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13" r:id="rId3"/>
    <p:sldId id="267" r:id="rId4"/>
    <p:sldId id="314" r:id="rId5"/>
    <p:sldId id="315" r:id="rId6"/>
    <p:sldId id="316" r:id="rId7"/>
    <p:sldId id="291" r:id="rId8"/>
    <p:sldId id="317" r:id="rId9"/>
    <p:sldId id="302" r:id="rId10"/>
    <p:sldId id="318" r:id="rId11"/>
    <p:sldId id="319" r:id="rId12"/>
    <p:sldId id="293" r:id="rId13"/>
    <p:sldId id="298" r:id="rId14"/>
    <p:sldId id="299" r:id="rId15"/>
    <p:sldId id="295" r:id="rId16"/>
    <p:sldId id="258"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DEEF"/>
    <a:srgbClr val="13294B"/>
    <a:srgbClr val="196D9E"/>
    <a:srgbClr val="56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4"/>
    <p:restoredTop sz="79274" autoAdjust="0"/>
  </p:normalViewPr>
  <p:slideViewPr>
    <p:cSldViewPr snapToGrid="0" snapToObjects="1">
      <p:cViewPr varScale="1">
        <p:scale>
          <a:sx n="91" d="100"/>
          <a:sy n="91" d="100"/>
        </p:scale>
        <p:origin x="15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Incident Type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B8-4A04-B2C3-A187A6887F9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B8-4A04-B2C3-A187A6887F9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2B8-4A04-B2C3-A187A6887F9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2B8-4A04-B2C3-A187A6887F9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2B8-4A04-B2C3-A187A6887F9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2B8-4A04-B2C3-A187A6887F9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2B8-4A04-B2C3-A187A6887F96}"/>
              </c:ext>
            </c:extLst>
          </c:dPt>
          <c:dLbls>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Sheet1!$A$2:$A$8</c:f>
              <c:strCache>
                <c:ptCount val="7"/>
                <c:pt idx="0">
                  <c:v>Flooding</c:v>
                </c:pt>
                <c:pt idx="1">
                  <c:v>Wastewater overflow</c:v>
                </c:pt>
                <c:pt idx="2">
                  <c:v>Industrial discharge</c:v>
                </c:pt>
                <c:pt idx="3">
                  <c:v>Groundwater contamination</c:v>
                </c:pt>
                <c:pt idx="4">
                  <c:v>Water main break/other infrastructure failure</c:v>
                </c:pt>
                <c:pt idx="5">
                  <c:v>Extended power outage</c:v>
                </c:pt>
                <c:pt idx="6">
                  <c:v>Other</c:v>
                </c:pt>
              </c:strCache>
            </c:strRef>
          </c:cat>
          <c:val>
            <c:numRef>
              <c:f>Sheet1!$B$2:$B$8</c:f>
              <c:numCache>
                <c:formatCode>General</c:formatCode>
                <c:ptCount val="7"/>
                <c:pt idx="0">
                  <c:v>18</c:v>
                </c:pt>
                <c:pt idx="1">
                  <c:v>9</c:v>
                </c:pt>
                <c:pt idx="2">
                  <c:v>8</c:v>
                </c:pt>
                <c:pt idx="3">
                  <c:v>11</c:v>
                </c:pt>
                <c:pt idx="4">
                  <c:v>31</c:v>
                </c:pt>
                <c:pt idx="5">
                  <c:v>18</c:v>
                </c:pt>
                <c:pt idx="6">
                  <c:v>5</c:v>
                </c:pt>
              </c:numCache>
            </c:numRef>
          </c:val>
          <c:extLst>
            <c:ext xmlns:c16="http://schemas.microsoft.com/office/drawing/2014/chart" uri="{C3380CC4-5D6E-409C-BE32-E72D297353CC}">
              <c16:uniqueId val="{00000000-1516-435F-AE12-995F39EA93C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Supplier</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B64C-4E52-96D6-69F51A1988F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64C-4E52-96D6-69F51A1988F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B64C-4E52-96D6-69F51A1988F9}"/>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B64C-4E52-96D6-69F51A1988F9}"/>
              </c:ext>
            </c:extLst>
          </c:dPt>
          <c:dLbls>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Sheet1!$A$2:$A$5</c:f>
              <c:strCache>
                <c:ptCount val="2"/>
                <c:pt idx="0">
                  <c:v>Private water supply</c:v>
                </c:pt>
                <c:pt idx="1">
                  <c:v>Public water supply</c:v>
                </c:pt>
              </c:strCache>
            </c:strRef>
          </c:cat>
          <c:val>
            <c:numRef>
              <c:f>Sheet1!$B$2:$B$5</c:f>
              <c:numCache>
                <c:formatCode>General</c:formatCode>
                <c:ptCount val="4"/>
                <c:pt idx="0">
                  <c:v>2407661000</c:v>
                </c:pt>
                <c:pt idx="1">
                  <c:v>7635141000</c:v>
                </c:pt>
              </c:numCache>
            </c:numRef>
          </c:val>
          <c:extLst>
            <c:ext xmlns:c16="http://schemas.microsoft.com/office/drawing/2014/chart" uri="{C3380CC4-5D6E-409C-BE32-E72D297353CC}">
              <c16:uniqueId val="{00000000-05E8-465E-B15C-9B4ED1CB6C2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4695D-D103-4146-ABEA-157B531E07A0}" type="datetimeFigureOut">
              <a:rPr lang="en-US" smtClean="0"/>
              <a:t>7/15/2019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09643-FB73-427C-A53D-AF98F357D097}" type="slidenum">
              <a:rPr lang="en-US" smtClean="0"/>
              <a:t>‹#›</a:t>
            </a:fld>
            <a:endParaRPr lang="en-US"/>
          </a:p>
        </p:txBody>
      </p:sp>
    </p:spTree>
    <p:extLst>
      <p:ext uri="{BB962C8B-B14F-4D97-AF65-F5344CB8AC3E}">
        <p14:creationId xmlns:p14="http://schemas.microsoft.com/office/powerpoint/2010/main" val="4130711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Instructions:</a:t>
            </a:r>
            <a:r>
              <a:rPr lang="en-US" b="0" i="1" baseline="0" dirty="0" smtClean="0"/>
              <a:t> </a:t>
            </a:r>
            <a:endParaRPr lang="en-US" b="0" i="1" dirty="0" smtClean="0"/>
          </a:p>
          <a:p>
            <a:pPr marL="171450" indent="-171450">
              <a:buFont typeface="Arial" panose="020B0604020202020204" pitchFamily="34" charset="0"/>
              <a:buChar char="•"/>
            </a:pPr>
            <a:r>
              <a:rPr lang="en-US" b="0" i="1" dirty="0" smtClean="0"/>
              <a:t>Instructions</a:t>
            </a:r>
            <a:r>
              <a:rPr lang="en-US" b="0" i="1" baseline="0" dirty="0" smtClean="0"/>
              <a:t> or suggestions for how to use these slides are italicized. The script for the slide is in plain type. </a:t>
            </a:r>
          </a:p>
          <a:p>
            <a:pPr marL="171450" indent="-171450">
              <a:buFont typeface="Arial" panose="020B0604020202020204" pitchFamily="34" charset="0"/>
              <a:buChar char="•"/>
            </a:pPr>
            <a:r>
              <a:rPr lang="en-US" b="0" i="1" dirty="0" smtClean="0"/>
              <a:t>Communities</a:t>
            </a:r>
            <a:r>
              <a:rPr lang="en-US" b="0" i="1" baseline="0" dirty="0" smtClean="0"/>
              <a:t> may add local information such as community name and date to the subhead section of the slide.</a:t>
            </a:r>
          </a:p>
          <a:p>
            <a:pPr marL="171450" indent="-171450">
              <a:buFont typeface="Arial" panose="020B0604020202020204" pitchFamily="34" charset="0"/>
              <a:buChar char="•"/>
            </a:pPr>
            <a:r>
              <a:rPr lang="en-US" b="0" i="1" baseline="0" dirty="0" smtClean="0"/>
              <a:t>The speaker should self-introduce or be introduced by a planning team member. </a:t>
            </a:r>
          </a:p>
          <a:p>
            <a:endParaRPr lang="en-US" b="1" i="1" dirty="0" smtClean="0"/>
          </a:p>
          <a:p>
            <a:r>
              <a:rPr lang="en-US" b="0" i="1" dirty="0" smtClean="0"/>
              <a:t>Script</a:t>
            </a:r>
            <a:r>
              <a:rPr lang="en-US" b="0" i="1" baseline="0" dirty="0" smtClean="0"/>
              <a:t> begins here: </a:t>
            </a:r>
            <a:endParaRPr lang="en-US" b="0" i="1" dirty="0" smtClean="0"/>
          </a:p>
          <a:p>
            <a:r>
              <a:rPr lang="en-US" b="0" i="0" dirty="0" smtClean="0"/>
              <a:t>This</a:t>
            </a:r>
            <a:r>
              <a:rPr lang="en-US" b="0" i="0" baseline="0" dirty="0" smtClean="0"/>
              <a:t> presentation includes basic information about drinking water, including drinking water sources and drinking water systems. We will briefly touch on drinking water regulation – the laws that are intended to keep drinking water safe, and the agencies responsible for enforcing those laws. Before we get into those topics, let’s take a moment to consider why drinking water is important. </a:t>
            </a:r>
            <a:endParaRPr lang="en-US" b="0" i="0" dirty="0"/>
          </a:p>
        </p:txBody>
      </p:sp>
      <p:sp>
        <p:nvSpPr>
          <p:cNvPr id="4" name="Slide Number Placeholder 3"/>
          <p:cNvSpPr>
            <a:spLocks noGrp="1"/>
          </p:cNvSpPr>
          <p:nvPr>
            <p:ph type="sldNum" sz="quarter" idx="10"/>
          </p:nvPr>
        </p:nvSpPr>
        <p:spPr/>
        <p:txBody>
          <a:bodyPr/>
          <a:lstStyle/>
          <a:p>
            <a:fld id="{3CB09643-FB73-427C-A53D-AF98F357D097}" type="slidenum">
              <a:rPr lang="en-US" smtClean="0"/>
              <a:t>1</a:t>
            </a:fld>
            <a:endParaRPr lang="en-US"/>
          </a:p>
        </p:txBody>
      </p:sp>
    </p:spTree>
    <p:extLst>
      <p:ext uri="{BB962C8B-B14F-4D97-AF65-F5344CB8AC3E}">
        <p14:creationId xmlns:p14="http://schemas.microsoft.com/office/powerpoint/2010/main" val="1682781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Private drinking water wells typically supply water to individual residences. The source water for wells is groundwater. </a:t>
            </a:r>
          </a:p>
          <a:p>
            <a:pPr lvl="0"/>
            <a:r>
              <a:rPr lang="en-US" sz="1200" kern="1200" dirty="0" smtClean="0">
                <a:solidFill>
                  <a:schemeClr val="tx1"/>
                </a:solidFill>
                <a:effectLst/>
                <a:latin typeface="+mn-lt"/>
                <a:ea typeface="+mn-ea"/>
                <a:cs typeface="+mn-cs"/>
              </a:rPr>
              <a:t>Private</a:t>
            </a:r>
            <a:r>
              <a:rPr lang="en-US" sz="1200" kern="1200" baseline="0" dirty="0" smtClean="0">
                <a:solidFill>
                  <a:schemeClr val="tx1"/>
                </a:solidFill>
                <a:effectLst/>
                <a:latin typeface="+mn-lt"/>
                <a:ea typeface="+mn-ea"/>
                <a:cs typeface="+mn-cs"/>
              </a:rPr>
              <a:t> wells are a significant source of drinking water in North Carolina.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CB09643-FB73-427C-A53D-AF98F357D097}" type="slidenum">
              <a:rPr lang="en-US" smtClean="0"/>
              <a:t>10</a:t>
            </a:fld>
            <a:endParaRPr lang="en-US"/>
          </a:p>
        </p:txBody>
      </p:sp>
    </p:spTree>
    <p:extLst>
      <p:ext uri="{BB962C8B-B14F-4D97-AF65-F5344CB8AC3E}">
        <p14:creationId xmlns:p14="http://schemas.microsoft.com/office/powerpoint/2010/main" val="14191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In North Carolina, it is estimated that nearly</a:t>
            </a:r>
            <a:r>
              <a:rPr lang="en-US" b="0" i="0" baseline="0" dirty="0" smtClean="0"/>
              <a:t> one-quarter </a:t>
            </a:r>
            <a:r>
              <a:rPr lang="en-US" b="0" i="0" dirty="0" smtClean="0"/>
              <a:t>of the population gets its drinking water from a</a:t>
            </a:r>
            <a:r>
              <a:rPr lang="en-US" b="0" i="0" baseline="0" dirty="0" smtClean="0"/>
              <a:t> private drinking water well</a:t>
            </a:r>
            <a:r>
              <a:rPr lang="en-US" b="0" i="0" dirty="0" smtClean="0"/>
              <a:t>. Nationally,</a:t>
            </a:r>
            <a:r>
              <a:rPr lang="en-US" b="0" i="0" baseline="0" dirty="0" smtClean="0"/>
              <a:t> only about 10% of the population relies on wells. </a:t>
            </a:r>
          </a:p>
          <a:p>
            <a:endParaRPr lang="en-US" b="0" i="0" baseline="0" dirty="0" smtClean="0"/>
          </a:p>
        </p:txBody>
      </p:sp>
      <p:sp>
        <p:nvSpPr>
          <p:cNvPr id="4" name="Slide Number Placeholder 3"/>
          <p:cNvSpPr>
            <a:spLocks noGrp="1"/>
          </p:cNvSpPr>
          <p:nvPr>
            <p:ph type="sldNum" sz="quarter" idx="10"/>
          </p:nvPr>
        </p:nvSpPr>
        <p:spPr/>
        <p:txBody>
          <a:bodyPr/>
          <a:lstStyle/>
          <a:p>
            <a:fld id="{3CB09643-FB73-427C-A53D-AF98F357D097}" type="slidenum">
              <a:rPr lang="en-US" smtClean="0"/>
              <a:t>11</a:t>
            </a:fld>
            <a:endParaRPr lang="en-US"/>
          </a:p>
        </p:txBody>
      </p:sp>
    </p:spTree>
    <p:extLst>
      <p:ext uri="{BB962C8B-B14F-4D97-AF65-F5344CB8AC3E}">
        <p14:creationId xmlns:p14="http://schemas.microsoft.com/office/powerpoint/2010/main" val="1926055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state and federal laws regulating drinking water safety. The laws that apply vary depending on the type of water system. Public water systems are subject to much more regulation than private drinking water wells. </a:t>
            </a:r>
            <a:endParaRPr lang="en-US" dirty="0"/>
          </a:p>
        </p:txBody>
      </p:sp>
      <p:sp>
        <p:nvSpPr>
          <p:cNvPr id="4" name="Slide Number Placeholder 3"/>
          <p:cNvSpPr>
            <a:spLocks noGrp="1"/>
          </p:cNvSpPr>
          <p:nvPr>
            <p:ph type="sldNum" sz="quarter" idx="10"/>
          </p:nvPr>
        </p:nvSpPr>
        <p:spPr/>
        <p:txBody>
          <a:bodyPr/>
          <a:lstStyle/>
          <a:p>
            <a:fld id="{3CB09643-FB73-427C-A53D-AF98F357D097}" type="slidenum">
              <a:rPr lang="en-US" smtClean="0"/>
              <a:t>12</a:t>
            </a:fld>
            <a:endParaRPr lang="en-US"/>
          </a:p>
        </p:txBody>
      </p:sp>
    </p:spTree>
    <p:extLst>
      <p:ext uri="{BB962C8B-B14F-4D97-AF65-F5344CB8AC3E}">
        <p14:creationId xmlns:p14="http://schemas.microsoft.com/office/powerpoint/2010/main" val="309000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Public water systems are regulated by the Safe</a:t>
            </a:r>
            <a:r>
              <a:rPr lang="en-US" sz="1200" kern="1200" baseline="0" dirty="0" smtClean="0">
                <a:solidFill>
                  <a:schemeClr val="tx1"/>
                </a:solidFill>
                <a:effectLst/>
                <a:latin typeface="+mn-lt"/>
                <a:ea typeface="+mn-ea"/>
                <a:cs typeface="+mn-cs"/>
              </a:rPr>
              <a:t> Drinking Water Act, a federal law also known by the acronym SDWA. </a:t>
            </a:r>
          </a:p>
          <a:p>
            <a:pPr lvl="0"/>
            <a:r>
              <a:rPr lang="en-US" sz="1200" kern="1200" baseline="0" dirty="0" smtClean="0">
                <a:solidFill>
                  <a:schemeClr val="tx1"/>
                </a:solidFill>
                <a:effectLst/>
                <a:latin typeface="+mn-lt"/>
                <a:ea typeface="+mn-ea"/>
                <a:cs typeface="+mn-cs"/>
              </a:rPr>
              <a:t>The Safe Drinking Water Act gives the US Environmental Protection Agency the authority to set standards for public water systems. As a reminder, the chart on the slide shows the different types of public water systems. All of these are subject to SDWA regulations.</a:t>
            </a:r>
          </a:p>
          <a:p>
            <a:pPr lvl="0"/>
            <a:r>
              <a:rPr lang="en-US" sz="1200" kern="1200" baseline="0" dirty="0" smtClean="0">
                <a:solidFill>
                  <a:schemeClr val="tx1"/>
                </a:solidFill>
                <a:effectLst/>
                <a:latin typeface="+mn-lt"/>
                <a:ea typeface="+mn-ea"/>
                <a:cs typeface="+mn-cs"/>
              </a:rPr>
              <a:t>The EPA sets standards for a number of issues and activities, including:</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Drinking water treatment techniques;</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Maximum contaminant levels, also known as MCLs. As the name suggests, these standards set the maximum amount of a contaminant that is allowed in drinking water; and</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Different types of monitoring and reporting that public water systems must undertake. </a:t>
            </a:r>
          </a:p>
          <a:p>
            <a:pPr marL="171450" lvl="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smtClean="0">
                <a:solidFill>
                  <a:schemeClr val="tx1"/>
                </a:solidFill>
                <a:effectLst/>
                <a:latin typeface="+mn-lt"/>
                <a:ea typeface="+mn-ea"/>
                <a:cs typeface="+mn-cs"/>
              </a:rPr>
              <a:t>EPA delegates enforcement of this law to states and tribes. In North Carolina, the Department of Environmental Quality’s Public Water Supply Section is responsible for enforcing the SDWA. </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B09643-FB73-427C-A53D-AF98F357D097}" type="slidenum">
              <a:rPr lang="en-US" smtClean="0"/>
              <a:t>13</a:t>
            </a:fld>
            <a:endParaRPr lang="en-US"/>
          </a:p>
        </p:txBody>
      </p:sp>
    </p:spTree>
    <p:extLst>
      <p:ext uri="{BB962C8B-B14F-4D97-AF65-F5344CB8AC3E}">
        <p14:creationId xmlns:p14="http://schemas.microsoft.com/office/powerpoint/2010/main" val="424644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a:t>
            </a:r>
            <a:r>
              <a:rPr lang="en-US" baseline="0" dirty="0" smtClean="0"/>
              <a:t> no federal regulation of p</a:t>
            </a:r>
            <a:r>
              <a:rPr lang="en-US" dirty="0" smtClean="0"/>
              <a:t>rivate drinking water wells. </a:t>
            </a:r>
          </a:p>
          <a:p>
            <a:r>
              <a:rPr lang="en-US" dirty="0" smtClean="0"/>
              <a:t>In</a:t>
            </a:r>
            <a:r>
              <a:rPr lang="en-US" baseline="0" dirty="0" smtClean="0"/>
              <a:t> North Carolina, local health departments inspect and permit newly constructed wells. There is no ongoing oversight or testing that is required by law. It is up to well owners to maintain their wells and ensure their water is safe to drink. </a:t>
            </a:r>
            <a:endParaRPr lang="en-US" dirty="0"/>
          </a:p>
        </p:txBody>
      </p:sp>
      <p:sp>
        <p:nvSpPr>
          <p:cNvPr id="4" name="Slide Number Placeholder 3"/>
          <p:cNvSpPr>
            <a:spLocks noGrp="1"/>
          </p:cNvSpPr>
          <p:nvPr>
            <p:ph type="sldNum" sz="quarter" idx="5"/>
          </p:nvPr>
        </p:nvSpPr>
        <p:spPr/>
        <p:txBody>
          <a:bodyPr/>
          <a:lstStyle/>
          <a:p>
            <a:fld id="{3CB09643-FB73-427C-A53D-AF98F357D097}" type="slidenum">
              <a:rPr lang="en-US" smtClean="0"/>
              <a:t>14</a:t>
            </a:fld>
            <a:endParaRPr lang="en-US"/>
          </a:p>
        </p:txBody>
      </p:sp>
    </p:spTree>
    <p:extLst>
      <p:ext uri="{BB962C8B-B14F-4D97-AF65-F5344CB8AC3E}">
        <p14:creationId xmlns:p14="http://schemas.microsoft.com/office/powerpoint/2010/main" val="209409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references were used in this presentation.</a:t>
            </a:r>
            <a:endParaRPr lang="en-US" dirty="0"/>
          </a:p>
        </p:txBody>
      </p:sp>
      <p:sp>
        <p:nvSpPr>
          <p:cNvPr id="4" name="Slide Number Placeholder 3"/>
          <p:cNvSpPr>
            <a:spLocks noGrp="1"/>
          </p:cNvSpPr>
          <p:nvPr>
            <p:ph type="sldNum" sz="quarter" idx="10"/>
          </p:nvPr>
        </p:nvSpPr>
        <p:spPr/>
        <p:txBody>
          <a:bodyPr/>
          <a:lstStyle/>
          <a:p>
            <a:fld id="{3CB09643-FB73-427C-A53D-AF98F357D097}" type="slidenum">
              <a:rPr lang="en-US" smtClean="0"/>
              <a:t>15</a:t>
            </a:fld>
            <a:endParaRPr lang="en-US"/>
          </a:p>
        </p:txBody>
      </p:sp>
    </p:spTree>
    <p:extLst>
      <p:ext uri="{BB962C8B-B14F-4D97-AF65-F5344CB8AC3E}">
        <p14:creationId xmlns:p14="http://schemas.microsoft.com/office/powerpoint/2010/main" val="2437070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Instructions:</a:t>
            </a:r>
            <a:r>
              <a:rPr lang="en-US" b="0" i="1" baseline="0" dirty="0" smtClean="0"/>
              <a:t> It is not recommended that the speaker read this slide. Please allow listeners to view it briefly, then proceed to the final slide. </a:t>
            </a:r>
            <a:endParaRPr lang="en-US" b="0" i="1" dirty="0"/>
          </a:p>
        </p:txBody>
      </p:sp>
      <p:sp>
        <p:nvSpPr>
          <p:cNvPr id="4" name="Slide Number Placeholder 3"/>
          <p:cNvSpPr>
            <a:spLocks noGrp="1"/>
          </p:cNvSpPr>
          <p:nvPr>
            <p:ph type="sldNum" sz="quarter" idx="10"/>
          </p:nvPr>
        </p:nvSpPr>
        <p:spPr/>
        <p:txBody>
          <a:bodyPr/>
          <a:lstStyle/>
          <a:p>
            <a:fld id="{3CB09643-FB73-427C-A53D-AF98F357D097}" type="slidenum">
              <a:rPr lang="en-US" smtClean="0"/>
              <a:t>16</a:t>
            </a:fld>
            <a:endParaRPr lang="en-US"/>
          </a:p>
        </p:txBody>
      </p:sp>
    </p:spTree>
    <p:extLst>
      <p:ext uri="{BB962C8B-B14F-4D97-AF65-F5344CB8AC3E}">
        <p14:creationId xmlns:p14="http://schemas.microsoft.com/office/powerpoint/2010/main" val="1441118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was made available through the North Carolina Drinking Water Incident Response Toolkit, which is available online at drinkingwater.sog.unc.edu. </a:t>
            </a:r>
          </a:p>
          <a:p>
            <a:r>
              <a:rPr lang="en-US" baseline="0" dirty="0" smtClean="0"/>
              <a:t>The NC Drinking Water Incident Response Toolkit is a project of the UNC School of Government’s </a:t>
            </a:r>
            <a:r>
              <a:rPr lang="en-US" baseline="0" dirty="0" err="1" smtClean="0"/>
              <a:t>ncIMPACT</a:t>
            </a:r>
            <a:r>
              <a:rPr lang="en-US" baseline="0" dirty="0" smtClean="0"/>
              <a:t> Initiative. It was made possible with funding from the NC Policy </a:t>
            </a:r>
            <a:r>
              <a:rPr lang="en-US" baseline="0" dirty="0" err="1" smtClean="0"/>
              <a:t>Collaboratory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CB09643-FB73-427C-A53D-AF98F357D097}" type="slidenum">
              <a:rPr lang="en-US" smtClean="0"/>
              <a:t>17</a:t>
            </a:fld>
            <a:endParaRPr lang="en-US"/>
          </a:p>
        </p:txBody>
      </p:sp>
    </p:spTree>
    <p:extLst>
      <p:ext uri="{BB962C8B-B14F-4D97-AF65-F5344CB8AC3E}">
        <p14:creationId xmlns:p14="http://schemas.microsoft.com/office/powerpoint/2010/main" val="328430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The importance of drinking water may seem obvious. Everyone needs it. It is essential for health and </a:t>
            </a:r>
            <a:r>
              <a:rPr lang="en-US" b="0" i="0" baseline="0" dirty="0" smtClean="0"/>
              <a:t>sanitation. </a:t>
            </a:r>
            <a:endParaRPr lang="en-US" b="0" i="0" baseline="0" dirty="0" smtClean="0"/>
          </a:p>
          <a:p>
            <a:r>
              <a:rPr lang="en-US" b="0" i="0" baseline="0" dirty="0" smtClean="0"/>
              <a:t>If our community experiences an incident that affects drinking water, there is the potential for everyone in the community to be affected: residents, businesses, facilities such as schools or hospital, and local government as well. </a:t>
            </a:r>
            <a:endParaRPr lang="en-US" b="0" i="0" baseline="0" dirty="0" smtClean="0"/>
          </a:p>
          <a:p>
            <a:r>
              <a:rPr lang="en-US" b="0" i="0" baseline="0" dirty="0" smtClean="0"/>
              <a:t>Incidents affecting drinking water occur frequently in North Carolina. We may not be able to predict exactly when or how a drinking water incident will occur in our community, but we can reasonably </a:t>
            </a:r>
            <a:r>
              <a:rPr lang="en-US" b="0" i="0" baseline="0" dirty="0" smtClean="0"/>
              <a:t>anticipate that something will </a:t>
            </a:r>
            <a:r>
              <a:rPr lang="en-US" b="0" i="0" baseline="0" dirty="0" smtClean="0"/>
              <a:t>happen, so it’s important to prepare. </a:t>
            </a:r>
            <a:endParaRPr lang="en-US" b="0" i="0" baseline="0" dirty="0" smtClean="0"/>
          </a:p>
          <a:p>
            <a:endParaRPr lang="en-US" b="1" i="1" baseline="0" dirty="0" smtClean="0"/>
          </a:p>
        </p:txBody>
      </p:sp>
      <p:sp>
        <p:nvSpPr>
          <p:cNvPr id="4" name="Slide Number Placeholder 3"/>
          <p:cNvSpPr>
            <a:spLocks noGrp="1"/>
          </p:cNvSpPr>
          <p:nvPr>
            <p:ph type="sldNum" sz="quarter" idx="10"/>
          </p:nvPr>
        </p:nvSpPr>
        <p:spPr/>
        <p:txBody>
          <a:bodyPr/>
          <a:lstStyle/>
          <a:p>
            <a:fld id="{3CB09643-FB73-427C-A53D-AF98F357D097}" type="slidenum">
              <a:rPr lang="en-US" smtClean="0"/>
              <a:t>2</a:t>
            </a:fld>
            <a:endParaRPr lang="en-US"/>
          </a:p>
        </p:txBody>
      </p:sp>
    </p:spTree>
    <p:extLst>
      <p:ext uri="{BB962C8B-B14F-4D97-AF65-F5344CB8AC3E}">
        <p14:creationId xmlns:p14="http://schemas.microsoft.com/office/powerpoint/2010/main" val="99577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used the term “drinking water incidents,” so I want to explain what I mean by that. </a:t>
            </a:r>
            <a:endParaRPr lang="en-US" dirty="0"/>
          </a:p>
        </p:txBody>
      </p:sp>
      <p:sp>
        <p:nvSpPr>
          <p:cNvPr id="4" name="Slide Number Placeholder 3"/>
          <p:cNvSpPr>
            <a:spLocks noGrp="1"/>
          </p:cNvSpPr>
          <p:nvPr>
            <p:ph type="sldNum" sz="quarter" idx="10"/>
          </p:nvPr>
        </p:nvSpPr>
        <p:spPr/>
        <p:txBody>
          <a:bodyPr/>
          <a:lstStyle/>
          <a:p>
            <a:fld id="{3CB09643-FB73-427C-A53D-AF98F357D097}" type="slidenum">
              <a:rPr lang="en-US" smtClean="0"/>
              <a:t>3</a:t>
            </a:fld>
            <a:endParaRPr lang="en-US"/>
          </a:p>
        </p:txBody>
      </p:sp>
    </p:spTree>
    <p:extLst>
      <p:ext uri="{BB962C8B-B14F-4D97-AF65-F5344CB8AC3E}">
        <p14:creationId xmlns:p14="http://schemas.microsoft.com/office/powerpoint/2010/main" val="170490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using the term </a:t>
            </a:r>
            <a:r>
              <a:rPr lang="en-US" dirty="0" smtClean="0"/>
              <a:t>“drinking </a:t>
            </a:r>
            <a:r>
              <a:rPr lang="en-US" dirty="0"/>
              <a:t>water </a:t>
            </a:r>
            <a:r>
              <a:rPr lang="en-US" dirty="0" smtClean="0"/>
              <a:t>incident” to mean a </a:t>
            </a:r>
            <a:r>
              <a:rPr lang="en-US" dirty="0"/>
              <a:t>situation in which a hazard, either natural or human-made, threatens the safety of drinking water. </a:t>
            </a:r>
            <a:r>
              <a:rPr lang="en-US" dirty="0" smtClean="0"/>
              <a:t>I am not referring to daily operations or treatment processes for</a:t>
            </a:r>
            <a:r>
              <a:rPr lang="en-US" baseline="0" dirty="0" smtClean="0"/>
              <a:t> drinking water, but other things that happen to create a risk to the water we drink. </a:t>
            </a:r>
          </a:p>
          <a:p>
            <a:endParaRPr lang="en-US" baseline="0" dirty="0" smtClean="0"/>
          </a:p>
          <a:p>
            <a:r>
              <a:rPr lang="en-US" dirty="0" smtClean="0"/>
              <a:t>In the spring of 2019, the UNC School of Government’s Drinking Water Working Group surveyed local government officials and utilities in North Carolina about</a:t>
            </a:r>
            <a:r>
              <a:rPr lang="en-US" baseline="0" dirty="0" smtClean="0"/>
              <a:t> their experiences with drinking water incidents. </a:t>
            </a:r>
            <a:r>
              <a:rPr lang="en-US" dirty="0" smtClean="0"/>
              <a:t>This </a:t>
            </a:r>
            <a:r>
              <a:rPr lang="en-US" dirty="0"/>
              <a:t>pie chart illustrates the types </a:t>
            </a:r>
            <a:r>
              <a:rPr lang="en-US" dirty="0" smtClean="0"/>
              <a:t>of </a:t>
            </a:r>
            <a:r>
              <a:rPr lang="en-US" dirty="0"/>
              <a:t>drinking water incidents </a:t>
            </a:r>
            <a:r>
              <a:rPr lang="en-US" dirty="0" smtClean="0"/>
              <a:t>that survey respondents reported. </a:t>
            </a:r>
          </a:p>
          <a:p>
            <a:r>
              <a:rPr lang="en-US" dirty="0" smtClean="0"/>
              <a:t>In response</a:t>
            </a:r>
            <a:r>
              <a:rPr lang="en-US" baseline="0" dirty="0" smtClean="0"/>
              <a:t> to the question, have you had an incident in your community, and if so what type, </a:t>
            </a:r>
            <a:r>
              <a:rPr lang="en-US" dirty="0" smtClean="0"/>
              <a:t>76 </a:t>
            </a:r>
            <a:r>
              <a:rPr lang="en-US" dirty="0"/>
              <a:t>respondents </a:t>
            </a:r>
            <a:r>
              <a:rPr lang="en-US" dirty="0" smtClean="0"/>
              <a:t>identified </a:t>
            </a:r>
            <a:r>
              <a:rPr lang="en-US" dirty="0"/>
              <a:t>247 </a:t>
            </a:r>
            <a:r>
              <a:rPr lang="en-US" dirty="0" smtClean="0"/>
              <a:t>separate incidents</a:t>
            </a:r>
            <a:r>
              <a:rPr lang="en-US" dirty="0"/>
              <a:t>. As you can see, about one-third of these incidents were associated with water main breaks or other infrastructure failure. 18% were attributed to power outages, and another 18% to flooding. Groundwater contamination accounted for another 11% of the incidents that were reported, wastewater overflow for 9%, and industrial discharges for 8%.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CB09643-FB73-427C-A53D-AF98F357D097}" type="slidenum">
              <a:rPr lang="en-US" smtClean="0"/>
              <a:t>4</a:t>
            </a:fld>
            <a:endParaRPr lang="en-US"/>
          </a:p>
        </p:txBody>
      </p:sp>
    </p:spTree>
    <p:extLst>
      <p:ext uri="{BB962C8B-B14F-4D97-AF65-F5344CB8AC3E}">
        <p14:creationId xmlns:p14="http://schemas.microsoft.com/office/powerpoint/2010/main" val="90745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are a couple of examples </a:t>
            </a:r>
            <a:r>
              <a:rPr lang="en-US" sz="1200" kern="1200" dirty="0">
                <a:solidFill>
                  <a:schemeClr val="tx1"/>
                </a:solidFill>
                <a:effectLst/>
                <a:latin typeface="+mn-lt"/>
                <a:ea typeface="+mn-ea"/>
                <a:cs typeface="+mn-cs"/>
              </a:rPr>
              <a:t>of common drinking water </a:t>
            </a:r>
            <a:r>
              <a:rPr lang="en-US" sz="1200" kern="1200" dirty="0" smtClean="0">
                <a:solidFill>
                  <a:schemeClr val="tx1"/>
                </a:solidFill>
                <a:effectLst/>
                <a:latin typeface="+mn-lt"/>
                <a:ea typeface="+mn-ea"/>
                <a:cs typeface="+mn-cs"/>
              </a:rPr>
              <a:t>incidents. </a:t>
            </a:r>
            <a:r>
              <a:rPr lang="en-US" sz="1200" kern="1200" dirty="0">
                <a:solidFill>
                  <a:schemeClr val="tx1"/>
                </a:solidFill>
                <a:effectLst/>
                <a:latin typeface="+mn-lt"/>
                <a:ea typeface="+mn-ea"/>
                <a:cs typeface="+mn-cs"/>
              </a:rPr>
              <a:t>We saw that water main breaks were one of the most commonly reported drinking water incidents, representing about a third of all incidents. A recent example of this type of incident comes from Orange Water and Sewer Authority (OWASA), which experienced a major water main break in Carrboro, NC in November 2018. This break affected </a:t>
            </a:r>
            <a:r>
              <a:rPr lang="en-US" sz="1200" kern="1200" dirty="0" smtClean="0">
                <a:solidFill>
                  <a:schemeClr val="tx1"/>
                </a:solidFill>
                <a:effectLst/>
                <a:latin typeface="+mn-lt"/>
                <a:ea typeface="+mn-ea"/>
                <a:cs typeface="+mn-cs"/>
              </a:rPr>
              <a:t>residents,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businesses and government in </a:t>
            </a:r>
            <a:r>
              <a:rPr lang="en-US" sz="1200" kern="1200" dirty="0">
                <a:solidFill>
                  <a:schemeClr val="tx1"/>
                </a:solidFill>
                <a:effectLst/>
                <a:latin typeface="+mn-lt"/>
                <a:ea typeface="+mn-ea"/>
                <a:cs typeface="+mn-cs"/>
              </a:rPr>
              <a:t>both Carrboro and Chapel </a:t>
            </a:r>
            <a:r>
              <a:rPr lang="en-US" sz="1200" kern="1200" dirty="0" smtClean="0">
                <a:solidFill>
                  <a:schemeClr val="tx1"/>
                </a:solidFill>
                <a:effectLst/>
                <a:latin typeface="+mn-lt"/>
                <a:ea typeface="+mn-ea"/>
                <a:cs typeface="+mn-cs"/>
              </a:rPr>
              <a:t>Hill. All </a:t>
            </a:r>
            <a:r>
              <a:rPr lang="en-US" sz="1200" kern="1200" dirty="0">
                <a:solidFill>
                  <a:schemeClr val="tx1"/>
                </a:solidFill>
                <a:effectLst/>
                <a:latin typeface="+mn-lt"/>
                <a:ea typeface="+mn-ea"/>
                <a:cs typeface="+mn-cs"/>
              </a:rPr>
              <a:t>of OWASA’s customers were asked to conserve water for a 24-hour period. The utility also issued a boil water advisory for </a:t>
            </a:r>
            <a:r>
              <a:rPr lang="en-US" sz="1200" kern="1200" dirty="0" smtClean="0">
                <a:solidFill>
                  <a:schemeClr val="tx1"/>
                </a:solidFill>
                <a:effectLst/>
                <a:latin typeface="+mn-lt"/>
                <a:ea typeface="+mn-ea"/>
                <a:cs typeface="+mn-cs"/>
              </a:rPr>
              <a:t>31 </a:t>
            </a:r>
            <a:r>
              <a:rPr lang="en-US" sz="1200" kern="1200" dirty="0">
                <a:solidFill>
                  <a:schemeClr val="tx1"/>
                </a:solidFill>
                <a:effectLst/>
                <a:latin typeface="+mn-lt"/>
                <a:ea typeface="+mn-ea"/>
                <a:cs typeface="+mn-cs"/>
              </a:rPr>
              <a:t>hours. </a:t>
            </a:r>
            <a:r>
              <a:rPr lang="en-US" sz="1200" kern="1200" dirty="0" smtClean="0">
                <a:solidFill>
                  <a:schemeClr val="tx1"/>
                </a:solidFill>
                <a:effectLst/>
                <a:latin typeface="+mn-lt"/>
                <a:ea typeface="+mn-ea"/>
                <a:cs typeface="+mn-cs"/>
              </a:rPr>
              <a:t>The Chapel Hill-Carrboro City Schools closed, and some local government services had to be suspended for the duration of the incident.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Due </a:t>
            </a:r>
            <a:r>
              <a:rPr lang="en-US" sz="1200" kern="1200" dirty="0">
                <a:solidFill>
                  <a:schemeClr val="tx1"/>
                </a:solidFill>
                <a:effectLst/>
                <a:latin typeface="+mn-lt"/>
                <a:ea typeface="+mn-ea"/>
                <a:cs typeface="+mn-cs"/>
              </a:rPr>
              <a:t>to the pipe’s depth and its location within the pipe network, it took eight hours to repair. In that time, the system lost 9.5 million gallons of water, and OWASA’s storage levels dropped to near-emergency levels. An independent review found that the water main break was caused by a manufacturing defect in the section of pipe that broke</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B09643-FB73-427C-A53D-AF98F357D097}" type="slidenum">
              <a:rPr lang="en-US" smtClean="0"/>
              <a:t>5</a:t>
            </a:fld>
            <a:endParaRPr lang="en-US"/>
          </a:p>
        </p:txBody>
      </p:sp>
    </p:spTree>
    <p:extLst>
      <p:ext uri="{BB962C8B-B14F-4D97-AF65-F5344CB8AC3E}">
        <p14:creationId xmlns:p14="http://schemas.microsoft.com/office/powerpoint/2010/main" val="193988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example of a drinking water incident was the flooding associated </a:t>
            </a:r>
            <a:r>
              <a:rPr lang="en-US" dirty="0"/>
              <a:t>with</a:t>
            </a:r>
            <a:r>
              <a:rPr lang="en-US" sz="1200" kern="1200" dirty="0">
                <a:solidFill>
                  <a:schemeClr val="tx1"/>
                </a:solidFill>
                <a:effectLst/>
                <a:latin typeface="+mn-lt"/>
                <a:ea typeface="+mn-ea"/>
                <a:cs typeface="+mn-cs"/>
              </a:rPr>
              <a:t> Hurricane Florence, which made landfall near Wrightsville Beach, NC in September 2018. The flooding associated with the storm damaged infrastructure and spread farm animal waste, septic system overflows, and raw sewage over a broad region. </a:t>
            </a:r>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types of discharges can lead to the contamination of private drinking water wells.</a:t>
            </a:r>
          </a:p>
          <a:p>
            <a:r>
              <a:rPr lang="en-US" sz="1200" kern="1200" dirty="0" smtClean="0">
                <a:solidFill>
                  <a:schemeClr val="tx1"/>
                </a:solidFill>
                <a:effectLst/>
                <a:latin typeface="+mn-lt"/>
                <a:ea typeface="+mn-ea"/>
                <a:cs typeface="+mn-cs"/>
              </a:rPr>
              <a:t>It is estimated that there are more than 330,000 private drinking water wells in </a:t>
            </a:r>
            <a:r>
              <a:rPr lang="en-US" sz="1200" kern="1200" dirty="0">
                <a:solidFill>
                  <a:schemeClr val="tx1"/>
                </a:solidFill>
                <a:effectLst/>
                <a:latin typeface="+mn-lt"/>
                <a:ea typeface="+mn-ea"/>
                <a:cs typeface="+mn-cs"/>
              </a:rPr>
              <a:t>the counties that were declared disaster </a:t>
            </a:r>
            <a:r>
              <a:rPr lang="en-US" sz="1200" kern="1200" dirty="0" smtClean="0">
                <a:solidFill>
                  <a:schemeClr val="tx1"/>
                </a:solidFill>
                <a:effectLst/>
                <a:latin typeface="+mn-lt"/>
                <a:ea typeface="+mn-ea"/>
                <a:cs typeface="+mn-cs"/>
              </a:rPr>
              <a:t>areas</a:t>
            </a:r>
            <a:r>
              <a:rPr lang="en-US" sz="1200" kern="1200" baseline="0" dirty="0" smtClean="0">
                <a:solidFill>
                  <a:schemeClr val="tx1"/>
                </a:solidFill>
                <a:effectLst/>
                <a:latin typeface="+mn-lt"/>
                <a:ea typeface="+mn-ea"/>
                <a:cs typeface="+mn-cs"/>
              </a:rPr>
              <a:t> from Florence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a:t>
            </a:r>
            <a:r>
              <a:rPr lang="en-US" sz="1200" kern="1200" baseline="0" dirty="0" smtClean="0">
                <a:solidFill>
                  <a:schemeClr val="tx1"/>
                </a:solidFill>
                <a:effectLst/>
                <a:latin typeface="+mn-lt"/>
                <a:ea typeface="+mn-ea"/>
                <a:cs typeface="+mn-cs"/>
              </a:rPr>
              <a:t> immediate aftermath of the storm, t</a:t>
            </a:r>
            <a:r>
              <a:rPr lang="en-US" sz="1200" kern="1200" dirty="0" smtClean="0">
                <a:solidFill>
                  <a:schemeClr val="tx1"/>
                </a:solidFill>
                <a:effectLst/>
                <a:latin typeface="+mn-lt"/>
                <a:ea typeface="+mn-ea"/>
                <a:cs typeface="+mn-cs"/>
              </a:rPr>
              <a:t>he</a:t>
            </a:r>
            <a:r>
              <a:rPr lang="en-US" sz="1200" kern="1200" baseline="0" dirty="0" smtClean="0">
                <a:solidFill>
                  <a:schemeClr val="tx1"/>
                </a:solidFill>
                <a:effectLst/>
                <a:latin typeface="+mn-lt"/>
                <a:ea typeface="+mn-ea"/>
                <a:cs typeface="+mn-cs"/>
              </a:rPr>
              <a:t> North Carolina Department of Health and Human Services advised residents not to drink from flooded wells until they could be tested and disinfected. Residents needed alternative water sources, as well as information about how to disinfect their wells and arrange for testing. Disaster relief organizations helped with bottled water. Subsequently, NC DHHS provided free testing in 23 counties. </a:t>
            </a:r>
            <a:r>
              <a:rPr lang="en-US" sz="1200" kern="1200" dirty="0" smtClean="0">
                <a:solidFill>
                  <a:schemeClr val="tx1"/>
                </a:solidFill>
                <a:effectLst/>
                <a:latin typeface="+mn-lt"/>
                <a:ea typeface="+mn-ea"/>
                <a:cs typeface="+mn-cs"/>
              </a:rPr>
              <a:t>About 15</a:t>
            </a:r>
            <a:r>
              <a:rPr lang="en-US" sz="1200" kern="1200" dirty="0">
                <a:solidFill>
                  <a:schemeClr val="tx1"/>
                </a:solidFill>
                <a:effectLst/>
                <a:latin typeface="+mn-lt"/>
                <a:ea typeface="+mn-ea"/>
                <a:cs typeface="+mn-cs"/>
              </a:rPr>
              <a:t>% of those tests came back </a:t>
            </a:r>
            <a:r>
              <a:rPr lang="en-US" sz="1200" kern="1200" dirty="0" smtClean="0">
                <a:solidFill>
                  <a:schemeClr val="tx1"/>
                </a:solidFill>
                <a:effectLst/>
                <a:latin typeface="+mn-lt"/>
                <a:ea typeface="+mn-ea"/>
                <a:cs typeface="+mn-cs"/>
              </a:rPr>
              <a:t>positive for E.</a:t>
            </a:r>
            <a:r>
              <a:rPr lang="en-US" sz="1200" kern="1200" baseline="0" dirty="0" smtClean="0">
                <a:solidFill>
                  <a:schemeClr val="tx1"/>
                </a:solidFill>
                <a:effectLst/>
                <a:latin typeface="+mn-lt"/>
                <a:ea typeface="+mn-ea"/>
                <a:cs typeface="+mn-cs"/>
              </a:rPr>
              <a:t> coli or fecal coliform, pathogens that can cause gastrointestinal illness. </a:t>
            </a:r>
            <a:br>
              <a:rPr lang="en-US" sz="1200" kern="1200" baseline="0" dirty="0" smtClean="0">
                <a:solidFill>
                  <a:schemeClr val="tx1"/>
                </a:solidFill>
                <a:effectLst/>
                <a:latin typeface="+mn-lt"/>
                <a:ea typeface="+mn-ea"/>
                <a:cs typeface="+mn-cs"/>
              </a:rPr>
            </a:b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not a lot of regulation of private drinking water wells in </a:t>
            </a:r>
            <a:r>
              <a:rPr lang="en-US" sz="1200" kern="1200" dirty="0" smtClean="0">
                <a:solidFill>
                  <a:schemeClr val="tx1"/>
                </a:solidFill>
                <a:effectLst/>
                <a:latin typeface="+mn-lt"/>
                <a:ea typeface="+mn-ea"/>
                <a:cs typeface="+mn-cs"/>
              </a:rPr>
              <a:t>NC. </a:t>
            </a:r>
            <a:r>
              <a:rPr lang="en-US" sz="1200" kern="1200" dirty="0" smtClean="0">
                <a:solidFill>
                  <a:schemeClr val="tx1"/>
                </a:solidFill>
                <a:effectLst/>
                <a:latin typeface="+mn-lt"/>
                <a:ea typeface="+mn-ea"/>
                <a:cs typeface="+mn-cs"/>
              </a:rPr>
              <a:t>W</a:t>
            </a:r>
            <a:r>
              <a:rPr lang="en-US" sz="1200" u="none" kern="1200" dirty="0" smtClean="0">
                <a:solidFill>
                  <a:schemeClr val="tx1"/>
                </a:solidFill>
                <a:effectLst/>
                <a:latin typeface="+mn-lt"/>
                <a:ea typeface="+mn-ea"/>
                <a:cs typeface="+mn-cs"/>
              </a:rPr>
              <a:t>ells </a:t>
            </a:r>
            <a:r>
              <a:rPr lang="en-US" sz="1200" u="none" kern="1200" dirty="0" smtClean="0">
                <a:solidFill>
                  <a:schemeClr val="tx1"/>
                </a:solidFill>
                <a:effectLst/>
                <a:latin typeface="+mn-lt"/>
                <a:ea typeface="+mn-ea"/>
                <a:cs typeface="+mn-cs"/>
              </a:rPr>
              <a:t>must receive permits from the local health department when first constructed, but there is no ongoing </a:t>
            </a:r>
            <a:r>
              <a:rPr lang="en-US" sz="1200" u="none" kern="1200" dirty="0" smtClean="0">
                <a:solidFill>
                  <a:schemeClr val="tx1"/>
                </a:solidFill>
                <a:effectLst/>
                <a:latin typeface="+mn-lt"/>
                <a:ea typeface="+mn-ea"/>
                <a:cs typeface="+mn-cs"/>
              </a:rPr>
              <a:t>oversight.</a:t>
            </a:r>
            <a:r>
              <a:rPr lang="en-US" sz="1200" u="none"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ell </a:t>
            </a:r>
            <a:r>
              <a:rPr lang="en-US" sz="1200" kern="1200" dirty="0">
                <a:solidFill>
                  <a:schemeClr val="tx1"/>
                </a:solidFill>
                <a:effectLst/>
                <a:latin typeface="+mn-lt"/>
                <a:ea typeface="+mn-ea"/>
                <a:cs typeface="+mn-cs"/>
              </a:rPr>
              <a:t>owners are responsible for ensuring that their well water </a:t>
            </a:r>
            <a:r>
              <a:rPr lang="en-US" sz="1200" kern="1200" dirty="0" smtClean="0">
                <a:solidFill>
                  <a:schemeClr val="tx1"/>
                </a:solidFill>
                <a:effectLst/>
                <a:latin typeface="+mn-lt"/>
                <a:ea typeface="+mn-ea"/>
                <a:cs typeface="+mn-cs"/>
              </a:rPr>
              <a:t>remains </a:t>
            </a:r>
            <a:r>
              <a:rPr lang="en-US" sz="1200" kern="1200" dirty="0">
                <a:solidFill>
                  <a:schemeClr val="tx1"/>
                </a:solidFill>
                <a:effectLst/>
                <a:latin typeface="+mn-lt"/>
                <a:ea typeface="+mn-ea"/>
                <a:cs typeface="+mn-cs"/>
              </a:rPr>
              <a:t>safe to drink. </a:t>
            </a:r>
            <a:r>
              <a:rPr lang="en-US" sz="1200" kern="1200" dirty="0" smtClean="0">
                <a:solidFill>
                  <a:schemeClr val="tx1"/>
                </a:solidFill>
                <a:effectLst/>
                <a:latin typeface="+mn-lt"/>
                <a:ea typeface="+mn-ea"/>
                <a:cs typeface="+mn-cs"/>
              </a:rPr>
              <a:t>Therefore, </a:t>
            </a:r>
            <a:r>
              <a:rPr lang="en-US" sz="1200" kern="1200" dirty="0">
                <a:solidFill>
                  <a:schemeClr val="tx1"/>
                </a:solidFill>
                <a:effectLst/>
                <a:latin typeface="+mn-lt"/>
                <a:ea typeface="+mn-ea"/>
                <a:cs typeface="+mn-cs"/>
              </a:rPr>
              <a:t>local governments are a primary source of information for well </a:t>
            </a:r>
            <a:r>
              <a:rPr lang="en-US" sz="1200" kern="1200" dirty="0" smtClean="0">
                <a:solidFill>
                  <a:schemeClr val="tx1"/>
                </a:solidFill>
                <a:effectLst/>
                <a:latin typeface="+mn-lt"/>
                <a:ea typeface="+mn-ea"/>
                <a:cs typeface="+mn-cs"/>
              </a:rPr>
              <a:t>owners</a:t>
            </a:r>
            <a:r>
              <a:rPr lang="en-US" sz="1200" kern="1200" baseline="0" dirty="0" smtClean="0">
                <a:solidFill>
                  <a:schemeClr val="tx1"/>
                </a:solidFill>
                <a:effectLst/>
                <a:latin typeface="+mn-lt"/>
                <a:ea typeface="+mn-ea"/>
                <a:cs typeface="+mn-cs"/>
              </a:rPr>
              <a:t> when incidents like this occur.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B09643-FB73-427C-A53D-AF98F357D097}" type="slidenum">
              <a:rPr lang="en-US" smtClean="0"/>
              <a:t>6</a:t>
            </a:fld>
            <a:endParaRPr lang="en-US"/>
          </a:p>
        </p:txBody>
      </p:sp>
    </p:spTree>
    <p:extLst>
      <p:ext uri="{BB962C8B-B14F-4D97-AF65-F5344CB8AC3E}">
        <p14:creationId xmlns:p14="http://schemas.microsoft.com/office/powerpoint/2010/main" val="165045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look at drinking water sources and systems.</a:t>
            </a:r>
            <a:endParaRPr lang="en-US" dirty="0"/>
          </a:p>
        </p:txBody>
      </p:sp>
      <p:sp>
        <p:nvSpPr>
          <p:cNvPr id="4" name="Slide Number Placeholder 3"/>
          <p:cNvSpPr>
            <a:spLocks noGrp="1"/>
          </p:cNvSpPr>
          <p:nvPr>
            <p:ph type="sldNum" sz="quarter" idx="10"/>
          </p:nvPr>
        </p:nvSpPr>
        <p:spPr/>
        <p:txBody>
          <a:bodyPr/>
          <a:lstStyle/>
          <a:p>
            <a:fld id="{3CB09643-FB73-427C-A53D-AF98F357D097}" type="slidenum">
              <a:rPr lang="en-US" smtClean="0"/>
              <a:t>7</a:t>
            </a:fld>
            <a:endParaRPr lang="en-US"/>
          </a:p>
        </p:txBody>
      </p:sp>
    </p:spTree>
    <p:extLst>
      <p:ext uri="{BB962C8B-B14F-4D97-AF65-F5344CB8AC3E}">
        <p14:creationId xmlns:p14="http://schemas.microsoft.com/office/powerpoint/2010/main" val="3866200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Drinking water may come from either surface</a:t>
            </a:r>
            <a:r>
              <a:rPr lang="en-US" sz="1200" kern="1200" baseline="0" dirty="0" smtClean="0">
                <a:solidFill>
                  <a:schemeClr val="tx1"/>
                </a:solidFill>
                <a:effectLst/>
                <a:latin typeface="+mn-lt"/>
                <a:ea typeface="+mn-ea"/>
                <a:cs typeface="+mn-cs"/>
              </a:rPr>
              <a:t> water or groundwater.</a:t>
            </a:r>
          </a:p>
          <a:p>
            <a:pPr lvl="0"/>
            <a:r>
              <a:rPr lang="en-US" sz="1200" kern="1200" baseline="0" dirty="0" smtClean="0">
                <a:solidFill>
                  <a:schemeClr val="tx1"/>
                </a:solidFill>
                <a:effectLst/>
                <a:latin typeface="+mn-lt"/>
                <a:ea typeface="+mn-ea"/>
                <a:cs typeface="+mn-cs"/>
              </a:rPr>
              <a:t>Surface water is water that collects on the ground and in bodies of water such as lakes, rivers, or reservoirs.</a:t>
            </a:r>
          </a:p>
          <a:p>
            <a:pPr lvl="0"/>
            <a:r>
              <a:rPr lang="en-US" sz="1200" kern="1200" baseline="0" dirty="0" smtClean="0">
                <a:solidFill>
                  <a:schemeClr val="tx1"/>
                </a:solidFill>
                <a:effectLst/>
                <a:latin typeface="+mn-lt"/>
                <a:ea typeface="+mn-ea"/>
                <a:cs typeface="+mn-cs"/>
              </a:rPr>
              <a:t>Ground water comes from underground sources that are formed when rainfall is absorbed into the ground and seeps downward through porous spaces until it reaches a dense barrier of rock. </a:t>
            </a:r>
            <a:endParaRPr lang="en-US" dirty="0"/>
          </a:p>
        </p:txBody>
      </p:sp>
      <p:sp>
        <p:nvSpPr>
          <p:cNvPr id="4" name="Slide Number Placeholder 3"/>
          <p:cNvSpPr>
            <a:spLocks noGrp="1"/>
          </p:cNvSpPr>
          <p:nvPr>
            <p:ph type="sldNum" sz="quarter" idx="10"/>
          </p:nvPr>
        </p:nvSpPr>
        <p:spPr/>
        <p:txBody>
          <a:bodyPr/>
          <a:lstStyle/>
          <a:p>
            <a:fld id="{3CB09643-FB73-427C-A53D-AF98F357D097}" type="slidenum">
              <a:rPr lang="en-US" smtClean="0"/>
              <a:t>8</a:t>
            </a:fld>
            <a:endParaRPr lang="en-US"/>
          </a:p>
        </p:txBody>
      </p:sp>
    </p:spTree>
    <p:extLst>
      <p:ext uri="{BB962C8B-B14F-4D97-AF65-F5344CB8AC3E}">
        <p14:creationId xmlns:p14="http://schemas.microsoft.com/office/powerpoint/2010/main" val="201232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Drinking water may be supplied by a public water system or a private</a:t>
            </a:r>
            <a:r>
              <a:rPr lang="en-US" sz="1200" kern="1200" baseline="0" dirty="0" smtClean="0">
                <a:solidFill>
                  <a:schemeClr val="tx1"/>
                </a:solidFill>
                <a:effectLst/>
                <a:latin typeface="+mn-lt"/>
                <a:ea typeface="+mn-ea"/>
                <a:cs typeface="+mn-cs"/>
              </a:rPr>
              <a:t> well. Let’s look at public water systems first. Public water systems may use either surface water or groundwater. </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Public water systems and utilities are divided into community and non-community systems. A </a:t>
            </a:r>
            <a:r>
              <a:rPr lang="en-US" sz="1200" b="1" kern="1200" baseline="0" dirty="0" smtClean="0">
                <a:solidFill>
                  <a:schemeClr val="tx1"/>
                </a:solidFill>
                <a:effectLst/>
                <a:latin typeface="+mn-lt"/>
                <a:ea typeface="+mn-ea"/>
                <a:cs typeface="+mn-cs"/>
              </a:rPr>
              <a:t>community water system</a:t>
            </a:r>
            <a:r>
              <a:rPr lang="en-US" sz="1200" b="0" kern="1200" baseline="0" dirty="0" smtClean="0">
                <a:solidFill>
                  <a:schemeClr val="tx1"/>
                </a:solidFill>
                <a:effectLst/>
                <a:latin typeface="+mn-lt"/>
                <a:ea typeface="+mn-ea"/>
                <a:cs typeface="+mn-cs"/>
              </a:rPr>
              <a:t> supplies water to the same population year-round. This is probably what you think of when you think of a drinking water utility. </a:t>
            </a:r>
          </a:p>
          <a:p>
            <a:pPr lvl="0"/>
            <a:endParaRPr lang="en-US" sz="1200" b="0" kern="1200" baseline="0" dirty="0" smtClean="0">
              <a:solidFill>
                <a:schemeClr val="tx1"/>
              </a:solidFill>
              <a:effectLst/>
              <a:latin typeface="+mn-lt"/>
              <a:ea typeface="+mn-ea"/>
              <a:cs typeface="+mn-cs"/>
            </a:endParaRPr>
          </a:p>
          <a:p>
            <a:pPr lvl="0"/>
            <a:r>
              <a:rPr lang="en-US" sz="1200" b="1" kern="1200" baseline="0" dirty="0" smtClean="0">
                <a:solidFill>
                  <a:schemeClr val="tx1"/>
                </a:solidFill>
                <a:effectLst/>
                <a:latin typeface="+mn-lt"/>
                <a:ea typeface="+mn-ea"/>
                <a:cs typeface="+mn-cs"/>
              </a:rPr>
              <a:t>Non-community water systems</a:t>
            </a:r>
            <a:r>
              <a:rPr lang="en-US" sz="1200" b="0" kern="1200" baseline="0" dirty="0" smtClean="0">
                <a:solidFill>
                  <a:schemeClr val="tx1"/>
                </a:solidFill>
                <a:effectLst/>
                <a:latin typeface="+mn-lt"/>
                <a:ea typeface="+mn-ea"/>
                <a:cs typeface="+mn-cs"/>
              </a:rPr>
              <a:t> are divided into two sub-categories: transient and non-transient:</a:t>
            </a:r>
          </a:p>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Transient </a:t>
            </a:r>
            <a:r>
              <a:rPr lang="en-US" sz="1200" b="0" kern="1200" baseline="0" dirty="0" smtClean="0">
                <a:solidFill>
                  <a:schemeClr val="tx1"/>
                </a:solidFill>
                <a:effectLst/>
                <a:latin typeface="+mn-lt"/>
                <a:ea typeface="+mn-ea"/>
                <a:cs typeface="+mn-cs"/>
              </a:rPr>
              <a:t>systems supply water to at least 25 people at least 60 days per year, but not on a regular basis and not to the same group of people. For example, a gas station or campground may operate a transient non-community water system.</a:t>
            </a:r>
          </a:p>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Non-transient</a:t>
            </a:r>
            <a:r>
              <a:rPr lang="en-US" sz="1200" b="0" kern="1200" baseline="0" dirty="0" smtClean="0">
                <a:solidFill>
                  <a:schemeClr val="tx1"/>
                </a:solidFill>
                <a:effectLst/>
                <a:latin typeface="+mn-lt"/>
                <a:ea typeface="+mn-ea"/>
                <a:cs typeface="+mn-cs"/>
              </a:rPr>
              <a:t> systems provide drinking water to at least 25 of the same people for at least six months a year, but not year-round. For example, a school with its own water system may be a non-transient non-community water system. </a:t>
            </a:r>
          </a:p>
          <a:p>
            <a:pPr marL="0" lv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The graphic on the slide illustrates the different types of public water systems. These distinctions matter when we for purposes of drinking water regulation, which we will consider briefly later in this presentation. There are approximately 6000 regulated public water systems in North Carolina. </a:t>
            </a:r>
            <a:endParaRPr lang="en-US" sz="1200" b="1" kern="1200" baseline="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CB09643-FB73-427C-A53D-AF98F357D097}" type="slidenum">
              <a:rPr lang="en-US" smtClean="0"/>
              <a:t>9</a:t>
            </a:fld>
            <a:endParaRPr lang="en-US"/>
          </a:p>
        </p:txBody>
      </p:sp>
    </p:spTree>
    <p:extLst>
      <p:ext uri="{BB962C8B-B14F-4D97-AF65-F5344CB8AC3E}">
        <p14:creationId xmlns:p14="http://schemas.microsoft.com/office/powerpoint/2010/main" val="1889866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42DEA6-8E10-0C4F-B91B-4EC0C116962D}"/>
              </a:ext>
            </a:extLst>
          </p:cNvPr>
          <p:cNvPicPr>
            <a:picLocks noChangeAspect="1"/>
          </p:cNvPicPr>
          <p:nvPr userDrawn="1"/>
        </p:nvPicPr>
        <p:blipFill>
          <a:blip r:embed="rId2"/>
          <a:stretch>
            <a:fillRect/>
          </a:stretch>
        </p:blipFill>
        <p:spPr>
          <a:xfrm>
            <a:off x="-115662" y="-79514"/>
            <a:ext cx="12307662" cy="6937514"/>
          </a:xfrm>
          <a:prstGeom prst="rect">
            <a:avLst/>
          </a:prstGeom>
        </p:spPr>
      </p:pic>
      <p:sp>
        <p:nvSpPr>
          <p:cNvPr id="2" name="Title 1">
            <a:extLst>
              <a:ext uri="{FF2B5EF4-FFF2-40B4-BE49-F238E27FC236}">
                <a16:creationId xmlns:a16="http://schemas.microsoft.com/office/drawing/2014/main" id="{5001AFB7-7B8A-4641-959C-C32671461E92}"/>
              </a:ext>
            </a:extLst>
          </p:cNvPr>
          <p:cNvSpPr>
            <a:spLocks noGrp="1"/>
          </p:cNvSpPr>
          <p:nvPr>
            <p:ph type="ctrTitle" hasCustomPrompt="1"/>
          </p:nvPr>
        </p:nvSpPr>
        <p:spPr>
          <a:xfrm>
            <a:off x="1524000" y="1122363"/>
            <a:ext cx="9144000" cy="2387600"/>
          </a:xfrm>
        </p:spPr>
        <p:txBody>
          <a:bodyPr anchor="b">
            <a:normAutofit/>
          </a:bodyPr>
          <a:lstStyle>
            <a:lvl1pPr algn="ctr">
              <a:defRPr sz="5400" b="0" i="0">
                <a:solidFill>
                  <a:schemeClr val="bg1"/>
                </a:solidFill>
                <a:latin typeface="Rockwell" panose="02060603020205020403" pitchFamily="18" charset="77"/>
              </a:defRPr>
            </a:lvl1pPr>
          </a:lstStyle>
          <a:p>
            <a:r>
              <a:rPr lang="en-US" dirty="0"/>
              <a:t>Sample Master Slide</a:t>
            </a:r>
          </a:p>
        </p:txBody>
      </p:sp>
      <p:sp>
        <p:nvSpPr>
          <p:cNvPr id="3" name="Subtitle 2">
            <a:extLst>
              <a:ext uri="{FF2B5EF4-FFF2-40B4-BE49-F238E27FC236}">
                <a16:creationId xmlns:a16="http://schemas.microsoft.com/office/drawing/2014/main" id="{B9C23E43-3DA7-A048-AC1B-EFB2BD5306CF}"/>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b="1" i="0">
                <a:solidFill>
                  <a:srgbClr val="13294B"/>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Sample Subhead</a:t>
            </a:r>
          </a:p>
        </p:txBody>
      </p:sp>
      <p:pic>
        <p:nvPicPr>
          <p:cNvPr id="7" name="Picture 6">
            <a:extLst>
              <a:ext uri="{FF2B5EF4-FFF2-40B4-BE49-F238E27FC236}">
                <a16:creationId xmlns:a16="http://schemas.microsoft.com/office/drawing/2014/main" id="{1518155F-869F-7B45-A871-49823ADD6EF1}"/>
              </a:ext>
            </a:extLst>
          </p:cNvPr>
          <p:cNvPicPr>
            <a:picLocks noChangeAspect="1"/>
          </p:cNvPicPr>
          <p:nvPr userDrawn="1"/>
        </p:nvPicPr>
        <p:blipFill>
          <a:blip r:embed="rId3"/>
          <a:stretch>
            <a:fillRect/>
          </a:stretch>
        </p:blipFill>
        <p:spPr>
          <a:xfrm>
            <a:off x="2683535" y="5678424"/>
            <a:ext cx="6709267" cy="542163"/>
          </a:xfrm>
          <a:prstGeom prst="rect">
            <a:avLst/>
          </a:prstGeom>
        </p:spPr>
      </p:pic>
    </p:spTree>
    <p:extLst>
      <p:ext uri="{BB962C8B-B14F-4D97-AF65-F5344CB8AC3E}">
        <p14:creationId xmlns:p14="http://schemas.microsoft.com/office/powerpoint/2010/main" val="410061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rgbClr val="196D9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99150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wat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42DEA6-8E10-0C4F-B91B-4EC0C116962D}"/>
              </a:ext>
            </a:extLst>
          </p:cNvPr>
          <p:cNvPicPr>
            <a:picLocks noChangeAspect="1"/>
          </p:cNvPicPr>
          <p:nvPr userDrawn="1"/>
        </p:nvPicPr>
        <p:blipFill>
          <a:blip r:embed="rId2"/>
          <a:stretch>
            <a:fillRect/>
          </a:stretch>
        </p:blipFill>
        <p:spPr>
          <a:xfrm>
            <a:off x="-115662" y="-79514"/>
            <a:ext cx="12307662" cy="6937514"/>
          </a:xfrm>
          <a:prstGeom prst="rect">
            <a:avLst/>
          </a:prstGeom>
        </p:spPr>
      </p:pic>
    </p:spTree>
    <p:extLst>
      <p:ext uri="{BB962C8B-B14F-4D97-AF65-F5344CB8AC3E}">
        <p14:creationId xmlns:p14="http://schemas.microsoft.com/office/powerpoint/2010/main" val="704275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E8AD-7A7C-E447-B283-E792516D4655}"/>
              </a:ext>
            </a:extLst>
          </p:cNvPr>
          <p:cNvSpPr>
            <a:spLocks noGrp="1"/>
          </p:cNvSpPr>
          <p:nvPr>
            <p:ph type="title" hasCustomPrompt="1"/>
          </p:nvPr>
        </p:nvSpPr>
        <p:spPr>
          <a:xfrm>
            <a:off x="2941320" y="2246074"/>
            <a:ext cx="9007426" cy="2365852"/>
          </a:xfrm>
        </p:spPr>
        <p:txBody>
          <a:bodyPr>
            <a:normAutofit/>
          </a:bodyPr>
          <a:lstStyle>
            <a:lvl1pPr>
              <a:defRPr sz="5400" b="0" i="0">
                <a:solidFill>
                  <a:srgbClr val="196D9E"/>
                </a:solidFill>
                <a:latin typeface="Rockwell" panose="02060603020205020403" pitchFamily="18" charset="77"/>
              </a:defRPr>
            </a:lvl1pPr>
          </a:lstStyle>
          <a:p>
            <a:r>
              <a:rPr lang="en-US" dirty="0"/>
              <a:t>Sample Section Slide</a:t>
            </a:r>
          </a:p>
        </p:txBody>
      </p:sp>
      <p:pic>
        <p:nvPicPr>
          <p:cNvPr id="10" name="Picture 9">
            <a:extLst>
              <a:ext uri="{FF2B5EF4-FFF2-40B4-BE49-F238E27FC236}">
                <a16:creationId xmlns:a16="http://schemas.microsoft.com/office/drawing/2014/main" id="{21179213-8EA0-D145-9135-3C1DC42612A2}"/>
              </a:ext>
            </a:extLst>
          </p:cNvPr>
          <p:cNvPicPr>
            <a:picLocks noChangeAspect="1"/>
          </p:cNvPicPr>
          <p:nvPr userDrawn="1"/>
        </p:nvPicPr>
        <p:blipFill rotWithShape="1">
          <a:blip r:embed="rId2"/>
          <a:srcRect t="1126" r="841"/>
          <a:stretch/>
        </p:blipFill>
        <p:spPr>
          <a:xfrm rot="277150">
            <a:off x="1919433" y="5719561"/>
            <a:ext cx="10260143" cy="1256204"/>
          </a:xfrm>
          <a:prstGeom prst="rect">
            <a:avLst/>
          </a:prstGeom>
        </p:spPr>
      </p:pic>
      <p:pic>
        <p:nvPicPr>
          <p:cNvPr id="8" name="Picture 7">
            <a:extLst>
              <a:ext uri="{FF2B5EF4-FFF2-40B4-BE49-F238E27FC236}">
                <a16:creationId xmlns:a16="http://schemas.microsoft.com/office/drawing/2014/main" id="{79A77E4B-34B5-C844-93E4-3269209D7902}"/>
              </a:ext>
            </a:extLst>
          </p:cNvPr>
          <p:cNvPicPr>
            <a:picLocks/>
          </p:cNvPicPr>
          <p:nvPr userDrawn="1"/>
        </p:nvPicPr>
        <p:blipFill rotWithShape="1">
          <a:blip r:embed="rId3"/>
          <a:srcRect l="83289" r="23" b="1445"/>
          <a:stretch/>
        </p:blipFill>
        <p:spPr>
          <a:xfrm>
            <a:off x="1" y="-1"/>
            <a:ext cx="2060294" cy="6858001"/>
          </a:xfrm>
          <a:prstGeom prst="rect">
            <a:avLst/>
          </a:prstGeom>
        </p:spPr>
      </p:pic>
    </p:spTree>
    <p:extLst>
      <p:ext uri="{BB962C8B-B14F-4D97-AF65-F5344CB8AC3E}">
        <p14:creationId xmlns:p14="http://schemas.microsoft.com/office/powerpoint/2010/main" val="141611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E8AD-7A7C-E447-B283-E792516D4655}"/>
              </a:ext>
            </a:extLst>
          </p:cNvPr>
          <p:cNvSpPr>
            <a:spLocks noGrp="1"/>
          </p:cNvSpPr>
          <p:nvPr>
            <p:ph type="title" hasCustomPrompt="1"/>
          </p:nvPr>
        </p:nvSpPr>
        <p:spPr>
          <a:xfrm>
            <a:off x="2941320" y="2246074"/>
            <a:ext cx="9007426" cy="2365852"/>
          </a:xfrm>
        </p:spPr>
        <p:txBody>
          <a:bodyPr>
            <a:normAutofit/>
          </a:bodyPr>
          <a:lstStyle>
            <a:lvl1pPr>
              <a:defRPr sz="5400" b="0" i="0">
                <a:solidFill>
                  <a:srgbClr val="196D9E"/>
                </a:solidFill>
                <a:latin typeface="Rockwell" panose="02060603020205020403" pitchFamily="18" charset="77"/>
              </a:defRPr>
            </a:lvl1pPr>
          </a:lstStyle>
          <a:p>
            <a:r>
              <a:rPr lang="en-US" dirty="0"/>
              <a:t>Sample Section Slide</a:t>
            </a:r>
          </a:p>
        </p:txBody>
      </p:sp>
      <p:pic>
        <p:nvPicPr>
          <p:cNvPr id="10" name="Picture 9">
            <a:extLst>
              <a:ext uri="{FF2B5EF4-FFF2-40B4-BE49-F238E27FC236}">
                <a16:creationId xmlns:a16="http://schemas.microsoft.com/office/drawing/2014/main" id="{21179213-8EA0-D145-9135-3C1DC42612A2}"/>
              </a:ext>
            </a:extLst>
          </p:cNvPr>
          <p:cNvPicPr>
            <a:picLocks noChangeAspect="1"/>
          </p:cNvPicPr>
          <p:nvPr userDrawn="1"/>
        </p:nvPicPr>
        <p:blipFill rotWithShape="1">
          <a:blip r:embed="rId2"/>
          <a:srcRect t="1126" r="841"/>
          <a:stretch/>
        </p:blipFill>
        <p:spPr>
          <a:xfrm rot="277150">
            <a:off x="1919433" y="5719561"/>
            <a:ext cx="10260143" cy="1256204"/>
          </a:xfrm>
          <a:prstGeom prst="rect">
            <a:avLst/>
          </a:prstGeom>
        </p:spPr>
      </p:pic>
      <p:pic>
        <p:nvPicPr>
          <p:cNvPr id="8" name="Picture 7">
            <a:extLst>
              <a:ext uri="{FF2B5EF4-FFF2-40B4-BE49-F238E27FC236}">
                <a16:creationId xmlns:a16="http://schemas.microsoft.com/office/drawing/2014/main" id="{79A77E4B-34B5-C844-93E4-3269209D7902}"/>
              </a:ext>
            </a:extLst>
          </p:cNvPr>
          <p:cNvPicPr>
            <a:picLocks/>
          </p:cNvPicPr>
          <p:nvPr userDrawn="1"/>
        </p:nvPicPr>
        <p:blipFill rotWithShape="1">
          <a:blip r:embed="rId3"/>
          <a:srcRect l="83289" r="23" b="1445"/>
          <a:stretch/>
        </p:blipFill>
        <p:spPr>
          <a:xfrm>
            <a:off x="1" y="-1"/>
            <a:ext cx="2060294" cy="6858001"/>
          </a:xfrm>
          <a:prstGeom prst="rect">
            <a:avLst/>
          </a:prstGeom>
        </p:spPr>
      </p:pic>
    </p:spTree>
    <p:extLst>
      <p:ext uri="{BB962C8B-B14F-4D97-AF65-F5344CB8AC3E}">
        <p14:creationId xmlns:p14="http://schemas.microsoft.com/office/powerpoint/2010/main" val="2097034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8472CE-E718-C44A-965C-7CEEDA05D890}"/>
              </a:ext>
            </a:extLst>
          </p:cNvPr>
          <p:cNvSpPr/>
          <p:nvPr userDrawn="1"/>
        </p:nvSpPr>
        <p:spPr>
          <a:xfrm>
            <a:off x="0" y="0"/>
            <a:ext cx="12192000" cy="1371600"/>
          </a:xfrm>
          <a:prstGeom prst="rect">
            <a:avLst/>
          </a:prstGeom>
          <a:solidFill>
            <a:srgbClr val="196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FAEC3AA0-7627-9243-8F69-C298D2ED682B}"/>
              </a:ext>
            </a:extLst>
          </p:cNvPr>
          <p:cNvSpPr>
            <a:spLocks noGrp="1"/>
          </p:cNvSpPr>
          <p:nvPr>
            <p:ph type="title" hasCustomPrompt="1"/>
          </p:nvPr>
        </p:nvSpPr>
        <p:spPr>
          <a:xfrm>
            <a:off x="762000" y="108053"/>
            <a:ext cx="10515600" cy="1155494"/>
          </a:xfrm>
        </p:spPr>
        <p:txBody>
          <a:bodyPr>
            <a:normAutofit/>
          </a:bodyPr>
          <a:lstStyle>
            <a:lvl1pPr>
              <a:defRPr sz="3600" b="0" i="0">
                <a:solidFill>
                  <a:schemeClr val="bg1"/>
                </a:solidFill>
                <a:latin typeface="Rockwell" panose="02060603020205020403" pitchFamily="18" charset="77"/>
              </a:defRPr>
            </a:lvl1pPr>
          </a:lstStyle>
          <a:p>
            <a:r>
              <a:rPr lang="en-US" dirty="0"/>
              <a:t>Sample Header Slide</a:t>
            </a:r>
          </a:p>
        </p:txBody>
      </p:sp>
      <p:pic>
        <p:nvPicPr>
          <p:cNvPr id="15" name="Picture 14">
            <a:extLst>
              <a:ext uri="{FF2B5EF4-FFF2-40B4-BE49-F238E27FC236}">
                <a16:creationId xmlns:a16="http://schemas.microsoft.com/office/drawing/2014/main" id="{318FAEEA-7D62-084D-8FDC-42E46A3453D3}"/>
              </a:ext>
            </a:extLst>
          </p:cNvPr>
          <p:cNvPicPr>
            <a:picLocks noChangeAspect="1"/>
          </p:cNvPicPr>
          <p:nvPr userDrawn="1"/>
        </p:nvPicPr>
        <p:blipFill rotWithShape="1">
          <a:blip r:embed="rId2"/>
          <a:srcRect r="68068" b="47096"/>
          <a:stretch/>
        </p:blipFill>
        <p:spPr>
          <a:xfrm rot="277150">
            <a:off x="6959211" y="5910071"/>
            <a:ext cx="5220192" cy="1061949"/>
          </a:xfrm>
          <a:prstGeom prst="rect">
            <a:avLst/>
          </a:prstGeom>
        </p:spPr>
      </p:pic>
      <p:pic>
        <p:nvPicPr>
          <p:cNvPr id="7" name="Picture 6">
            <a:extLst>
              <a:ext uri="{FF2B5EF4-FFF2-40B4-BE49-F238E27FC236}">
                <a16:creationId xmlns:a16="http://schemas.microsoft.com/office/drawing/2014/main" id="{260B948F-6829-DC4A-B3E1-3B4BC8151FAE}"/>
              </a:ext>
            </a:extLst>
          </p:cNvPr>
          <p:cNvPicPr>
            <a:picLocks noChangeAspect="1"/>
          </p:cNvPicPr>
          <p:nvPr userDrawn="1"/>
        </p:nvPicPr>
        <p:blipFill rotWithShape="1">
          <a:blip r:embed="rId2"/>
          <a:srcRect l="80500" t="17271" b="1"/>
          <a:stretch/>
        </p:blipFill>
        <p:spPr>
          <a:xfrm>
            <a:off x="0" y="0"/>
            <a:ext cx="2038345" cy="1061841"/>
          </a:xfrm>
          <a:prstGeom prst="rect">
            <a:avLst/>
          </a:prstGeom>
        </p:spPr>
      </p:pic>
      <p:sp>
        <p:nvSpPr>
          <p:cNvPr id="3" name="Content Placeholder 2">
            <a:extLst>
              <a:ext uri="{FF2B5EF4-FFF2-40B4-BE49-F238E27FC236}">
                <a16:creationId xmlns:a16="http://schemas.microsoft.com/office/drawing/2014/main" id="{2D08BABA-2816-1744-A648-BD59B9A36E8D}"/>
              </a:ext>
            </a:extLst>
          </p:cNvPr>
          <p:cNvSpPr>
            <a:spLocks noGrp="1"/>
          </p:cNvSpPr>
          <p:nvPr>
            <p:ph sz="quarter" idx="11"/>
          </p:nvPr>
        </p:nvSpPr>
        <p:spPr>
          <a:xfrm>
            <a:off x="762000" y="1771650"/>
            <a:ext cx="10515600" cy="43561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957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8472CE-E718-C44A-965C-7CEEDA05D890}"/>
              </a:ext>
            </a:extLst>
          </p:cNvPr>
          <p:cNvSpPr/>
          <p:nvPr userDrawn="1"/>
        </p:nvSpPr>
        <p:spPr>
          <a:xfrm>
            <a:off x="0" y="0"/>
            <a:ext cx="12192000" cy="1371600"/>
          </a:xfrm>
          <a:prstGeom prst="rect">
            <a:avLst/>
          </a:prstGeom>
          <a:solidFill>
            <a:srgbClr val="196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FAEC3AA0-7627-9243-8F69-C298D2ED682B}"/>
              </a:ext>
            </a:extLst>
          </p:cNvPr>
          <p:cNvSpPr>
            <a:spLocks noGrp="1"/>
          </p:cNvSpPr>
          <p:nvPr>
            <p:ph type="title" hasCustomPrompt="1"/>
          </p:nvPr>
        </p:nvSpPr>
        <p:spPr>
          <a:xfrm>
            <a:off x="762000" y="108053"/>
            <a:ext cx="10515600" cy="1155494"/>
          </a:xfrm>
        </p:spPr>
        <p:txBody>
          <a:bodyPr>
            <a:normAutofit/>
          </a:bodyPr>
          <a:lstStyle>
            <a:lvl1pPr>
              <a:defRPr sz="3600" b="0" i="0">
                <a:solidFill>
                  <a:schemeClr val="bg1"/>
                </a:solidFill>
                <a:latin typeface="Rockwell" panose="02060603020205020403" pitchFamily="18" charset="77"/>
              </a:defRPr>
            </a:lvl1pPr>
          </a:lstStyle>
          <a:p>
            <a:r>
              <a:rPr lang="en-US" dirty="0"/>
              <a:t>Sample Header Slide (Two Columns)</a:t>
            </a:r>
          </a:p>
        </p:txBody>
      </p:sp>
      <p:pic>
        <p:nvPicPr>
          <p:cNvPr id="18" name="Picture 17">
            <a:extLst>
              <a:ext uri="{FF2B5EF4-FFF2-40B4-BE49-F238E27FC236}">
                <a16:creationId xmlns:a16="http://schemas.microsoft.com/office/drawing/2014/main" id="{C0392071-5DDC-2F45-A6E2-7ED7F22EE18D}"/>
              </a:ext>
            </a:extLst>
          </p:cNvPr>
          <p:cNvPicPr>
            <a:picLocks noChangeAspect="1"/>
          </p:cNvPicPr>
          <p:nvPr userDrawn="1"/>
        </p:nvPicPr>
        <p:blipFill rotWithShape="1">
          <a:blip r:embed="rId2"/>
          <a:srcRect r="68068" b="47096"/>
          <a:stretch/>
        </p:blipFill>
        <p:spPr>
          <a:xfrm rot="277150">
            <a:off x="6959211" y="5910071"/>
            <a:ext cx="5220192" cy="1061949"/>
          </a:xfrm>
          <a:prstGeom prst="rect">
            <a:avLst/>
          </a:prstGeom>
        </p:spPr>
      </p:pic>
      <p:pic>
        <p:nvPicPr>
          <p:cNvPr id="19" name="Picture 18">
            <a:extLst>
              <a:ext uri="{FF2B5EF4-FFF2-40B4-BE49-F238E27FC236}">
                <a16:creationId xmlns:a16="http://schemas.microsoft.com/office/drawing/2014/main" id="{EF457C1E-19CB-D84E-AA16-7283DB6D7E0A}"/>
              </a:ext>
            </a:extLst>
          </p:cNvPr>
          <p:cNvPicPr>
            <a:picLocks noChangeAspect="1"/>
          </p:cNvPicPr>
          <p:nvPr userDrawn="1"/>
        </p:nvPicPr>
        <p:blipFill rotWithShape="1">
          <a:blip r:embed="rId2"/>
          <a:srcRect l="80500" t="17271" b="1"/>
          <a:stretch/>
        </p:blipFill>
        <p:spPr>
          <a:xfrm>
            <a:off x="0" y="0"/>
            <a:ext cx="2038345" cy="1061841"/>
          </a:xfrm>
          <a:prstGeom prst="rect">
            <a:avLst/>
          </a:prstGeom>
        </p:spPr>
      </p:pic>
      <p:sp>
        <p:nvSpPr>
          <p:cNvPr id="3" name="Content Placeholder 2">
            <a:extLst>
              <a:ext uri="{FF2B5EF4-FFF2-40B4-BE49-F238E27FC236}">
                <a16:creationId xmlns:a16="http://schemas.microsoft.com/office/drawing/2014/main" id="{878F96E7-DF71-0545-BF1D-21235096ECBE}"/>
              </a:ext>
            </a:extLst>
          </p:cNvPr>
          <p:cNvSpPr>
            <a:spLocks noGrp="1"/>
          </p:cNvSpPr>
          <p:nvPr>
            <p:ph sz="quarter" idx="12"/>
          </p:nvPr>
        </p:nvSpPr>
        <p:spPr>
          <a:xfrm>
            <a:off x="762000" y="1774825"/>
            <a:ext cx="5121965" cy="43434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8C25F847-9942-E54E-AB06-D0EBD1828348}"/>
              </a:ext>
            </a:extLst>
          </p:cNvPr>
          <p:cNvSpPr>
            <a:spLocks noGrp="1"/>
          </p:cNvSpPr>
          <p:nvPr>
            <p:ph sz="quarter" idx="13"/>
          </p:nvPr>
        </p:nvSpPr>
        <p:spPr>
          <a:xfrm>
            <a:off x="6155635" y="1774825"/>
            <a:ext cx="5121965" cy="43434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3011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with sub-head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8472CE-E718-C44A-965C-7CEEDA05D890}"/>
              </a:ext>
            </a:extLst>
          </p:cNvPr>
          <p:cNvSpPr/>
          <p:nvPr userDrawn="1"/>
        </p:nvSpPr>
        <p:spPr>
          <a:xfrm>
            <a:off x="0" y="0"/>
            <a:ext cx="12192000" cy="1371600"/>
          </a:xfrm>
          <a:prstGeom prst="rect">
            <a:avLst/>
          </a:prstGeom>
          <a:solidFill>
            <a:srgbClr val="196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FAEC3AA0-7627-9243-8F69-C298D2ED682B}"/>
              </a:ext>
            </a:extLst>
          </p:cNvPr>
          <p:cNvSpPr>
            <a:spLocks noGrp="1"/>
          </p:cNvSpPr>
          <p:nvPr>
            <p:ph type="title" hasCustomPrompt="1"/>
          </p:nvPr>
        </p:nvSpPr>
        <p:spPr>
          <a:xfrm>
            <a:off x="761999" y="108053"/>
            <a:ext cx="10813473" cy="1155494"/>
          </a:xfrm>
        </p:spPr>
        <p:txBody>
          <a:bodyPr>
            <a:normAutofit/>
          </a:bodyPr>
          <a:lstStyle>
            <a:lvl1pPr>
              <a:defRPr sz="3600" b="0" i="0">
                <a:solidFill>
                  <a:schemeClr val="bg1"/>
                </a:solidFill>
                <a:latin typeface="Rockwell" panose="02060603020205020403" pitchFamily="18" charset="77"/>
              </a:defRPr>
            </a:lvl1pPr>
          </a:lstStyle>
          <a:p>
            <a:r>
              <a:rPr lang="en-US" dirty="0"/>
              <a:t>Sample Header Slide (Two Columns with Headers)</a:t>
            </a:r>
          </a:p>
        </p:txBody>
      </p:sp>
      <p:sp>
        <p:nvSpPr>
          <p:cNvPr id="6" name="Text Placeholder 2">
            <a:extLst>
              <a:ext uri="{FF2B5EF4-FFF2-40B4-BE49-F238E27FC236}">
                <a16:creationId xmlns:a16="http://schemas.microsoft.com/office/drawing/2014/main" id="{75E5ECEA-0045-6547-8186-9936512C9F11}"/>
              </a:ext>
            </a:extLst>
          </p:cNvPr>
          <p:cNvSpPr>
            <a:spLocks noGrp="1"/>
          </p:cNvSpPr>
          <p:nvPr>
            <p:ph type="body" idx="10" hasCustomPrompt="1"/>
          </p:nvPr>
        </p:nvSpPr>
        <p:spPr>
          <a:xfrm>
            <a:off x="761999" y="1741029"/>
            <a:ext cx="5121966" cy="394616"/>
          </a:xfrm>
        </p:spPr>
        <p:txBody>
          <a:bodyPr anchor="b">
            <a:normAutofit/>
          </a:bodyPr>
          <a:lstStyle>
            <a:lvl1pPr marL="0" indent="0">
              <a:buNone/>
              <a:defRPr sz="2000" b="1" i="0" spc="150" baseline="0">
                <a:solidFill>
                  <a:srgbClr val="569AD3"/>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SAMPLE HEADER 1</a:t>
            </a:r>
          </a:p>
        </p:txBody>
      </p:sp>
      <p:sp>
        <p:nvSpPr>
          <p:cNvPr id="13" name="Text Placeholder 2">
            <a:extLst>
              <a:ext uri="{FF2B5EF4-FFF2-40B4-BE49-F238E27FC236}">
                <a16:creationId xmlns:a16="http://schemas.microsoft.com/office/drawing/2014/main" id="{221611DC-5B8F-BE4B-AC59-327658F17F16}"/>
              </a:ext>
            </a:extLst>
          </p:cNvPr>
          <p:cNvSpPr>
            <a:spLocks noGrp="1"/>
          </p:cNvSpPr>
          <p:nvPr>
            <p:ph type="body" idx="13" hasCustomPrompt="1"/>
          </p:nvPr>
        </p:nvSpPr>
        <p:spPr>
          <a:xfrm>
            <a:off x="6155635" y="1741029"/>
            <a:ext cx="5157787" cy="394616"/>
          </a:xfrm>
        </p:spPr>
        <p:txBody>
          <a:bodyPr anchor="b">
            <a:normAutofit/>
          </a:bodyPr>
          <a:lstStyle>
            <a:lvl1pPr marL="0" indent="0">
              <a:buNone/>
              <a:defRPr sz="2000" b="1" i="0" spc="150" baseline="0">
                <a:solidFill>
                  <a:srgbClr val="569AD3"/>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SAMPLE HEADER 2</a:t>
            </a:r>
          </a:p>
        </p:txBody>
      </p:sp>
      <p:pic>
        <p:nvPicPr>
          <p:cNvPr id="17" name="Picture 16">
            <a:extLst>
              <a:ext uri="{FF2B5EF4-FFF2-40B4-BE49-F238E27FC236}">
                <a16:creationId xmlns:a16="http://schemas.microsoft.com/office/drawing/2014/main" id="{5EA21370-E37D-204A-9FDC-B6819B730549}"/>
              </a:ext>
            </a:extLst>
          </p:cNvPr>
          <p:cNvPicPr>
            <a:picLocks noChangeAspect="1"/>
          </p:cNvPicPr>
          <p:nvPr userDrawn="1"/>
        </p:nvPicPr>
        <p:blipFill rotWithShape="1">
          <a:blip r:embed="rId2"/>
          <a:srcRect r="68068" b="47096"/>
          <a:stretch/>
        </p:blipFill>
        <p:spPr>
          <a:xfrm rot="277150">
            <a:off x="6959211" y="5910071"/>
            <a:ext cx="5220192" cy="1061949"/>
          </a:xfrm>
          <a:prstGeom prst="rect">
            <a:avLst/>
          </a:prstGeom>
        </p:spPr>
      </p:pic>
      <p:pic>
        <p:nvPicPr>
          <p:cNvPr id="18" name="Picture 17">
            <a:extLst>
              <a:ext uri="{FF2B5EF4-FFF2-40B4-BE49-F238E27FC236}">
                <a16:creationId xmlns:a16="http://schemas.microsoft.com/office/drawing/2014/main" id="{8A9182AB-C4BB-4442-BD53-3BCF62628006}"/>
              </a:ext>
            </a:extLst>
          </p:cNvPr>
          <p:cNvPicPr>
            <a:picLocks noChangeAspect="1"/>
          </p:cNvPicPr>
          <p:nvPr userDrawn="1"/>
        </p:nvPicPr>
        <p:blipFill rotWithShape="1">
          <a:blip r:embed="rId2"/>
          <a:srcRect l="80500" t="17271" b="1"/>
          <a:stretch/>
        </p:blipFill>
        <p:spPr>
          <a:xfrm>
            <a:off x="0" y="0"/>
            <a:ext cx="2038345" cy="1061841"/>
          </a:xfrm>
          <a:prstGeom prst="rect">
            <a:avLst/>
          </a:prstGeom>
        </p:spPr>
      </p:pic>
      <p:sp>
        <p:nvSpPr>
          <p:cNvPr id="11" name="Content Placeholder 2">
            <a:extLst>
              <a:ext uri="{FF2B5EF4-FFF2-40B4-BE49-F238E27FC236}">
                <a16:creationId xmlns:a16="http://schemas.microsoft.com/office/drawing/2014/main" id="{DB328ED5-7EDF-3549-BC52-DE734D27CAFE}"/>
              </a:ext>
            </a:extLst>
          </p:cNvPr>
          <p:cNvSpPr>
            <a:spLocks noGrp="1"/>
          </p:cNvSpPr>
          <p:nvPr>
            <p:ph sz="quarter" idx="12"/>
          </p:nvPr>
        </p:nvSpPr>
        <p:spPr>
          <a:xfrm>
            <a:off x="761999" y="2475972"/>
            <a:ext cx="5121965" cy="359683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4201CA2F-E130-1E47-A20C-E2B08A18796E}"/>
              </a:ext>
            </a:extLst>
          </p:cNvPr>
          <p:cNvSpPr>
            <a:spLocks noGrp="1"/>
          </p:cNvSpPr>
          <p:nvPr>
            <p:ph sz="quarter" idx="14"/>
          </p:nvPr>
        </p:nvSpPr>
        <p:spPr>
          <a:xfrm>
            <a:off x="6155635" y="2475972"/>
            <a:ext cx="5157787" cy="359683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28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with explana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2917E4-274E-554A-9062-263EBB9D2B26}"/>
              </a:ext>
            </a:extLst>
          </p:cNvPr>
          <p:cNvSpPr/>
          <p:nvPr userDrawn="1"/>
        </p:nvSpPr>
        <p:spPr>
          <a:xfrm>
            <a:off x="0" y="0"/>
            <a:ext cx="4772025" cy="6858000"/>
          </a:xfrm>
          <a:prstGeom prst="rect">
            <a:avLst/>
          </a:prstGeom>
          <a:solidFill>
            <a:srgbClr val="196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D9E"/>
              </a:solidFill>
            </a:endParaRPr>
          </a:p>
        </p:txBody>
      </p:sp>
      <p:sp>
        <p:nvSpPr>
          <p:cNvPr id="5" name="Title 4">
            <a:extLst>
              <a:ext uri="{FF2B5EF4-FFF2-40B4-BE49-F238E27FC236}">
                <a16:creationId xmlns:a16="http://schemas.microsoft.com/office/drawing/2014/main" id="{BF1BBA6C-0647-E34D-ABD6-72353E5824EF}"/>
              </a:ext>
            </a:extLst>
          </p:cNvPr>
          <p:cNvSpPr>
            <a:spLocks noGrp="1"/>
          </p:cNvSpPr>
          <p:nvPr>
            <p:ph type="title" hasCustomPrompt="1"/>
          </p:nvPr>
        </p:nvSpPr>
        <p:spPr>
          <a:xfrm>
            <a:off x="454025" y="174620"/>
            <a:ext cx="3916363" cy="1586223"/>
          </a:xfrm>
        </p:spPr>
        <p:txBody>
          <a:bodyPr>
            <a:normAutofit/>
          </a:bodyPr>
          <a:lstStyle>
            <a:lvl1pPr>
              <a:defRPr sz="3600">
                <a:solidFill>
                  <a:schemeClr val="bg1"/>
                </a:solidFill>
                <a:latin typeface="Rockwell" panose="02060603020205020403" pitchFamily="18" charset="77"/>
              </a:defRPr>
            </a:lvl1pPr>
          </a:lstStyle>
          <a:p>
            <a:r>
              <a:rPr lang="en-US" dirty="0"/>
              <a:t>Data with Explanation</a:t>
            </a:r>
          </a:p>
        </p:txBody>
      </p:sp>
      <p:sp>
        <p:nvSpPr>
          <p:cNvPr id="19" name="Text Placeholder 18">
            <a:extLst>
              <a:ext uri="{FF2B5EF4-FFF2-40B4-BE49-F238E27FC236}">
                <a16:creationId xmlns:a16="http://schemas.microsoft.com/office/drawing/2014/main" id="{91315C19-2782-554D-A8B6-848C06DBC83F}"/>
              </a:ext>
            </a:extLst>
          </p:cNvPr>
          <p:cNvSpPr>
            <a:spLocks noGrp="1"/>
          </p:cNvSpPr>
          <p:nvPr>
            <p:ph type="body" sz="quarter" idx="11" hasCustomPrompt="1"/>
          </p:nvPr>
        </p:nvSpPr>
        <p:spPr>
          <a:xfrm>
            <a:off x="5354638" y="5926774"/>
            <a:ext cx="6197600" cy="439738"/>
          </a:xfrm>
        </p:spPr>
        <p:txBody>
          <a:bodyPr>
            <a:noAutofit/>
          </a:bodyPr>
          <a:lstStyle>
            <a:lvl1pPr marL="0" indent="0">
              <a:buNone/>
              <a:defRPr sz="1400" i="1"/>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a:t>
            </a:r>
            <a:r>
              <a:rPr lang="en-US" dirty="0" err="1"/>
              <a:t>Sed</a:t>
            </a:r>
            <a:r>
              <a:rPr lang="en-US" dirty="0"/>
              <a:t> </a:t>
            </a:r>
            <a:r>
              <a:rPr lang="en-US" dirty="0" err="1"/>
              <a:t>quis</a:t>
            </a:r>
            <a:r>
              <a:rPr lang="en-US" dirty="0"/>
              <a:t> </a:t>
            </a:r>
            <a:r>
              <a:rPr lang="en-US" dirty="0" err="1"/>
              <a:t>rhoncus</a:t>
            </a:r>
            <a:r>
              <a:rPr lang="en-US" dirty="0"/>
              <a:t> </a:t>
            </a:r>
            <a:r>
              <a:rPr lang="en-US" dirty="0" err="1"/>
              <a:t>velit</a:t>
            </a:r>
            <a:r>
              <a:rPr lang="en-US" dirty="0"/>
              <a:t> ipsum dolor sit </a:t>
            </a:r>
            <a:r>
              <a:rPr lang="en-US" dirty="0" err="1"/>
              <a:t>amet</a:t>
            </a:r>
            <a:r>
              <a:rPr lang="en-US" dirty="0"/>
              <a:t> </a:t>
            </a:r>
            <a:r>
              <a:rPr lang="en-US" dirty="0" err="1"/>
              <a:t>nam</a:t>
            </a:r>
            <a:r>
              <a:rPr lang="en-US" dirty="0"/>
              <a:t> </a:t>
            </a:r>
            <a:r>
              <a:rPr lang="en-US" dirty="0" err="1"/>
              <a:t>tristique</a:t>
            </a:r>
            <a:r>
              <a:rPr lang="en-US" dirty="0"/>
              <a:t>, </a:t>
            </a:r>
            <a:r>
              <a:rPr lang="en-US" dirty="0" err="1"/>
              <a:t>lectus</a:t>
            </a:r>
            <a:r>
              <a:rPr lang="en-US" dirty="0"/>
              <a:t> </a:t>
            </a:r>
            <a:r>
              <a:rPr lang="en-US" dirty="0" err="1"/>
              <a:t>nec</a:t>
            </a:r>
            <a:r>
              <a:rPr lang="en-US" dirty="0"/>
              <a:t> lorem ipsum dolor sit </a:t>
            </a:r>
            <a:r>
              <a:rPr lang="en-US" dirty="0" err="1"/>
              <a:t>amet</a:t>
            </a:r>
            <a:r>
              <a:rPr lang="en-US" dirty="0"/>
              <a:t> lorem ipsum dolor sit </a:t>
            </a:r>
            <a:r>
              <a:rPr lang="en-US" dirty="0" err="1"/>
              <a:t>amet</a:t>
            </a:r>
            <a:r>
              <a:rPr lang="en-US" dirty="0"/>
              <a:t> </a:t>
            </a:r>
            <a:r>
              <a:rPr lang="en-US" dirty="0" err="1"/>
              <a:t>tristique</a:t>
            </a:r>
            <a:r>
              <a:rPr lang="en-US" dirty="0"/>
              <a:t>, </a:t>
            </a:r>
            <a:r>
              <a:rPr lang="en-US" dirty="0" err="1"/>
              <a:t>lectus</a:t>
            </a:r>
            <a:r>
              <a:rPr lang="en-US" dirty="0"/>
              <a:t>.</a:t>
            </a:r>
          </a:p>
          <a:p>
            <a:pPr lvl="0"/>
            <a:endParaRPr lang="en-US" dirty="0"/>
          </a:p>
        </p:txBody>
      </p:sp>
      <p:pic>
        <p:nvPicPr>
          <p:cNvPr id="8" name="Picture 7">
            <a:extLst>
              <a:ext uri="{FF2B5EF4-FFF2-40B4-BE49-F238E27FC236}">
                <a16:creationId xmlns:a16="http://schemas.microsoft.com/office/drawing/2014/main" id="{E17F7AE7-62E6-2348-9A5A-127CBC0AABB1}"/>
              </a:ext>
            </a:extLst>
          </p:cNvPr>
          <p:cNvPicPr>
            <a:picLocks noChangeAspect="1"/>
          </p:cNvPicPr>
          <p:nvPr userDrawn="1"/>
        </p:nvPicPr>
        <p:blipFill rotWithShape="1">
          <a:blip r:embed="rId2"/>
          <a:srcRect l="42972" r="8899"/>
          <a:stretch/>
        </p:blipFill>
        <p:spPr>
          <a:xfrm rot="21342709">
            <a:off x="-27278" y="1637298"/>
            <a:ext cx="4828492" cy="1231844"/>
          </a:xfrm>
          <a:prstGeom prst="rect">
            <a:avLst/>
          </a:prstGeom>
        </p:spPr>
      </p:pic>
      <p:sp>
        <p:nvSpPr>
          <p:cNvPr id="3" name="Content Placeholder 2">
            <a:extLst>
              <a:ext uri="{FF2B5EF4-FFF2-40B4-BE49-F238E27FC236}">
                <a16:creationId xmlns:a16="http://schemas.microsoft.com/office/drawing/2014/main" id="{D3485F41-63D8-C941-B948-6EB790610194}"/>
              </a:ext>
            </a:extLst>
          </p:cNvPr>
          <p:cNvSpPr>
            <a:spLocks noGrp="1"/>
          </p:cNvSpPr>
          <p:nvPr>
            <p:ph sz="quarter" idx="13"/>
          </p:nvPr>
        </p:nvSpPr>
        <p:spPr>
          <a:xfrm>
            <a:off x="5354638" y="486623"/>
            <a:ext cx="6197600" cy="5084762"/>
          </a:xfrm>
        </p:spPr>
        <p:txBody>
          <a:bodyPr/>
          <a:lstStyle>
            <a:lvl1pPr>
              <a:buClr>
                <a:schemeClr val="accent1"/>
              </a:buClr>
              <a:defRPr/>
            </a:lvl1pPr>
          </a:lstStyle>
          <a:p>
            <a:pPr lvl="0"/>
            <a:endParaRPr lang="en-US" dirty="0"/>
          </a:p>
        </p:txBody>
      </p:sp>
      <p:sp>
        <p:nvSpPr>
          <p:cNvPr id="6" name="Text Placeholder 5">
            <a:extLst>
              <a:ext uri="{FF2B5EF4-FFF2-40B4-BE49-F238E27FC236}">
                <a16:creationId xmlns:a16="http://schemas.microsoft.com/office/drawing/2014/main" id="{06397703-07E3-8E4E-848F-55120ED69FB2}"/>
              </a:ext>
            </a:extLst>
          </p:cNvPr>
          <p:cNvSpPr>
            <a:spLocks noGrp="1"/>
          </p:cNvSpPr>
          <p:nvPr>
            <p:ph type="body" sz="quarter" idx="14"/>
          </p:nvPr>
        </p:nvSpPr>
        <p:spPr>
          <a:xfrm>
            <a:off x="454025" y="2454275"/>
            <a:ext cx="3916363" cy="3911600"/>
          </a:xfrm>
        </p:spPr>
        <p:txBody>
          <a:bodyPr/>
          <a:lstStyle>
            <a:lvl1pPr>
              <a:buClr>
                <a:srgbClr val="569AD3"/>
              </a:buClr>
              <a:defRPr>
                <a:solidFill>
                  <a:schemeClr val="bg1"/>
                </a:solidFill>
              </a:defRPr>
            </a:lvl1pPr>
            <a:lvl2pPr>
              <a:buClr>
                <a:srgbClr val="569AD3"/>
              </a:buClr>
              <a:defRPr>
                <a:solidFill>
                  <a:schemeClr val="bg1"/>
                </a:solidFill>
              </a:defRPr>
            </a:lvl2pPr>
            <a:lvl3pPr>
              <a:buClr>
                <a:srgbClr val="569AD3"/>
              </a:buClr>
              <a:defRPr>
                <a:solidFill>
                  <a:schemeClr val="bg1"/>
                </a:solidFill>
              </a:defRPr>
            </a:lvl3pPr>
            <a:lvl4pPr>
              <a:buClr>
                <a:srgbClr val="569AD3"/>
              </a:buClr>
              <a:defRPr>
                <a:solidFill>
                  <a:schemeClr val="bg1"/>
                </a:solidFill>
              </a:defRPr>
            </a:lvl4pPr>
            <a:lvl5pPr>
              <a:buClr>
                <a:srgbClr val="569AD3"/>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69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ta without explana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2917E4-274E-554A-9062-263EBB9D2B26}"/>
              </a:ext>
            </a:extLst>
          </p:cNvPr>
          <p:cNvSpPr/>
          <p:nvPr userDrawn="1"/>
        </p:nvSpPr>
        <p:spPr>
          <a:xfrm>
            <a:off x="0" y="0"/>
            <a:ext cx="4772025" cy="6858000"/>
          </a:xfrm>
          <a:prstGeom prst="rect">
            <a:avLst/>
          </a:prstGeom>
          <a:solidFill>
            <a:srgbClr val="196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D9E"/>
              </a:solidFill>
            </a:endParaRPr>
          </a:p>
        </p:txBody>
      </p:sp>
      <p:sp>
        <p:nvSpPr>
          <p:cNvPr id="5" name="Title 4">
            <a:extLst>
              <a:ext uri="{FF2B5EF4-FFF2-40B4-BE49-F238E27FC236}">
                <a16:creationId xmlns:a16="http://schemas.microsoft.com/office/drawing/2014/main" id="{BF1BBA6C-0647-E34D-ABD6-72353E5824EF}"/>
              </a:ext>
            </a:extLst>
          </p:cNvPr>
          <p:cNvSpPr>
            <a:spLocks noGrp="1"/>
          </p:cNvSpPr>
          <p:nvPr>
            <p:ph type="title" hasCustomPrompt="1"/>
          </p:nvPr>
        </p:nvSpPr>
        <p:spPr>
          <a:xfrm>
            <a:off x="454025" y="174620"/>
            <a:ext cx="3924544" cy="1586223"/>
          </a:xfrm>
        </p:spPr>
        <p:txBody>
          <a:bodyPr>
            <a:normAutofit/>
          </a:bodyPr>
          <a:lstStyle>
            <a:lvl1pPr>
              <a:defRPr sz="3600">
                <a:solidFill>
                  <a:schemeClr val="bg1"/>
                </a:solidFill>
                <a:latin typeface="Rockwell" panose="02060603020205020403" pitchFamily="18" charset="77"/>
              </a:defRPr>
            </a:lvl1pPr>
          </a:lstStyle>
          <a:p>
            <a:r>
              <a:rPr lang="en-US" dirty="0"/>
              <a:t>Data without Explanation</a:t>
            </a:r>
          </a:p>
        </p:txBody>
      </p:sp>
      <p:sp>
        <p:nvSpPr>
          <p:cNvPr id="19" name="Text Placeholder 18">
            <a:extLst>
              <a:ext uri="{FF2B5EF4-FFF2-40B4-BE49-F238E27FC236}">
                <a16:creationId xmlns:a16="http://schemas.microsoft.com/office/drawing/2014/main" id="{91315C19-2782-554D-A8B6-848C06DBC83F}"/>
              </a:ext>
            </a:extLst>
          </p:cNvPr>
          <p:cNvSpPr>
            <a:spLocks noGrp="1"/>
          </p:cNvSpPr>
          <p:nvPr>
            <p:ph type="body" sz="quarter" idx="11" hasCustomPrompt="1"/>
          </p:nvPr>
        </p:nvSpPr>
        <p:spPr>
          <a:xfrm>
            <a:off x="454025" y="5619041"/>
            <a:ext cx="3924544" cy="922435"/>
          </a:xfrm>
        </p:spPr>
        <p:txBody>
          <a:bodyPr wrap="square" bIns="0" anchor="t" anchorCtr="0">
            <a:noAutofit/>
          </a:bodyPr>
          <a:lstStyle>
            <a:lvl1pPr marL="0" indent="0">
              <a:buNone/>
              <a:defRPr sz="1400" i="1">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Source: </a:t>
            </a:r>
            <a:r>
              <a:rPr lang="en-US" dirty="0" err="1"/>
              <a:t>Sed</a:t>
            </a:r>
            <a:r>
              <a:rPr lang="en-US" dirty="0"/>
              <a:t> </a:t>
            </a:r>
            <a:r>
              <a:rPr lang="en-US" dirty="0" err="1"/>
              <a:t>quis</a:t>
            </a:r>
            <a:r>
              <a:rPr lang="en-US" dirty="0"/>
              <a:t> </a:t>
            </a:r>
            <a:r>
              <a:rPr lang="en-US" dirty="0" err="1"/>
              <a:t>rhoncus</a:t>
            </a:r>
            <a:r>
              <a:rPr lang="en-US" dirty="0"/>
              <a:t> </a:t>
            </a:r>
            <a:r>
              <a:rPr lang="en-US" dirty="0" err="1"/>
              <a:t>velit</a:t>
            </a:r>
            <a:r>
              <a:rPr lang="en-US" dirty="0"/>
              <a:t> ipsum dolor sit </a:t>
            </a:r>
            <a:r>
              <a:rPr lang="en-US" dirty="0" err="1"/>
              <a:t>amet</a:t>
            </a:r>
            <a:r>
              <a:rPr lang="en-US" dirty="0"/>
              <a:t> </a:t>
            </a:r>
            <a:r>
              <a:rPr lang="en-US" dirty="0" err="1"/>
              <a:t>nam</a:t>
            </a:r>
            <a:r>
              <a:rPr lang="en-US" dirty="0"/>
              <a:t> </a:t>
            </a:r>
            <a:r>
              <a:rPr lang="en-US" dirty="0" err="1"/>
              <a:t>tristique</a:t>
            </a:r>
            <a:r>
              <a:rPr lang="en-US" dirty="0"/>
              <a:t>, </a:t>
            </a:r>
            <a:r>
              <a:rPr lang="en-US" dirty="0" err="1"/>
              <a:t>lectus</a:t>
            </a:r>
            <a:r>
              <a:rPr lang="en-US" dirty="0"/>
              <a:t> </a:t>
            </a:r>
            <a:r>
              <a:rPr lang="en-US" dirty="0" err="1"/>
              <a:t>nec</a:t>
            </a:r>
            <a:r>
              <a:rPr lang="en-US" dirty="0"/>
              <a:t> lorem ipsum dolor sit </a:t>
            </a:r>
            <a:r>
              <a:rPr lang="en-US" dirty="0" err="1"/>
              <a:t>amet</a:t>
            </a:r>
            <a:r>
              <a:rPr lang="en-US" dirty="0"/>
              <a:t> lorem ipsum dolor sit </a:t>
            </a:r>
            <a:r>
              <a:rPr lang="en-US" dirty="0" err="1"/>
              <a:t>amet</a:t>
            </a:r>
            <a:r>
              <a:rPr lang="en-US" dirty="0"/>
              <a:t> </a:t>
            </a:r>
            <a:r>
              <a:rPr lang="en-US" dirty="0" err="1"/>
              <a:t>tristique</a:t>
            </a:r>
            <a:r>
              <a:rPr lang="en-US" dirty="0"/>
              <a:t>, </a:t>
            </a:r>
            <a:r>
              <a:rPr lang="en-US" dirty="0" err="1"/>
              <a:t>lectus</a:t>
            </a:r>
            <a:r>
              <a:rPr lang="en-US" dirty="0"/>
              <a:t>.</a:t>
            </a:r>
          </a:p>
          <a:p>
            <a:pPr lvl="0"/>
            <a:endParaRPr lang="en-US" dirty="0"/>
          </a:p>
        </p:txBody>
      </p:sp>
      <p:sp>
        <p:nvSpPr>
          <p:cNvPr id="9" name="Content Placeholder 2">
            <a:extLst>
              <a:ext uri="{FF2B5EF4-FFF2-40B4-BE49-F238E27FC236}">
                <a16:creationId xmlns:a16="http://schemas.microsoft.com/office/drawing/2014/main" id="{42FB9BCB-C080-9048-9B78-515B640A9780}"/>
              </a:ext>
            </a:extLst>
          </p:cNvPr>
          <p:cNvSpPr>
            <a:spLocks noGrp="1"/>
          </p:cNvSpPr>
          <p:nvPr>
            <p:ph sz="quarter" idx="13"/>
          </p:nvPr>
        </p:nvSpPr>
        <p:spPr>
          <a:xfrm>
            <a:off x="5354638" y="486622"/>
            <a:ext cx="6197600" cy="5859313"/>
          </a:xfrm>
        </p:spPr>
        <p:txBody>
          <a:bodyPr/>
          <a:lstStyle>
            <a:lvl1pPr>
              <a:buClr>
                <a:schemeClr val="accent1"/>
              </a:buClr>
              <a:defRPr/>
            </a:lvl1pPr>
          </a:lstStyle>
          <a:p>
            <a:pPr lvl="0"/>
            <a:endParaRPr lang="en-US" dirty="0"/>
          </a:p>
        </p:txBody>
      </p:sp>
      <p:pic>
        <p:nvPicPr>
          <p:cNvPr id="11" name="Picture 10">
            <a:extLst>
              <a:ext uri="{FF2B5EF4-FFF2-40B4-BE49-F238E27FC236}">
                <a16:creationId xmlns:a16="http://schemas.microsoft.com/office/drawing/2014/main" id="{75FE6C9E-49C3-CB4C-AC3A-27F76F58F3A9}"/>
              </a:ext>
            </a:extLst>
          </p:cNvPr>
          <p:cNvPicPr>
            <a:picLocks noChangeAspect="1"/>
          </p:cNvPicPr>
          <p:nvPr userDrawn="1"/>
        </p:nvPicPr>
        <p:blipFill rotWithShape="1">
          <a:blip r:embed="rId2"/>
          <a:srcRect l="42972" r="8899"/>
          <a:stretch/>
        </p:blipFill>
        <p:spPr>
          <a:xfrm rot="21342709">
            <a:off x="-27278" y="1637298"/>
            <a:ext cx="4828492" cy="1231844"/>
          </a:xfrm>
          <a:prstGeom prst="rect">
            <a:avLst/>
          </a:prstGeom>
        </p:spPr>
      </p:pic>
    </p:spTree>
    <p:extLst>
      <p:ext uri="{BB962C8B-B14F-4D97-AF65-F5344CB8AC3E}">
        <p14:creationId xmlns:p14="http://schemas.microsoft.com/office/powerpoint/2010/main" val="241452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96D9E"/>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03D6176-D433-FC42-901F-B4961CD32238}"/>
              </a:ext>
            </a:extLst>
          </p:cNvPr>
          <p:cNvSpPr>
            <a:spLocks noGrp="1"/>
          </p:cNvSpPr>
          <p:nvPr>
            <p:ph type="subTitle" idx="1" hasCustomPrompt="1"/>
          </p:nvPr>
        </p:nvSpPr>
        <p:spPr>
          <a:xfrm>
            <a:off x="1524000" y="3919687"/>
            <a:ext cx="9144000" cy="439610"/>
          </a:xfrm>
        </p:spPr>
        <p:txBody>
          <a:bodyPr>
            <a:noAutofit/>
          </a:bodyPr>
          <a:lstStyle>
            <a:lvl1pPr marL="0" indent="0" algn="ctr">
              <a:buNone/>
              <a:defRPr sz="2800" b="1" i="0">
                <a:solidFill>
                  <a:srgbClr val="13294B"/>
                </a:solidFill>
                <a:latin typeface="+mn-lt"/>
                <a:cs typeface="Adobe Hebrew" panose="02040503050201020203" pitchFamily="18"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unc.edu</a:t>
            </a:r>
            <a:r>
              <a:rPr lang="en-US" dirty="0"/>
              <a:t>/impact</a:t>
            </a:r>
          </a:p>
        </p:txBody>
      </p:sp>
      <p:pic>
        <p:nvPicPr>
          <p:cNvPr id="6" name="Picture 5">
            <a:extLst>
              <a:ext uri="{FF2B5EF4-FFF2-40B4-BE49-F238E27FC236}">
                <a16:creationId xmlns:a16="http://schemas.microsoft.com/office/drawing/2014/main" id="{7AE87D7A-E6E9-A440-B242-BA4AC7CC5C4C}"/>
              </a:ext>
            </a:extLst>
          </p:cNvPr>
          <p:cNvPicPr>
            <a:picLocks noChangeAspect="1"/>
          </p:cNvPicPr>
          <p:nvPr userDrawn="1"/>
        </p:nvPicPr>
        <p:blipFill>
          <a:blip r:embed="rId2"/>
          <a:stretch>
            <a:fillRect/>
          </a:stretch>
        </p:blipFill>
        <p:spPr>
          <a:xfrm>
            <a:off x="2352698" y="2544419"/>
            <a:ext cx="7486603" cy="604978"/>
          </a:xfrm>
          <a:prstGeom prst="rect">
            <a:avLst/>
          </a:prstGeom>
        </p:spPr>
      </p:pic>
    </p:spTree>
    <p:extLst>
      <p:ext uri="{BB962C8B-B14F-4D97-AF65-F5344CB8AC3E}">
        <p14:creationId xmlns:p14="http://schemas.microsoft.com/office/powerpoint/2010/main" val="21606871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27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B3DC24-371E-C34F-AF20-4D9E1F2EEE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3EC72E-7D53-454E-8778-48B992FC2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C5161-7590-7349-9536-51699C991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7E333-770C-DE4E-BA8A-F90B31F114CB}" type="datetimeFigureOut">
              <a:rPr lang="en-US" smtClean="0"/>
              <a:t>7/15/2019</a:t>
            </a:fld>
            <a:endParaRPr lang="en-US"/>
          </a:p>
        </p:txBody>
      </p:sp>
      <p:sp>
        <p:nvSpPr>
          <p:cNvPr id="5" name="Footer Placeholder 4">
            <a:extLst>
              <a:ext uri="{FF2B5EF4-FFF2-40B4-BE49-F238E27FC236}">
                <a16:creationId xmlns:a16="http://schemas.microsoft.com/office/drawing/2014/main" id="{112E0AF4-9F42-D845-9C9E-9704FB77D2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EDE4E4-90B3-8045-9966-41B11D11D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244B9-DB8C-7948-AEBA-FF4752FEE21D}" type="slidenum">
              <a:rPr lang="en-US" smtClean="0"/>
              <a:t>‹#›</a:t>
            </a:fld>
            <a:endParaRPr lang="en-US"/>
          </a:p>
        </p:txBody>
      </p:sp>
    </p:spTree>
    <p:extLst>
      <p:ext uri="{BB962C8B-B14F-4D97-AF65-F5344CB8AC3E}">
        <p14:creationId xmlns:p14="http://schemas.microsoft.com/office/powerpoint/2010/main" val="2958241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61" r:id="rId5"/>
    <p:sldLayoutId id="2147483662" r:id="rId6"/>
    <p:sldLayoutId id="2147483663" r:id="rId7"/>
    <p:sldLayoutId id="2147483665"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healthywater/drinking/index.html" TargetMode="External"/><Relationship Id="rId7" Type="http://schemas.openxmlformats.org/officeDocument/2006/relationships/hyperlink" Target="https://waterdata.usgs.gov/nc/nwis/water_us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ehs.ncpublichealth.com/oswp/wells-resources.htm" TargetMode="External"/><Relationship Id="rId5" Type="http://schemas.openxmlformats.org/officeDocument/2006/relationships/hyperlink" Target="https://deq.nc.gov/about/divisions/water-resources/drinking-water" TargetMode="External"/><Relationship Id="rId4" Type="http://schemas.openxmlformats.org/officeDocument/2006/relationships/hyperlink" Target="https://www.epa.gov/ground-water-and-drinking-water/basic-information-about-your-drinking-wate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06C9-2671-EF4E-B491-31DC3C7F4DDD}"/>
              </a:ext>
            </a:extLst>
          </p:cNvPr>
          <p:cNvSpPr>
            <a:spLocks noGrp="1"/>
          </p:cNvSpPr>
          <p:nvPr>
            <p:ph type="ctrTitle"/>
          </p:nvPr>
        </p:nvSpPr>
        <p:spPr/>
        <p:txBody>
          <a:bodyPr/>
          <a:lstStyle/>
          <a:p>
            <a:r>
              <a:rPr lang="en-US" dirty="0"/>
              <a:t>Essential Information About Drinking Water</a:t>
            </a:r>
          </a:p>
        </p:txBody>
      </p:sp>
      <p:sp>
        <p:nvSpPr>
          <p:cNvPr id="3" name="Subtitle 2">
            <a:extLst>
              <a:ext uri="{FF2B5EF4-FFF2-40B4-BE49-F238E27FC236}">
                <a16:creationId xmlns:a16="http://schemas.microsoft.com/office/drawing/2014/main" id="{A0B55D2A-755E-EE46-9EE4-A3857ED4181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08670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FCC6-4073-0B45-B955-E5292BF39A3B}"/>
              </a:ext>
            </a:extLst>
          </p:cNvPr>
          <p:cNvSpPr>
            <a:spLocks noGrp="1"/>
          </p:cNvSpPr>
          <p:nvPr>
            <p:ph type="title"/>
          </p:nvPr>
        </p:nvSpPr>
        <p:spPr/>
        <p:txBody>
          <a:bodyPr/>
          <a:lstStyle/>
          <a:p>
            <a:r>
              <a:rPr lang="en-US" dirty="0" smtClean="0"/>
              <a:t>Private Drinking Water Wells</a:t>
            </a:r>
            <a:endParaRPr lang="en-US" dirty="0"/>
          </a:p>
        </p:txBody>
      </p:sp>
      <p:sp>
        <p:nvSpPr>
          <p:cNvPr id="4" name="Content Placeholder 3"/>
          <p:cNvSpPr>
            <a:spLocks noGrp="1"/>
          </p:cNvSpPr>
          <p:nvPr>
            <p:ph sz="quarter" idx="12"/>
          </p:nvPr>
        </p:nvSpPr>
        <p:spPr/>
        <p:txBody>
          <a:bodyPr/>
          <a:lstStyle/>
          <a:p>
            <a:r>
              <a:rPr lang="en-US" dirty="0" smtClean="0"/>
              <a:t>Typically </a:t>
            </a:r>
            <a:r>
              <a:rPr lang="en-US" dirty="0"/>
              <a:t>supply water to individual </a:t>
            </a:r>
            <a:r>
              <a:rPr lang="en-US" dirty="0" smtClean="0"/>
              <a:t>residences</a:t>
            </a:r>
          </a:p>
          <a:p>
            <a:r>
              <a:rPr lang="en-US" dirty="0" smtClean="0"/>
              <a:t>Significant source of drinking water in North Carolina</a:t>
            </a:r>
            <a:endParaRPr lang="en-US"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335737" y="1774825"/>
            <a:ext cx="4227160" cy="3855210"/>
          </a:xfrm>
        </p:spPr>
      </p:pic>
    </p:spTree>
    <p:extLst>
      <p:ext uri="{BB962C8B-B14F-4D97-AF65-F5344CB8AC3E}">
        <p14:creationId xmlns:p14="http://schemas.microsoft.com/office/powerpoint/2010/main" val="113279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Drinking water in North Carolina, 2015</a:t>
            </a:r>
            <a:endParaRPr lang="en-US" dirty="0"/>
          </a:p>
        </p:txBody>
      </p:sp>
      <p:sp>
        <p:nvSpPr>
          <p:cNvPr id="4" name="Text Placeholder 3"/>
          <p:cNvSpPr>
            <a:spLocks noGrp="1"/>
          </p:cNvSpPr>
          <p:nvPr>
            <p:ph type="body" sz="quarter" idx="11"/>
          </p:nvPr>
        </p:nvSpPr>
        <p:spPr/>
        <p:txBody>
          <a:bodyPr/>
          <a:lstStyle/>
          <a:p>
            <a:r>
              <a:rPr lang="en-US" dirty="0" smtClean="0"/>
              <a:t>Source: United States Geological </a:t>
            </a:r>
            <a:r>
              <a:rPr lang="en-US" dirty="0" smtClean="0"/>
              <a:t>Survey, </a:t>
            </a:r>
            <a:r>
              <a:rPr lang="en-US" dirty="0" smtClean="0"/>
              <a:t>Water Use Data for North Carolina 2015, at </a:t>
            </a:r>
            <a:r>
              <a:rPr lang="en-US" dirty="0"/>
              <a:t>https://</a:t>
            </a:r>
            <a:r>
              <a:rPr lang="en-US" dirty="0" smtClean="0"/>
              <a:t>waterdata.usgs.gov/nc/nwis/wu.</a:t>
            </a:r>
            <a:endParaRPr lang="en-US" dirty="0"/>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3609406151"/>
              </p:ext>
            </p:extLst>
          </p:nvPr>
        </p:nvGraphicFramePr>
        <p:xfrm>
          <a:off x="5354638" y="487363"/>
          <a:ext cx="6197600" cy="5857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5933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C5C9-388A-CD4C-9630-814DCFB81F6A}"/>
              </a:ext>
            </a:extLst>
          </p:cNvPr>
          <p:cNvSpPr>
            <a:spLocks noGrp="1"/>
          </p:cNvSpPr>
          <p:nvPr>
            <p:ph type="title"/>
          </p:nvPr>
        </p:nvSpPr>
        <p:spPr/>
        <p:txBody>
          <a:bodyPr/>
          <a:lstStyle/>
          <a:p>
            <a:r>
              <a:rPr lang="en-US" dirty="0"/>
              <a:t>Drinking Water </a:t>
            </a:r>
            <a:r>
              <a:rPr lang="en-US" dirty="0" smtClean="0"/>
              <a:t/>
            </a:r>
            <a:br>
              <a:rPr lang="en-US" dirty="0" smtClean="0"/>
            </a:br>
            <a:r>
              <a:rPr lang="en-US" dirty="0" smtClean="0"/>
              <a:t>Regulation </a:t>
            </a:r>
            <a:r>
              <a:rPr lang="en-US" dirty="0"/>
              <a:t>and Safety</a:t>
            </a:r>
          </a:p>
        </p:txBody>
      </p:sp>
    </p:spTree>
    <p:extLst>
      <p:ext uri="{BB962C8B-B14F-4D97-AF65-F5344CB8AC3E}">
        <p14:creationId xmlns:p14="http://schemas.microsoft.com/office/powerpoint/2010/main" val="44931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FCC6-4073-0B45-B955-E5292BF39A3B}"/>
              </a:ext>
            </a:extLst>
          </p:cNvPr>
          <p:cNvSpPr>
            <a:spLocks noGrp="1"/>
          </p:cNvSpPr>
          <p:nvPr>
            <p:ph type="title"/>
          </p:nvPr>
        </p:nvSpPr>
        <p:spPr/>
        <p:txBody>
          <a:bodyPr/>
          <a:lstStyle/>
          <a:p>
            <a:r>
              <a:rPr lang="en-US" dirty="0"/>
              <a:t>Public Water Systems: </a:t>
            </a:r>
            <a:r>
              <a:rPr lang="en-US" dirty="0" smtClean="0"/>
              <a:t>SDWA</a:t>
            </a:r>
            <a:endParaRPr lang="en-US" dirty="0"/>
          </a:p>
        </p:txBody>
      </p:sp>
      <p:sp>
        <p:nvSpPr>
          <p:cNvPr id="4" name="Content Placeholder 3"/>
          <p:cNvSpPr>
            <a:spLocks noGrp="1"/>
          </p:cNvSpPr>
          <p:nvPr>
            <p:ph sz="quarter" idx="12"/>
          </p:nvPr>
        </p:nvSpPr>
        <p:spPr>
          <a:xfrm>
            <a:off x="762000" y="1774825"/>
            <a:ext cx="5901559" cy="4343400"/>
          </a:xfrm>
        </p:spPr>
        <p:txBody>
          <a:bodyPr>
            <a:normAutofit fontScale="92500" lnSpcReduction="10000"/>
          </a:bodyPr>
          <a:lstStyle/>
          <a:p>
            <a:r>
              <a:rPr lang="en-US" dirty="0"/>
              <a:t>Public water systems are regulated by the federal Safe Drinking Water Act (SDWA).</a:t>
            </a:r>
          </a:p>
          <a:p>
            <a:r>
              <a:rPr lang="en-US" dirty="0"/>
              <a:t>U.S. Environmental Protection Agency (EPA) sets standards for:</a:t>
            </a:r>
          </a:p>
          <a:p>
            <a:pPr lvl="1"/>
            <a:r>
              <a:rPr lang="en-US" dirty="0"/>
              <a:t>Drinking water treatment techniques</a:t>
            </a:r>
          </a:p>
          <a:p>
            <a:pPr lvl="1"/>
            <a:r>
              <a:rPr lang="en-US" dirty="0"/>
              <a:t>Maximum contaminant levels (MCLs)</a:t>
            </a:r>
          </a:p>
          <a:p>
            <a:pPr lvl="1"/>
            <a:r>
              <a:rPr lang="en-US" dirty="0"/>
              <a:t>Monitoring and reporting by public water systems</a:t>
            </a:r>
          </a:p>
          <a:p>
            <a:r>
              <a:rPr lang="en-US" dirty="0"/>
              <a:t>Enforcement delegated to N.C. Department of Environmental Quality, Public Water Supply Section</a:t>
            </a: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190805" y="2641418"/>
            <a:ext cx="4086795" cy="2610214"/>
          </a:xfrm>
        </p:spPr>
      </p:pic>
    </p:spTree>
    <p:extLst>
      <p:ext uri="{BB962C8B-B14F-4D97-AF65-F5344CB8AC3E}">
        <p14:creationId xmlns:p14="http://schemas.microsoft.com/office/powerpoint/2010/main" val="2889477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FCC6-4073-0B45-B955-E5292BF39A3B}"/>
              </a:ext>
            </a:extLst>
          </p:cNvPr>
          <p:cNvSpPr>
            <a:spLocks noGrp="1"/>
          </p:cNvSpPr>
          <p:nvPr>
            <p:ph type="title"/>
          </p:nvPr>
        </p:nvSpPr>
        <p:spPr/>
        <p:txBody>
          <a:bodyPr/>
          <a:lstStyle/>
          <a:p>
            <a:r>
              <a:rPr lang="en-US" dirty="0"/>
              <a:t>Private Drinking Water Wells</a:t>
            </a:r>
          </a:p>
        </p:txBody>
      </p:sp>
      <p:pic>
        <p:nvPicPr>
          <p:cNvPr id="6" name="Content Placeholder 5"/>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941412" y="1774825"/>
            <a:ext cx="4762450" cy="4343400"/>
          </a:xfrm>
        </p:spPr>
      </p:pic>
      <p:sp>
        <p:nvSpPr>
          <p:cNvPr id="5" name="Content Placeholder 4"/>
          <p:cNvSpPr>
            <a:spLocks noGrp="1"/>
          </p:cNvSpPr>
          <p:nvPr>
            <p:ph sz="quarter" idx="13"/>
          </p:nvPr>
        </p:nvSpPr>
        <p:spPr/>
        <p:txBody>
          <a:bodyPr>
            <a:normAutofit/>
          </a:bodyPr>
          <a:lstStyle/>
          <a:p>
            <a:r>
              <a:rPr lang="en-US" dirty="0" smtClean="0"/>
              <a:t>No federal regulation</a:t>
            </a:r>
          </a:p>
          <a:p>
            <a:r>
              <a:rPr lang="en-US" dirty="0" smtClean="0"/>
              <a:t>North Carolina local health departments inspect and permit newly constructed wells</a:t>
            </a:r>
          </a:p>
          <a:p>
            <a:r>
              <a:rPr lang="en-US" dirty="0" smtClean="0"/>
              <a:t>Well </a:t>
            </a:r>
            <a:r>
              <a:rPr lang="en-US" dirty="0"/>
              <a:t>owners are responsible for </a:t>
            </a:r>
            <a:r>
              <a:rPr lang="en-US" dirty="0" smtClean="0"/>
              <a:t>maintaining wells and ensuring </a:t>
            </a:r>
            <a:r>
              <a:rPr lang="en-US" dirty="0"/>
              <a:t>their water is safe to drink</a:t>
            </a:r>
          </a:p>
        </p:txBody>
      </p:sp>
    </p:spTree>
    <p:extLst>
      <p:ext uri="{BB962C8B-B14F-4D97-AF65-F5344CB8AC3E}">
        <p14:creationId xmlns:p14="http://schemas.microsoft.com/office/powerpoint/2010/main" val="373606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3F35-316D-304E-9D8A-A956613DD1D9}"/>
              </a:ext>
            </a:extLst>
          </p:cNvPr>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4180063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FCC6-4073-0B45-B955-E5292BF39A3B}"/>
              </a:ext>
            </a:extLst>
          </p:cNvPr>
          <p:cNvSpPr>
            <a:spLocks noGrp="1"/>
          </p:cNvSpPr>
          <p:nvPr>
            <p:ph type="title"/>
          </p:nvPr>
        </p:nvSpPr>
        <p:spPr/>
        <p:txBody>
          <a:bodyPr/>
          <a:lstStyle/>
          <a:p>
            <a:r>
              <a:rPr lang="en-US" dirty="0" smtClean="0"/>
              <a:t>References</a:t>
            </a:r>
            <a:endParaRPr lang="en-US" dirty="0"/>
          </a:p>
        </p:txBody>
      </p:sp>
      <p:sp>
        <p:nvSpPr>
          <p:cNvPr id="3" name="Content Placeholder 2">
            <a:extLst>
              <a:ext uri="{FF2B5EF4-FFF2-40B4-BE49-F238E27FC236}">
                <a16:creationId xmlns:a16="http://schemas.microsoft.com/office/drawing/2014/main" id="{953178C1-7661-134F-86E3-A0D672DFDA4E}"/>
              </a:ext>
            </a:extLst>
          </p:cNvPr>
          <p:cNvSpPr>
            <a:spLocks noGrp="1"/>
          </p:cNvSpPr>
          <p:nvPr>
            <p:ph sz="quarter" idx="11"/>
          </p:nvPr>
        </p:nvSpPr>
        <p:spPr/>
        <p:txBody>
          <a:bodyPr>
            <a:normAutofit lnSpcReduction="10000"/>
          </a:bodyPr>
          <a:lstStyle/>
          <a:p>
            <a:pPr marL="0" indent="0">
              <a:spcBef>
                <a:spcPts val="1200"/>
              </a:spcBef>
              <a:buNone/>
            </a:pPr>
            <a:r>
              <a:rPr lang="en-US" sz="2400" dirty="0" smtClean="0"/>
              <a:t>U.S. Centers for Disease Control and Prevention, Drinking Water Resources, at </a:t>
            </a:r>
            <a:r>
              <a:rPr lang="en-US" sz="2400" dirty="0" smtClean="0">
                <a:hlinkClick r:id="rId3"/>
              </a:rPr>
              <a:t>https</a:t>
            </a:r>
            <a:r>
              <a:rPr lang="en-US" sz="2400" dirty="0">
                <a:hlinkClick r:id="rId3"/>
              </a:rPr>
              <a:t>://www.cdc.gov/healthywater/drinking/index.html</a:t>
            </a:r>
            <a:endParaRPr lang="en-US" sz="2400" dirty="0"/>
          </a:p>
          <a:p>
            <a:pPr marL="0" indent="0">
              <a:spcBef>
                <a:spcPts val="1200"/>
              </a:spcBef>
              <a:buNone/>
            </a:pPr>
            <a:r>
              <a:rPr lang="en-US" sz="2400" dirty="0" smtClean="0"/>
              <a:t>U.S. Environmental Protection Agency, Basic Information about Your Drinking Water, at </a:t>
            </a:r>
            <a:r>
              <a:rPr lang="en-US" sz="2400" dirty="0">
                <a:hlinkClick r:id="rId4"/>
              </a:rPr>
              <a:t>https://www.epa.gov/ground-water-and-drinking-water/basic-information-about-your-drinking-water </a:t>
            </a:r>
            <a:endParaRPr lang="en-US" sz="2400" dirty="0" smtClean="0"/>
          </a:p>
          <a:p>
            <a:pPr marL="0" indent="0">
              <a:spcBef>
                <a:spcPts val="1200"/>
              </a:spcBef>
              <a:buNone/>
            </a:pPr>
            <a:r>
              <a:rPr lang="en-US" sz="2400" dirty="0" smtClean="0"/>
              <a:t>North Carolina Department of Environmental Quality, Public Water Supply Section, at </a:t>
            </a:r>
            <a:r>
              <a:rPr lang="en-US" sz="2400" dirty="0">
                <a:hlinkClick r:id="rId5"/>
              </a:rPr>
              <a:t>https://</a:t>
            </a:r>
            <a:r>
              <a:rPr lang="en-US" sz="2400" dirty="0" smtClean="0">
                <a:hlinkClick r:id="rId5"/>
              </a:rPr>
              <a:t>deq.nc.gov/about/divisions/water-resources/drinking-water</a:t>
            </a:r>
            <a:endParaRPr lang="en-US" sz="2400" dirty="0" smtClean="0"/>
          </a:p>
          <a:p>
            <a:pPr marL="0" indent="0">
              <a:spcBef>
                <a:spcPts val="1200"/>
              </a:spcBef>
              <a:buNone/>
            </a:pPr>
            <a:r>
              <a:rPr lang="en-US" sz="2400" dirty="0" smtClean="0"/>
              <a:t>North Carolina Division of Public Health, On-Site Water Protection Branch, Private Water Supply Wells Program Resources, at </a:t>
            </a:r>
            <a:r>
              <a:rPr lang="en-US" sz="2400" dirty="0">
                <a:hlinkClick r:id="rId6"/>
              </a:rPr>
              <a:t>https://</a:t>
            </a:r>
            <a:r>
              <a:rPr lang="en-US" sz="2400" dirty="0" smtClean="0">
                <a:hlinkClick r:id="rId6"/>
              </a:rPr>
              <a:t>ehs.ncpublichealth.com/oswp/wells-resources.htm</a:t>
            </a:r>
            <a:endParaRPr lang="en-US" sz="2400" dirty="0" smtClean="0"/>
          </a:p>
          <a:p>
            <a:pPr marL="0" indent="0">
              <a:spcBef>
                <a:spcPts val="1200"/>
              </a:spcBef>
              <a:buNone/>
            </a:pPr>
            <a:r>
              <a:rPr lang="en-US" sz="2400" dirty="0" smtClean="0"/>
              <a:t>U.S. Department of the Interior, U.S. Geological Survey Water Use Data for North Carolina, at </a:t>
            </a:r>
            <a:r>
              <a:rPr lang="en-US" sz="2400" dirty="0">
                <a:hlinkClick r:id="rId7"/>
              </a:rPr>
              <a:t>https://waterdata.usgs.gov/nc/nwis/water_use/</a:t>
            </a:r>
            <a:endParaRPr lang="en-US" sz="2400" dirty="0" smtClean="0"/>
          </a:p>
        </p:txBody>
      </p:sp>
    </p:spTree>
    <p:extLst>
      <p:ext uri="{BB962C8B-B14F-4D97-AF65-F5344CB8AC3E}">
        <p14:creationId xmlns:p14="http://schemas.microsoft.com/office/powerpoint/2010/main" val="1502879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0250BF-ED29-734D-907F-052C3AC99E5D}"/>
              </a:ext>
            </a:extLst>
          </p:cNvPr>
          <p:cNvSpPr>
            <a:spLocks noGrp="1"/>
          </p:cNvSpPr>
          <p:nvPr>
            <p:ph type="subTitle" idx="1"/>
          </p:nvPr>
        </p:nvSpPr>
        <p:spPr/>
        <p:txBody>
          <a:bodyPr/>
          <a:lstStyle/>
          <a:p>
            <a:r>
              <a:rPr lang="en-US" dirty="0" err="1">
                <a:solidFill>
                  <a:srgbClr val="9ADEEF"/>
                </a:solidFill>
              </a:rPr>
              <a:t>drinkingwater.sog.unc.edu</a:t>
            </a:r>
            <a:endParaRPr lang="en-US" dirty="0">
              <a:solidFill>
                <a:srgbClr val="9ADEEF"/>
              </a:solidFill>
            </a:endParaRPr>
          </a:p>
          <a:p>
            <a:endParaRPr lang="en-US" dirty="0"/>
          </a:p>
        </p:txBody>
      </p:sp>
    </p:spTree>
    <p:extLst>
      <p:ext uri="{BB962C8B-B14F-4D97-AF65-F5344CB8AC3E}">
        <p14:creationId xmlns:p14="http://schemas.microsoft.com/office/powerpoint/2010/main" val="1687957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drinking water?</a:t>
            </a:r>
            <a:endParaRPr lang="en-US" dirty="0"/>
          </a:p>
        </p:txBody>
      </p:sp>
      <p:sp>
        <p:nvSpPr>
          <p:cNvPr id="8" name="Content Placeholder 7"/>
          <p:cNvSpPr>
            <a:spLocks noGrp="1"/>
          </p:cNvSpPr>
          <p:nvPr>
            <p:ph sz="quarter" idx="13"/>
          </p:nvPr>
        </p:nvSpPr>
        <p:spPr/>
        <p:txBody>
          <a:bodyPr/>
          <a:lstStyle/>
          <a:p>
            <a:r>
              <a:rPr lang="en-US" dirty="0" smtClean="0"/>
              <a:t>Everyone needs water!</a:t>
            </a:r>
          </a:p>
          <a:p>
            <a:endParaRPr lang="en-US" dirty="0" smtClean="0"/>
          </a:p>
          <a:p>
            <a:r>
              <a:rPr lang="en-US" dirty="0" smtClean="0"/>
              <a:t>Incidents affect residents, businesses, government</a:t>
            </a:r>
          </a:p>
          <a:p>
            <a:endParaRPr lang="en-US" dirty="0" smtClean="0"/>
          </a:p>
          <a:p>
            <a:r>
              <a:rPr lang="en-US" dirty="0" smtClean="0"/>
              <a:t>Every local government can reasonably anticipate that they will experience an incident of some type</a:t>
            </a:r>
            <a:endParaRPr lang="en-US" dirty="0"/>
          </a:p>
        </p:txBody>
      </p:sp>
      <p:pic>
        <p:nvPicPr>
          <p:cNvPr id="11" name="Content Placeholder 10"/>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762000" y="2500058"/>
            <a:ext cx="5121275" cy="2892933"/>
          </a:xfrm>
        </p:spPr>
      </p:pic>
      <p:sp>
        <p:nvSpPr>
          <p:cNvPr id="12" name="TextBox 11"/>
          <p:cNvSpPr txBox="1"/>
          <p:nvPr/>
        </p:nvSpPr>
        <p:spPr>
          <a:xfrm>
            <a:off x="762000" y="5443318"/>
            <a:ext cx="4182299" cy="307777"/>
          </a:xfrm>
          <a:prstGeom prst="rect">
            <a:avLst/>
          </a:prstGeom>
          <a:noFill/>
        </p:spPr>
        <p:txBody>
          <a:bodyPr wrap="none" rtlCol="0">
            <a:spAutoFit/>
          </a:bodyPr>
          <a:lstStyle/>
          <a:p>
            <a:r>
              <a:rPr lang="en-US" sz="1400" i="1" dirty="0" smtClean="0"/>
              <a:t>Source: U.S. Centers for Disease Control and Prevention</a:t>
            </a:r>
            <a:endParaRPr lang="en-US" sz="1400" i="1" dirty="0"/>
          </a:p>
        </p:txBody>
      </p:sp>
    </p:spTree>
    <p:extLst>
      <p:ext uri="{BB962C8B-B14F-4D97-AF65-F5344CB8AC3E}">
        <p14:creationId xmlns:p14="http://schemas.microsoft.com/office/powerpoint/2010/main" val="4099557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28B0-F04B-754E-B55B-C30BE838E6A1}"/>
              </a:ext>
            </a:extLst>
          </p:cNvPr>
          <p:cNvSpPr>
            <a:spLocks noGrp="1"/>
          </p:cNvSpPr>
          <p:nvPr>
            <p:ph type="title"/>
          </p:nvPr>
        </p:nvSpPr>
        <p:spPr/>
        <p:txBody>
          <a:bodyPr/>
          <a:lstStyle/>
          <a:p>
            <a:r>
              <a:rPr lang="en-US" dirty="0" smtClean="0"/>
              <a:t>Drinking Water Incidents</a:t>
            </a:r>
            <a:endParaRPr lang="en-US" dirty="0"/>
          </a:p>
        </p:txBody>
      </p:sp>
    </p:spTree>
    <p:extLst>
      <p:ext uri="{BB962C8B-B14F-4D97-AF65-F5344CB8AC3E}">
        <p14:creationId xmlns:p14="http://schemas.microsoft.com/office/powerpoint/2010/main" val="395365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is an incident?</a:t>
            </a:r>
          </a:p>
        </p:txBody>
      </p:sp>
      <p:sp>
        <p:nvSpPr>
          <p:cNvPr id="5" name="Text Placeholder 4"/>
          <p:cNvSpPr>
            <a:spLocks noGrp="1"/>
          </p:cNvSpPr>
          <p:nvPr>
            <p:ph type="body" sz="quarter" idx="11"/>
          </p:nvPr>
        </p:nvSpPr>
        <p:spPr>
          <a:xfrm>
            <a:off x="5354637" y="5988738"/>
            <a:ext cx="6624003" cy="498089"/>
          </a:xfrm>
        </p:spPr>
        <p:txBody>
          <a:bodyPr/>
          <a:lstStyle/>
          <a:p>
            <a:r>
              <a:rPr lang="en-US" dirty="0"/>
              <a:t>Data from the Drinking Water Working Group survey of North Carolina stakeholders, February-March 2019. 76 respondents reported 247 incidents.</a:t>
            </a:r>
            <a:endParaRPr lang="en-US" dirty="0">
              <a:highlight>
                <a:srgbClr val="00FFFF"/>
              </a:highlight>
            </a:endParaRPr>
          </a:p>
        </p:txBody>
      </p:sp>
      <p:graphicFrame>
        <p:nvGraphicFramePr>
          <p:cNvPr id="10" name="Content Placeholder 9"/>
          <p:cNvGraphicFramePr>
            <a:graphicFrameLocks noGrp="1"/>
          </p:cNvGraphicFramePr>
          <p:nvPr>
            <p:ph sz="quarter" idx="13"/>
            <p:extLst>
              <p:ext uri="{D42A27DB-BD31-4B8C-83A1-F6EECF244321}">
                <p14:modId xmlns:p14="http://schemas.microsoft.com/office/powerpoint/2010/main" val="1920852762"/>
              </p:ext>
            </p:extLst>
          </p:nvPr>
        </p:nvGraphicFramePr>
        <p:xfrm>
          <a:off x="5354638" y="487363"/>
          <a:ext cx="6197600" cy="50847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4"/>
          </p:nvPr>
        </p:nvSpPr>
        <p:spPr>
          <a:xfrm>
            <a:off x="454025" y="2454274"/>
            <a:ext cx="4117975" cy="3912237"/>
          </a:xfrm>
        </p:spPr>
        <p:txBody>
          <a:bodyPr>
            <a:normAutofit/>
          </a:bodyPr>
          <a:lstStyle/>
          <a:p>
            <a:r>
              <a:rPr lang="en-US" dirty="0"/>
              <a:t>A situation in which a hazard, natural or human-made, threatens the safety of drinking water</a:t>
            </a:r>
          </a:p>
        </p:txBody>
      </p:sp>
    </p:spTree>
    <p:extLst>
      <p:ext uri="{BB962C8B-B14F-4D97-AF65-F5344CB8AC3E}">
        <p14:creationId xmlns:p14="http://schemas.microsoft.com/office/powerpoint/2010/main" val="1028254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main break</a:t>
            </a:r>
            <a:endParaRPr lang="en-US" dirty="0">
              <a:highlight>
                <a:srgbClr val="00FFFF"/>
              </a:highlight>
            </a:endParaRPr>
          </a:p>
        </p:txBody>
      </p:sp>
      <p:sp>
        <p:nvSpPr>
          <p:cNvPr id="3" name="Content Placeholder 2"/>
          <p:cNvSpPr>
            <a:spLocks noGrp="1"/>
          </p:cNvSpPr>
          <p:nvPr>
            <p:ph sz="quarter" idx="12"/>
          </p:nvPr>
        </p:nvSpPr>
        <p:spPr>
          <a:xfrm>
            <a:off x="762001" y="2043049"/>
            <a:ext cx="5121276" cy="3842744"/>
          </a:xfrm>
        </p:spPr>
        <p:txBody>
          <a:bodyPr>
            <a:normAutofit fontScale="85000" lnSpcReduction="20000"/>
          </a:bodyPr>
          <a:lstStyle/>
          <a:p>
            <a:r>
              <a:rPr lang="en-US" dirty="0" smtClean="0"/>
              <a:t>Orange Water &amp; Sewer Authority (OWASA), November 2018</a:t>
            </a:r>
            <a:endParaRPr lang="en-US" dirty="0"/>
          </a:p>
          <a:p>
            <a:r>
              <a:rPr lang="en-US" dirty="0" smtClean="0"/>
              <a:t>Customers asked </a:t>
            </a:r>
            <a:r>
              <a:rPr lang="en-US" dirty="0"/>
              <a:t>to conserve water </a:t>
            </a:r>
            <a:r>
              <a:rPr lang="en-US" dirty="0" smtClean="0"/>
              <a:t>for 24 hours</a:t>
            </a:r>
            <a:endParaRPr lang="en-US" dirty="0"/>
          </a:p>
          <a:p>
            <a:r>
              <a:rPr lang="en-US" dirty="0"/>
              <a:t>B</a:t>
            </a:r>
            <a:r>
              <a:rPr lang="en-US" dirty="0" smtClean="0"/>
              <a:t>oil </a:t>
            </a:r>
            <a:r>
              <a:rPr lang="en-US" dirty="0"/>
              <a:t>water </a:t>
            </a:r>
            <a:r>
              <a:rPr lang="en-US" dirty="0" smtClean="0"/>
              <a:t>advisory in effect for 31 hours</a:t>
            </a:r>
            <a:endParaRPr lang="en-US" dirty="0"/>
          </a:p>
          <a:p>
            <a:r>
              <a:rPr lang="en-US" dirty="0" smtClean="0"/>
              <a:t>8 hours to repair </a:t>
            </a:r>
          </a:p>
          <a:p>
            <a:r>
              <a:rPr lang="en-US" dirty="0"/>
              <a:t>Schools closed </a:t>
            </a:r>
            <a:r>
              <a:rPr lang="en-US" dirty="0" smtClean="0"/>
              <a:t>and some </a:t>
            </a:r>
            <a:r>
              <a:rPr lang="en-US" dirty="0"/>
              <a:t>local government services suspended</a:t>
            </a:r>
            <a:endParaRPr lang="en-US" dirty="0" smtClean="0"/>
          </a:p>
          <a:p>
            <a:r>
              <a:rPr lang="en-US" dirty="0" smtClean="0"/>
              <a:t>System </a:t>
            </a:r>
            <a:r>
              <a:rPr lang="en-US" dirty="0"/>
              <a:t>lost 9.5 million gallons of water, dropping storage to near-emergency </a:t>
            </a:r>
            <a:r>
              <a:rPr lang="en-US" dirty="0" smtClean="0"/>
              <a:t>levels</a:t>
            </a: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308724" y="2043049"/>
            <a:ext cx="5121275" cy="2872715"/>
          </a:xfrm>
        </p:spPr>
      </p:pic>
      <p:sp>
        <p:nvSpPr>
          <p:cNvPr id="6" name="TextBox 5"/>
          <p:cNvSpPr txBox="1"/>
          <p:nvPr/>
        </p:nvSpPr>
        <p:spPr>
          <a:xfrm>
            <a:off x="6308724" y="4928206"/>
            <a:ext cx="1734193" cy="307777"/>
          </a:xfrm>
          <a:prstGeom prst="rect">
            <a:avLst/>
          </a:prstGeom>
          <a:noFill/>
        </p:spPr>
        <p:txBody>
          <a:bodyPr wrap="none" rtlCol="0">
            <a:spAutoFit/>
          </a:bodyPr>
          <a:lstStyle/>
          <a:p>
            <a:r>
              <a:rPr lang="en-US" sz="1400" i="1" dirty="0"/>
              <a:t>Source: CBS 17 News </a:t>
            </a:r>
          </a:p>
        </p:txBody>
      </p:sp>
    </p:spTree>
    <p:extLst>
      <p:ext uri="{BB962C8B-B14F-4D97-AF65-F5344CB8AC3E}">
        <p14:creationId xmlns:p14="http://schemas.microsoft.com/office/powerpoint/2010/main" val="2009901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27B0-0E73-8944-B98C-379E6221D5F5}"/>
              </a:ext>
            </a:extLst>
          </p:cNvPr>
          <p:cNvSpPr>
            <a:spLocks noGrp="1"/>
          </p:cNvSpPr>
          <p:nvPr>
            <p:ph type="title"/>
          </p:nvPr>
        </p:nvSpPr>
        <p:spPr/>
        <p:txBody>
          <a:bodyPr/>
          <a:lstStyle/>
          <a:p>
            <a:r>
              <a:rPr lang="en-US" dirty="0"/>
              <a:t>Flooding after Hurricane Florence</a:t>
            </a:r>
          </a:p>
        </p:txBody>
      </p:sp>
      <p:sp>
        <p:nvSpPr>
          <p:cNvPr id="3" name="Content Placeholder 2">
            <a:extLst>
              <a:ext uri="{FF2B5EF4-FFF2-40B4-BE49-F238E27FC236}">
                <a16:creationId xmlns:a16="http://schemas.microsoft.com/office/drawing/2014/main" id="{F96CFD93-FB5D-C74C-BD86-52A82DE988F5}"/>
              </a:ext>
            </a:extLst>
          </p:cNvPr>
          <p:cNvSpPr>
            <a:spLocks noGrp="1"/>
          </p:cNvSpPr>
          <p:nvPr>
            <p:ph sz="quarter" idx="12"/>
          </p:nvPr>
        </p:nvSpPr>
        <p:spPr>
          <a:xfrm>
            <a:off x="762000" y="1774825"/>
            <a:ext cx="5121965" cy="4343400"/>
          </a:xfrm>
        </p:spPr>
        <p:txBody>
          <a:bodyPr>
            <a:normAutofit lnSpcReduction="10000"/>
          </a:bodyPr>
          <a:lstStyle/>
          <a:p>
            <a:r>
              <a:rPr lang="en-US" dirty="0"/>
              <a:t>September 2018, Hurricane Florence made landfall</a:t>
            </a:r>
          </a:p>
          <a:p>
            <a:r>
              <a:rPr lang="en-US" dirty="0"/>
              <a:t>Animal waste, wastewater system overflows contaminated wells</a:t>
            </a:r>
          </a:p>
          <a:p>
            <a:r>
              <a:rPr lang="en-US" dirty="0"/>
              <a:t>NC DHHS advised residents not to drink from flooded wells </a:t>
            </a:r>
            <a:r>
              <a:rPr lang="en-US" dirty="0" smtClean="0"/>
              <a:t>until they could be tested and disinfected</a:t>
            </a:r>
          </a:p>
          <a:p>
            <a:r>
              <a:rPr lang="en-US" dirty="0" smtClean="0"/>
              <a:t>Subsequently </a:t>
            </a:r>
            <a:r>
              <a:rPr lang="en-US" dirty="0"/>
              <a:t>provided free testing in 23 counties</a:t>
            </a:r>
          </a:p>
          <a:p>
            <a:endParaRPr lang="en-US" dirty="0"/>
          </a:p>
          <a:p>
            <a:endParaRPr lang="en-US" dirty="0"/>
          </a:p>
          <a:p>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156325" y="1774825"/>
            <a:ext cx="5121275" cy="3414183"/>
          </a:xfrm>
        </p:spPr>
      </p:pic>
      <p:sp>
        <p:nvSpPr>
          <p:cNvPr id="6" name="TextBox 5"/>
          <p:cNvSpPr txBox="1"/>
          <p:nvPr/>
        </p:nvSpPr>
        <p:spPr>
          <a:xfrm>
            <a:off x="6156325" y="5185536"/>
            <a:ext cx="2660152" cy="307777"/>
          </a:xfrm>
          <a:prstGeom prst="rect">
            <a:avLst/>
          </a:prstGeom>
          <a:noFill/>
        </p:spPr>
        <p:txBody>
          <a:bodyPr wrap="none" rtlCol="0">
            <a:spAutoFit/>
          </a:bodyPr>
          <a:lstStyle/>
          <a:p>
            <a:r>
              <a:rPr lang="en-US" sz="1400" i="1" dirty="0"/>
              <a:t>Source: The Virginian-Pilot Online </a:t>
            </a:r>
          </a:p>
        </p:txBody>
      </p:sp>
    </p:spTree>
    <p:extLst>
      <p:ext uri="{BB962C8B-B14F-4D97-AF65-F5344CB8AC3E}">
        <p14:creationId xmlns:p14="http://schemas.microsoft.com/office/powerpoint/2010/main" val="3592518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C5C9-388A-CD4C-9630-814DCFB81F6A}"/>
              </a:ext>
            </a:extLst>
          </p:cNvPr>
          <p:cNvSpPr>
            <a:spLocks noGrp="1"/>
          </p:cNvSpPr>
          <p:nvPr>
            <p:ph type="title"/>
          </p:nvPr>
        </p:nvSpPr>
        <p:spPr/>
        <p:txBody>
          <a:bodyPr/>
          <a:lstStyle/>
          <a:p>
            <a:r>
              <a:rPr lang="en-US" dirty="0"/>
              <a:t>Drinking Water </a:t>
            </a:r>
            <a:r>
              <a:rPr lang="en-US" dirty="0" smtClean="0"/>
              <a:t/>
            </a:r>
            <a:br>
              <a:rPr lang="en-US" dirty="0" smtClean="0"/>
            </a:br>
            <a:r>
              <a:rPr lang="en-US" dirty="0" smtClean="0"/>
              <a:t>Sources </a:t>
            </a:r>
            <a:r>
              <a:rPr lang="en-US" dirty="0"/>
              <a:t>and Systems</a:t>
            </a:r>
          </a:p>
        </p:txBody>
      </p:sp>
    </p:spTree>
    <p:extLst>
      <p:ext uri="{BB962C8B-B14F-4D97-AF65-F5344CB8AC3E}">
        <p14:creationId xmlns:p14="http://schemas.microsoft.com/office/powerpoint/2010/main" val="118410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Sources</a:t>
            </a:r>
            <a:endParaRPr lang="en-US" dirty="0"/>
          </a:p>
        </p:txBody>
      </p:sp>
      <p:sp>
        <p:nvSpPr>
          <p:cNvPr id="7" name="Text Placeholder 6"/>
          <p:cNvSpPr>
            <a:spLocks noGrp="1"/>
          </p:cNvSpPr>
          <p:nvPr>
            <p:ph type="body" idx="10"/>
          </p:nvPr>
        </p:nvSpPr>
        <p:spPr/>
        <p:txBody>
          <a:bodyPr/>
          <a:lstStyle/>
          <a:p>
            <a:r>
              <a:rPr lang="en-US" dirty="0" smtClean="0"/>
              <a:t>SURFACE WATER</a:t>
            </a:r>
            <a:endParaRPr lang="en-US" dirty="0"/>
          </a:p>
        </p:txBody>
      </p:sp>
      <p:sp>
        <p:nvSpPr>
          <p:cNvPr id="6" name="Content Placeholder 5"/>
          <p:cNvSpPr>
            <a:spLocks noGrp="1"/>
          </p:cNvSpPr>
          <p:nvPr>
            <p:ph type="body" idx="13"/>
          </p:nvPr>
        </p:nvSpPr>
        <p:spPr/>
        <p:txBody>
          <a:bodyPr>
            <a:normAutofit/>
          </a:bodyPr>
          <a:lstStyle/>
          <a:p>
            <a:r>
              <a:rPr lang="en-US" dirty="0" smtClean="0"/>
              <a:t>GROUND WATER</a:t>
            </a:r>
            <a:endParaRPr lang="en-US" dirty="0"/>
          </a:p>
        </p:txBody>
      </p:sp>
      <p:sp>
        <p:nvSpPr>
          <p:cNvPr id="5" name="Content Placeholder 4"/>
          <p:cNvSpPr>
            <a:spLocks noGrp="1"/>
          </p:cNvSpPr>
          <p:nvPr>
            <p:ph sz="quarter" idx="12"/>
          </p:nvPr>
        </p:nvSpPr>
        <p:spPr/>
        <p:txBody>
          <a:bodyPr/>
          <a:lstStyle/>
          <a:p>
            <a:r>
              <a:rPr lang="en-US" dirty="0" smtClean="0"/>
              <a:t>Collects </a:t>
            </a:r>
            <a:r>
              <a:rPr lang="en-US" dirty="0"/>
              <a:t>on the ground and in bodies of water such as lakes and rivers</a:t>
            </a:r>
          </a:p>
        </p:txBody>
      </p:sp>
      <p:sp>
        <p:nvSpPr>
          <p:cNvPr id="8" name="Content Placeholder 7"/>
          <p:cNvSpPr>
            <a:spLocks noGrp="1"/>
          </p:cNvSpPr>
          <p:nvPr>
            <p:ph sz="quarter" idx="14"/>
          </p:nvPr>
        </p:nvSpPr>
        <p:spPr/>
        <p:txBody>
          <a:bodyPr/>
          <a:lstStyle/>
          <a:p>
            <a:r>
              <a:rPr lang="en-US" dirty="0" smtClean="0"/>
              <a:t>Rainfall </a:t>
            </a:r>
            <a:r>
              <a:rPr lang="en-US" dirty="0"/>
              <a:t>is absorbed into the ground and seeps </a:t>
            </a:r>
            <a:r>
              <a:rPr lang="en-US" dirty="0" smtClean="0"/>
              <a:t>through </a:t>
            </a:r>
            <a:r>
              <a:rPr lang="en-US" dirty="0"/>
              <a:t>porous spaces </a:t>
            </a:r>
            <a:r>
              <a:rPr lang="en-US" dirty="0" smtClean="0"/>
              <a:t>until </a:t>
            </a:r>
            <a:r>
              <a:rPr lang="en-US" dirty="0"/>
              <a:t>it reaches a dense barrier of rock</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544" y="3739055"/>
            <a:ext cx="3216167" cy="2412125"/>
          </a:xfrm>
          <a:prstGeom prst="rect">
            <a:avLst/>
          </a:prstGeom>
        </p:spPr>
      </p:pic>
      <p:sp>
        <p:nvSpPr>
          <p:cNvPr id="10" name="TextBox 9"/>
          <p:cNvSpPr txBox="1"/>
          <p:nvPr/>
        </p:nvSpPr>
        <p:spPr>
          <a:xfrm>
            <a:off x="1143544" y="6166903"/>
            <a:ext cx="2083327" cy="276999"/>
          </a:xfrm>
          <a:prstGeom prst="rect">
            <a:avLst/>
          </a:prstGeom>
          <a:noFill/>
        </p:spPr>
        <p:txBody>
          <a:bodyPr wrap="none" rtlCol="0">
            <a:spAutoFit/>
          </a:bodyPr>
          <a:lstStyle/>
          <a:p>
            <a:r>
              <a:rPr lang="en-US" sz="1200" i="1" dirty="0" smtClean="0"/>
              <a:t>Source: U.S. Geological Service</a:t>
            </a:r>
            <a:endParaRPr lang="en-US" sz="1200" i="1"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997" y="4238297"/>
            <a:ext cx="2119651" cy="1933142"/>
          </a:xfrm>
          <a:prstGeom prst="rect">
            <a:avLst/>
          </a:prstGeom>
        </p:spPr>
      </p:pic>
      <p:sp>
        <p:nvSpPr>
          <p:cNvPr id="12" name="TextBox 11"/>
          <p:cNvSpPr txBox="1"/>
          <p:nvPr/>
        </p:nvSpPr>
        <p:spPr>
          <a:xfrm>
            <a:off x="6567575" y="6171439"/>
            <a:ext cx="2468240" cy="276999"/>
          </a:xfrm>
          <a:prstGeom prst="rect">
            <a:avLst/>
          </a:prstGeom>
          <a:noFill/>
        </p:spPr>
        <p:txBody>
          <a:bodyPr wrap="none" rtlCol="0">
            <a:spAutoFit/>
          </a:bodyPr>
          <a:lstStyle/>
          <a:p>
            <a:r>
              <a:rPr lang="en-US" sz="1200" i="1" dirty="0" smtClean="0"/>
              <a:t>Source: N.C. Division of Public Health</a:t>
            </a:r>
            <a:endParaRPr lang="en-US" sz="1200" i="1" dirty="0"/>
          </a:p>
        </p:txBody>
      </p:sp>
    </p:spTree>
    <p:extLst>
      <p:ext uri="{BB962C8B-B14F-4D97-AF65-F5344CB8AC3E}">
        <p14:creationId xmlns:p14="http://schemas.microsoft.com/office/powerpoint/2010/main" val="279844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FCC6-4073-0B45-B955-E5292BF39A3B}"/>
              </a:ext>
            </a:extLst>
          </p:cNvPr>
          <p:cNvSpPr>
            <a:spLocks noGrp="1"/>
          </p:cNvSpPr>
          <p:nvPr>
            <p:ph type="title"/>
          </p:nvPr>
        </p:nvSpPr>
        <p:spPr/>
        <p:txBody>
          <a:bodyPr/>
          <a:lstStyle/>
          <a:p>
            <a:r>
              <a:rPr lang="en-US" dirty="0" smtClean="0"/>
              <a:t>Public Water Systems</a:t>
            </a:r>
            <a:endParaRPr lang="en-US" dirty="0"/>
          </a:p>
        </p:txBody>
      </p:sp>
      <p:pic>
        <p:nvPicPr>
          <p:cNvPr id="6" name="Content Placeholder 5"/>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762000" y="2641418"/>
            <a:ext cx="4086795" cy="2610214"/>
          </a:xfrm>
        </p:spPr>
      </p:pic>
      <p:sp>
        <p:nvSpPr>
          <p:cNvPr id="5" name="Content Placeholder 4"/>
          <p:cNvSpPr>
            <a:spLocks noGrp="1"/>
          </p:cNvSpPr>
          <p:nvPr>
            <p:ph sz="quarter" idx="13"/>
          </p:nvPr>
        </p:nvSpPr>
        <p:spPr>
          <a:xfrm>
            <a:off x="5465379" y="1986455"/>
            <a:ext cx="5812221" cy="4131770"/>
          </a:xfrm>
        </p:spPr>
        <p:txBody>
          <a:bodyPr>
            <a:normAutofit/>
          </a:bodyPr>
          <a:lstStyle/>
          <a:p>
            <a:r>
              <a:rPr lang="en-US" b="1" dirty="0" smtClean="0"/>
              <a:t>Community </a:t>
            </a:r>
            <a:r>
              <a:rPr lang="en-US" b="1" dirty="0"/>
              <a:t>water systems</a:t>
            </a:r>
            <a:r>
              <a:rPr lang="en-US" dirty="0"/>
              <a:t>: </a:t>
            </a:r>
            <a:r>
              <a:rPr lang="en-US" dirty="0" smtClean="0"/>
              <a:t>same population, </a:t>
            </a:r>
            <a:r>
              <a:rPr lang="en-US" dirty="0"/>
              <a:t>year-round </a:t>
            </a:r>
          </a:p>
          <a:p>
            <a:r>
              <a:rPr lang="en-US" b="1" dirty="0"/>
              <a:t>Non-community water systems</a:t>
            </a:r>
            <a:r>
              <a:rPr lang="en-US" dirty="0"/>
              <a:t>:</a:t>
            </a:r>
          </a:p>
          <a:p>
            <a:pPr lvl="1"/>
            <a:r>
              <a:rPr lang="en-US" b="1" dirty="0"/>
              <a:t>Transient</a:t>
            </a:r>
            <a:r>
              <a:rPr lang="en-US" dirty="0"/>
              <a:t>: </a:t>
            </a:r>
            <a:r>
              <a:rPr lang="en-US" dirty="0" smtClean="0"/>
              <a:t>at </a:t>
            </a:r>
            <a:r>
              <a:rPr lang="en-US" dirty="0"/>
              <a:t>least 25 </a:t>
            </a:r>
            <a:r>
              <a:rPr lang="en-US" dirty="0" smtClean="0"/>
              <a:t>people, </a:t>
            </a:r>
            <a:r>
              <a:rPr lang="en-US" dirty="0"/>
              <a:t>at least </a:t>
            </a:r>
            <a:r>
              <a:rPr lang="en-US" dirty="0" smtClean="0"/>
              <a:t>60 </a:t>
            </a:r>
            <a:r>
              <a:rPr lang="en-US" dirty="0"/>
              <a:t>days per </a:t>
            </a:r>
            <a:r>
              <a:rPr lang="en-US" dirty="0" smtClean="0"/>
              <a:t>year, but not the same people</a:t>
            </a:r>
          </a:p>
          <a:p>
            <a:pPr lvl="2"/>
            <a:r>
              <a:rPr lang="en-US" dirty="0" smtClean="0"/>
              <a:t>Example: Gas station</a:t>
            </a:r>
            <a:endParaRPr lang="en-US" dirty="0"/>
          </a:p>
          <a:p>
            <a:pPr lvl="1"/>
            <a:r>
              <a:rPr lang="en-US" b="1" dirty="0"/>
              <a:t>Non-transient</a:t>
            </a:r>
            <a:r>
              <a:rPr lang="en-US" dirty="0"/>
              <a:t>: </a:t>
            </a:r>
            <a:r>
              <a:rPr lang="en-US" dirty="0" smtClean="0"/>
              <a:t>at </a:t>
            </a:r>
            <a:r>
              <a:rPr lang="en-US" dirty="0"/>
              <a:t>least 25 of the same people for at least </a:t>
            </a:r>
            <a:r>
              <a:rPr lang="en-US" dirty="0" smtClean="0"/>
              <a:t>6 months </a:t>
            </a:r>
            <a:r>
              <a:rPr lang="en-US" dirty="0"/>
              <a:t>a year, but not </a:t>
            </a:r>
            <a:r>
              <a:rPr lang="en-US" dirty="0" smtClean="0"/>
              <a:t>year-round</a:t>
            </a:r>
          </a:p>
          <a:p>
            <a:pPr lvl="2"/>
            <a:r>
              <a:rPr lang="en-US" dirty="0" smtClean="0"/>
              <a:t>Example: School with its own system</a:t>
            </a:r>
            <a:endParaRPr lang="en-US" dirty="0"/>
          </a:p>
          <a:p>
            <a:endParaRPr lang="en-US" dirty="0"/>
          </a:p>
        </p:txBody>
      </p:sp>
      <p:sp>
        <p:nvSpPr>
          <p:cNvPr id="7" name="TextBox 6"/>
          <p:cNvSpPr txBox="1"/>
          <p:nvPr/>
        </p:nvSpPr>
        <p:spPr>
          <a:xfrm>
            <a:off x="762000" y="5272653"/>
            <a:ext cx="3198055" cy="276999"/>
          </a:xfrm>
          <a:prstGeom prst="rect">
            <a:avLst/>
          </a:prstGeom>
          <a:noFill/>
        </p:spPr>
        <p:txBody>
          <a:bodyPr wrap="none" rtlCol="0">
            <a:spAutoFit/>
          </a:bodyPr>
          <a:lstStyle/>
          <a:p>
            <a:r>
              <a:rPr lang="en-US" sz="1200" i="1" dirty="0" smtClean="0"/>
              <a:t>Source: Centers for Disease Control &amp; Prevention</a:t>
            </a:r>
            <a:endParaRPr lang="en-US" sz="1200" i="1" dirty="0"/>
          </a:p>
        </p:txBody>
      </p:sp>
    </p:spTree>
    <p:extLst>
      <p:ext uri="{BB962C8B-B14F-4D97-AF65-F5344CB8AC3E}">
        <p14:creationId xmlns:p14="http://schemas.microsoft.com/office/powerpoint/2010/main" val="1615514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2145</Words>
  <Application>Microsoft Office PowerPoint</Application>
  <PresentationFormat>Widescreen</PresentationFormat>
  <Paragraphs>137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Adobe Hebrew</vt:lpstr>
      <vt:lpstr>Arial</vt:lpstr>
      <vt:lpstr>Calibri</vt:lpstr>
      <vt:lpstr>Calibri Light</vt:lpstr>
      <vt:lpstr>Rockwell</vt:lpstr>
      <vt:lpstr>Office Theme</vt:lpstr>
      <vt:lpstr>Essential Information About Drinking Water</vt:lpstr>
      <vt:lpstr>Why drinking water?</vt:lpstr>
      <vt:lpstr>Drinking Water Incidents</vt:lpstr>
      <vt:lpstr>What is an incident?</vt:lpstr>
      <vt:lpstr>Water main break</vt:lpstr>
      <vt:lpstr>Flooding after Hurricane Florence</vt:lpstr>
      <vt:lpstr>Drinking Water  Sources and Systems</vt:lpstr>
      <vt:lpstr>Sources</vt:lpstr>
      <vt:lpstr>Public Water Systems</vt:lpstr>
      <vt:lpstr>Private Drinking Water Wells</vt:lpstr>
      <vt:lpstr>Drinking water in North Carolina, 2015</vt:lpstr>
      <vt:lpstr>Drinking Water  Regulation and Safety</vt:lpstr>
      <vt:lpstr>Public Water Systems: SDWA</vt:lpstr>
      <vt:lpstr>Private Drinking Water Wells</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Master Slide</dc:title>
  <dc:creator>Hutchinson, Janelle</dc:creator>
  <cp:lastModifiedBy>Moore, Jill D.</cp:lastModifiedBy>
  <cp:revision>88</cp:revision>
  <cp:lastPrinted>2019-05-24T20:11:35Z</cp:lastPrinted>
  <dcterms:created xsi:type="dcterms:W3CDTF">2019-05-24T18:20:06Z</dcterms:created>
  <dcterms:modified xsi:type="dcterms:W3CDTF">2019-07-15T19:59:07Z</dcterms:modified>
</cp:coreProperties>
</file>