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9"/>
  </p:notesMasterIdLst>
  <p:sldIdLst>
    <p:sldId id="256" r:id="rId2"/>
    <p:sldId id="452" r:id="rId3"/>
    <p:sldId id="426" r:id="rId4"/>
    <p:sldId id="453" r:id="rId5"/>
    <p:sldId id="442" r:id="rId6"/>
    <p:sldId id="415" r:id="rId7"/>
    <p:sldId id="449" r:id="rId8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2"/>
    <p:restoredTop sz="94663"/>
  </p:normalViewPr>
  <p:slideViewPr>
    <p:cSldViewPr snapToGrid="0" snapToObjects="1">
      <p:cViewPr varScale="1">
        <p:scale>
          <a:sx n="67" d="100"/>
          <a:sy n="67" d="100"/>
        </p:scale>
        <p:origin x="1263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D5D52-A591-3C4C-A441-E59E0829AF2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4511D-40B9-744C-8BC1-D2AA0941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4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EXERCISE 10: MANAGING YOUR STRESS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7860C-B1E7-41F7-9F0F-CF1A9E6D4DB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5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7195" y="2735459"/>
            <a:ext cx="5562600" cy="778384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tagline goes here…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DALogoWhite.a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963" y="255835"/>
            <a:ext cx="7543800" cy="2971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800">
                <a:solidFill>
                  <a:srgbClr val="0E3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06BA6"/>
                </a:solidFill>
              </a:defRPr>
            </a:lvl1pPr>
            <a:lvl2pPr>
              <a:buFont typeface="Courier New"/>
              <a:buChar char="o"/>
              <a:defRPr sz="2400">
                <a:solidFill>
                  <a:srgbClr val="106BA6"/>
                </a:solidFill>
              </a:defRPr>
            </a:lvl2pPr>
            <a:lvl3pPr>
              <a:defRPr sz="2000">
                <a:solidFill>
                  <a:srgbClr val="106BA6"/>
                </a:solidFill>
              </a:defRPr>
            </a:lvl3pPr>
            <a:lvl4pPr>
              <a:buFont typeface="Courier New"/>
              <a:buChar char="o"/>
              <a:defRPr sz="1800">
                <a:solidFill>
                  <a:srgbClr val="106BA6"/>
                </a:solidFill>
              </a:defRPr>
            </a:lvl4pPr>
            <a:lvl5pPr>
              <a:defRPr sz="1800">
                <a:solidFill>
                  <a:srgbClr val="106BA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06BA6"/>
                </a:solidFill>
              </a:defRPr>
            </a:lvl1pPr>
            <a:lvl2pPr>
              <a:buFont typeface="Courier New"/>
              <a:buChar char="o"/>
              <a:defRPr sz="2400">
                <a:solidFill>
                  <a:srgbClr val="106BA6"/>
                </a:solidFill>
              </a:defRPr>
            </a:lvl2pPr>
            <a:lvl3pPr>
              <a:defRPr sz="2000">
                <a:solidFill>
                  <a:srgbClr val="106BA6"/>
                </a:solidFill>
              </a:defRPr>
            </a:lvl3pPr>
            <a:lvl4pPr>
              <a:buFont typeface="Courier New"/>
              <a:buChar char="o"/>
              <a:defRPr sz="1800">
                <a:solidFill>
                  <a:srgbClr val="106BA6"/>
                </a:solidFill>
              </a:defRPr>
            </a:lvl4pPr>
            <a:lvl5pPr>
              <a:defRPr sz="1800">
                <a:solidFill>
                  <a:srgbClr val="106BA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800">
                <a:solidFill>
                  <a:srgbClr val="0E3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706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E3C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706" y="2174875"/>
            <a:ext cx="4040188" cy="3951288"/>
          </a:xfrm>
        </p:spPr>
        <p:txBody>
          <a:bodyPr/>
          <a:lstStyle>
            <a:lvl1pPr>
              <a:defRPr sz="2200">
                <a:solidFill>
                  <a:srgbClr val="106BA6"/>
                </a:solidFill>
              </a:defRPr>
            </a:lvl1pPr>
            <a:lvl2pPr>
              <a:buFont typeface="Courier New"/>
              <a:buChar char="o"/>
              <a:defRPr sz="2000">
                <a:solidFill>
                  <a:srgbClr val="106BA6"/>
                </a:solidFill>
              </a:defRPr>
            </a:lvl2pPr>
            <a:lvl3pPr>
              <a:defRPr sz="1800">
                <a:solidFill>
                  <a:srgbClr val="106BA6"/>
                </a:solidFill>
              </a:defRPr>
            </a:lvl3pPr>
            <a:lvl4pPr>
              <a:buFont typeface="Courier New"/>
              <a:buChar char="o"/>
              <a:defRPr sz="1600">
                <a:solidFill>
                  <a:srgbClr val="106BA6"/>
                </a:solidFill>
              </a:defRPr>
            </a:lvl4pPr>
            <a:lvl5pPr>
              <a:defRPr sz="1600">
                <a:solidFill>
                  <a:srgbClr val="106BA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E3C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>
                <a:solidFill>
                  <a:srgbClr val="106BA6"/>
                </a:solidFill>
              </a:defRPr>
            </a:lvl1pPr>
            <a:lvl2pPr>
              <a:buFont typeface="Courier New"/>
              <a:buChar char="o"/>
              <a:defRPr sz="2000">
                <a:solidFill>
                  <a:srgbClr val="106BA6"/>
                </a:solidFill>
              </a:defRPr>
            </a:lvl2pPr>
            <a:lvl3pPr>
              <a:defRPr sz="1800">
                <a:solidFill>
                  <a:srgbClr val="106BA6"/>
                </a:solidFill>
              </a:defRPr>
            </a:lvl3pPr>
            <a:lvl4pPr>
              <a:buFont typeface="Courier New"/>
              <a:buChar char="o"/>
              <a:defRPr sz="1600">
                <a:solidFill>
                  <a:srgbClr val="106BA6"/>
                </a:solidFill>
              </a:defRPr>
            </a:lvl4pPr>
            <a:lvl5pPr>
              <a:defRPr sz="1600">
                <a:solidFill>
                  <a:srgbClr val="106BA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800">
                <a:solidFill>
                  <a:srgbClr val="0E3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" name="Group 9"/>
          <p:cNvGrpSpPr/>
          <p:nvPr userDrawn="1"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6" name="Rectangle 5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Oval 6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buFont typeface="Courier New"/>
              <a:buChar char="o"/>
              <a:defRPr sz="2600"/>
            </a:lvl2pPr>
            <a:lvl3pPr>
              <a:defRPr sz="2400"/>
            </a:lvl3pPr>
            <a:lvl4pPr>
              <a:buFont typeface="Courier New"/>
              <a:buChar char="o"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Font typeface="Courier New"/>
              <a:buChar char="o"/>
              <a:defRPr/>
            </a:lvl2pPr>
            <a:lvl4pPr>
              <a:buFont typeface="Courier New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2pPr>
              <a:buFont typeface="Courier New"/>
              <a:buChar char="o"/>
              <a:defRPr/>
            </a:lvl2pPr>
            <a:lvl4pPr>
              <a:buFont typeface="Courier New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13BBB-8BA2-453A-9E75-64440FD09F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3163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EEA02-8C6B-4CE2-95E3-632566CD60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DAcoloredlo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12946"/>
            <a:ext cx="4295942" cy="110061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2048932"/>
            <a:ext cx="6917267" cy="1588"/>
          </a:xfrm>
          <a:prstGeom prst="line">
            <a:avLst/>
          </a:prstGeom>
          <a:ln>
            <a:solidFill>
              <a:srgbClr val="0E3C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92038" y="4043809"/>
            <a:ext cx="7772400" cy="740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rgbClr val="106BA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Thomas M. Moss, MPA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tmmoss@developmentalassociates.com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6BA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2038" y="4886085"/>
            <a:ext cx="7772400" cy="740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rgbClr val="106BA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Steve Straus, PhD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skstraus@developmentalassociates.com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98276" y="2357666"/>
            <a:ext cx="7772400" cy="740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rgbClr val="106BA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Korrel Kanoy, PhD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kkanoy@developmentalassociates.com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11868" y="1528894"/>
            <a:ext cx="6591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1400" b="0" i="1">
                <a:solidFill>
                  <a:srgbClr val="0E3C5A"/>
                </a:solidFill>
                <a:latin typeface=""/>
                <a:cs typeface="Times New Roman" pitchFamily="18" charset="0"/>
              </a:rPr>
              <a:t>Experts in the field of Emotional Intelligence</a:t>
            </a:r>
            <a:endParaRPr lang="en-US" sz="1400" b="0" i="1">
              <a:solidFill>
                <a:srgbClr val="0E3C5A"/>
              </a:solidFill>
              <a:latin typeface="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8276" y="3226928"/>
            <a:ext cx="7772400" cy="740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rgbClr val="106BA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j-lt"/>
                <a:ea typeface="+mn-ea"/>
                <a:cs typeface="Calibri (Body)"/>
              </a:rPr>
              <a:t>Heather Lee, PhD, SPHR</a:t>
            </a:r>
            <a:br>
              <a:rPr lang="en-US" sz="2400"/>
            </a:br>
            <a:r>
              <a:rPr lang="en-US" sz="1800"/>
              <a:t>hlee@developmentalassociates.com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6BA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869D-782D-4F64-85F3-1AB1C1EF75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2038" y="4043809"/>
            <a:ext cx="7772400" cy="740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rgbClr val="106BA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Thomas M. Moss, MPA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tmmoss@developmentalassociates.com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2038" y="4886085"/>
            <a:ext cx="7772400" cy="740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rgbClr val="106BA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Steve Straus, PhD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skstraus@developmentalassociates.com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98276" y="2357666"/>
            <a:ext cx="7772400" cy="740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rgbClr val="106BA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Korrel Kanoy, PhD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kkanoy@developmentalassociates.com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3362" y="1498600"/>
            <a:ext cx="6591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1400" b="0" i="1">
                <a:solidFill>
                  <a:schemeClr val="bg1">
                    <a:lumMod val="85000"/>
                  </a:schemeClr>
                </a:solidFill>
                <a:latin typeface=""/>
                <a:cs typeface="Times New Roman" pitchFamily="18" charset="0"/>
              </a:rPr>
              <a:t>Experts in the field of Emotional Intelligence</a:t>
            </a:r>
            <a:endParaRPr lang="en-US" sz="1400" b="0" i="1">
              <a:solidFill>
                <a:schemeClr val="bg1">
                  <a:lumMod val="85000"/>
                </a:schemeClr>
              </a:solidFill>
              <a:latin typeface=""/>
            </a:endParaRPr>
          </a:p>
        </p:txBody>
      </p:sp>
      <p:pic>
        <p:nvPicPr>
          <p:cNvPr id="13" name="Picture 12" descr="DALogoWhite.a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550" y="-8467"/>
            <a:ext cx="5244123" cy="206586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98276" y="3218461"/>
            <a:ext cx="7772400" cy="740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rgbClr val="106BA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106BA6"/>
                </a:solidFill>
                <a:effectLst/>
                <a:uLnTx/>
                <a:uFillTx/>
                <a:latin typeface="+mj-lt"/>
                <a:ea typeface="+mn-ea"/>
                <a:cs typeface="Calibri (Body)"/>
              </a:rPr>
              <a:t>Heather Lee, PhD, SPHR</a:t>
            </a:r>
            <a:br>
              <a:rPr lang="en-US" sz="2400"/>
            </a:br>
            <a:r>
              <a:rPr lang="en-US" sz="1800"/>
              <a:t>hlee@developmentalassociates.com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6BA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47192"/>
            <a:ext cx="7772400" cy="740678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106BA6"/>
                </a:solidFill>
              </a:defRPr>
            </a:lvl1pPr>
          </a:lstStyle>
          <a:p>
            <a:r>
              <a:rPr lang="en-US" dirty="0"/>
              <a:t>Presentation Title Placeholder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52178"/>
            <a:ext cx="7086600" cy="55014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Korrel</a:t>
            </a:r>
            <a:r>
              <a:rPr lang="en-US" dirty="0"/>
              <a:t> </a:t>
            </a:r>
            <a:r>
              <a:rPr lang="en-US" dirty="0" err="1"/>
              <a:t>Kanoy</a:t>
            </a:r>
            <a:r>
              <a:rPr lang="en-US" dirty="0"/>
              <a:t> Speaker    |     02/15/2013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DAcoloredlo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12946"/>
            <a:ext cx="4295942" cy="110061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4011416"/>
            <a:ext cx="70866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8458"/>
            <a:ext cx="7772400" cy="740678"/>
          </a:xfrm>
        </p:spPr>
        <p:txBody>
          <a:bodyPr>
            <a:normAutofit/>
          </a:bodyPr>
          <a:lstStyle>
            <a:lvl1pPr algn="l">
              <a:defRPr sz="3800" baseline="0">
                <a:solidFill>
                  <a:srgbClr val="0E3C5A"/>
                </a:solidFill>
              </a:defRPr>
            </a:lvl1pPr>
          </a:lstStyle>
          <a:p>
            <a:r>
              <a:rPr lang="en-US" dirty="0"/>
              <a:t>Presentation Title Placeholder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554911"/>
            <a:ext cx="7086600" cy="55014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Korrel</a:t>
            </a:r>
            <a:r>
              <a:rPr lang="en-US" dirty="0"/>
              <a:t> </a:t>
            </a:r>
            <a:r>
              <a:rPr lang="en-US" dirty="0" err="1"/>
              <a:t>Kanoy</a:t>
            </a:r>
            <a:r>
              <a:rPr lang="en-US" dirty="0"/>
              <a:t> Speaker    |     02/15/2013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DALogoWhite.a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533" y="-8467"/>
            <a:ext cx="5244123" cy="206586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85800" y="2942125"/>
            <a:ext cx="7772400" cy="740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aseline="0">
                <a:solidFill>
                  <a:srgbClr val="106BA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106BA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43871"/>
            <a:ext cx="7772400" cy="950383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E3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94254"/>
            <a:ext cx="7086600" cy="1005417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612775"/>
            <a:ext cx="3666067" cy="2994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792133" y="612775"/>
            <a:ext cx="3666067" cy="2994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4268" y="778149"/>
            <a:ext cx="7763932" cy="2822301"/>
          </a:xfrm>
        </p:spPr>
        <p:txBody>
          <a:bodyPr/>
          <a:lstStyle>
            <a:lvl1pPr algn="l">
              <a:defRPr>
                <a:solidFill>
                  <a:srgbClr val="106BA6"/>
                </a:solidFill>
              </a:defRPr>
            </a:lvl1pPr>
          </a:lstStyle>
          <a:p>
            <a:r>
              <a:rPr lang="en-US" dirty="0"/>
              <a:t>“This is a placeholder for a quote or main idea. Keep the quote brief with a few catchy lines of text here. “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4268" y="4472123"/>
            <a:ext cx="6976227" cy="54559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4268" y="5017725"/>
            <a:ext cx="352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Date of quote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800">
                <a:solidFill>
                  <a:srgbClr val="0E3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106BA6"/>
                </a:solidFill>
              </a:defRPr>
            </a:lvl1pPr>
            <a:lvl2pPr>
              <a:buFont typeface="Arial"/>
              <a:buChar char="•"/>
              <a:defRPr sz="2500">
                <a:solidFill>
                  <a:srgbClr val="106BA6"/>
                </a:solidFill>
              </a:defRPr>
            </a:lvl2pPr>
            <a:lvl3pPr>
              <a:defRPr sz="2200">
                <a:solidFill>
                  <a:srgbClr val="106BA6"/>
                </a:solidFill>
              </a:defRPr>
            </a:lvl3pPr>
            <a:lvl4pPr>
              <a:buFont typeface="Arial"/>
              <a:buChar char="•"/>
              <a:defRPr sz="2000">
                <a:solidFill>
                  <a:srgbClr val="106BA6"/>
                </a:solidFill>
              </a:defRPr>
            </a:lvl4pPr>
            <a:lvl5pPr>
              <a:buFont typeface="Arial"/>
              <a:buChar char="•"/>
              <a:defRPr sz="1800">
                <a:solidFill>
                  <a:srgbClr val="106BA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800" b="0" cap="none">
                <a:solidFill>
                  <a:srgbClr val="0E3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0" y="16002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3CC15F-D691-49A3-9D53-4FC3E6F963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E3C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E3C5A"/>
        </a:buClr>
        <a:buFont typeface="Arial"/>
        <a:buChar char="•"/>
        <a:defRPr sz="3200" kern="1200">
          <a:solidFill>
            <a:srgbClr val="106BA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E3C5A"/>
        </a:buClr>
        <a:buFont typeface="Arial"/>
        <a:buChar char="–"/>
        <a:defRPr sz="2800" kern="1200">
          <a:solidFill>
            <a:srgbClr val="106BA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E3C5A"/>
        </a:buClr>
        <a:buFont typeface="Arial"/>
        <a:buChar char="•"/>
        <a:defRPr sz="2400" kern="1200">
          <a:solidFill>
            <a:srgbClr val="106BA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E3C5A"/>
        </a:buClr>
        <a:buFont typeface="Arial"/>
        <a:buChar char="–"/>
        <a:defRPr sz="2000" kern="1200">
          <a:solidFill>
            <a:srgbClr val="106BA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E3C5A"/>
        </a:buClr>
        <a:buFont typeface="Arial"/>
        <a:buChar char="»"/>
        <a:defRPr sz="2000" kern="1200">
          <a:solidFill>
            <a:srgbClr val="106BA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acceptanceinschools.wordpress.com/2010/07/page/2/" TargetMode="External"/><Relationship Id="rId3" Type="http://schemas.openxmlformats.org/officeDocument/2006/relationships/hyperlink" Target="http://freestockphotos.biz/stockphoto/15961" TargetMode="External"/><Relationship Id="rId7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icon_people.svg" TargetMode="External"/><Relationship Id="rId10" Type="http://schemas.openxmlformats.org/officeDocument/2006/relationships/hyperlink" Target="https://pixabay.com/en/board-technology-computer-1311166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health-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pexels.com/photo/road-couple-girl-walk-36367/" TargetMode="Externa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291A19-BFA6-3148-911E-AB34482B6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" y="2328457"/>
            <a:ext cx="8294915" cy="209114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Managing Stress During COVID-19: Working and Living Better in Uncertain Times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053D10B-99D4-4E4A-8844-348C91CB7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669971"/>
            <a:ext cx="7086600" cy="143508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UNC School of Government’s ‘Leadership Amid Crisis’ series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April 2020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Korrel Kanoy, PhD, Presenter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kkanoy@developmentalassociates.com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335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7A9FA6-937E-4448-964D-E5A505A3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A949E-B782-E24D-BAE9-20B65EB7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3810001"/>
            <a:ext cx="8001000" cy="1970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/>
              <a:t>The opposite of stress is death.  -- Hans Selye --</a:t>
            </a:r>
          </a:p>
          <a:p>
            <a:pPr marL="0" indent="0">
              <a:buNone/>
            </a:pPr>
            <a:r>
              <a:rPr lang="en-US" i="1"/>
              <a:t>There cannot be a crisis next week.  My calendar is already full.   --- Henry Kissinger ---</a:t>
            </a:r>
          </a:p>
          <a:p>
            <a:pPr marL="0" indent="0">
              <a:buNone/>
            </a:pPr>
            <a:endParaRPr lang="en-US" sz="1400" i="1"/>
          </a:p>
          <a:p>
            <a:pPr marL="0" indent="0">
              <a:buNone/>
            </a:pPr>
            <a:endParaRPr lang="en-US" sz="1400" i="1"/>
          </a:p>
        </p:txBody>
      </p:sp>
      <p:pic>
        <p:nvPicPr>
          <p:cNvPr id="1028" name="Picture 4" descr="Brain cells create ideas. Stress kills brain cells. Stress is not a good idea - Arthur Frederick Saunders">
            <a:extLst>
              <a:ext uri="{FF2B5EF4-FFF2-40B4-BE49-F238E27FC236}">
                <a16:creationId xmlns:a16="http://schemas.microsoft.com/office/drawing/2014/main" id="{27C445F8-5C8F-5E42-BF63-2D586C78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435430"/>
            <a:ext cx="8001001" cy="332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2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 STRESS and STRESS TOLERANCE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199" y="1153887"/>
            <a:ext cx="4288972" cy="4789714"/>
          </a:xfrm>
        </p:spPr>
        <p:txBody>
          <a:bodyPr>
            <a:normAutofit fontScale="92500"/>
          </a:bodyPr>
          <a:lstStyle/>
          <a:p>
            <a:r>
              <a:rPr lang="en-US" sz="3600" dirty="0" err="1"/>
              <a:t>Stess</a:t>
            </a:r>
            <a:r>
              <a:rPr lang="en-US" sz="3600" dirty="0"/>
              <a:t>(</a:t>
            </a:r>
            <a:r>
              <a:rPr lang="en-US" sz="3600" dirty="0" err="1"/>
              <a:t>ors</a:t>
            </a:r>
            <a:r>
              <a:rPr lang="en-US" sz="3600" dirty="0"/>
              <a:t>)- Any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   demand </a:t>
            </a:r>
            <a:r>
              <a:rPr lang="en-US" sz="3600" dirty="0">
                <a:solidFill>
                  <a:schemeClr val="accent1"/>
                </a:solidFill>
              </a:rPr>
              <a:t>made on us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solidFill>
                  <a:schemeClr val="accent1"/>
                </a:solidFill>
              </a:rPr>
              <a:t>Positive- go out to eat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solidFill>
                  <a:schemeClr val="accent1"/>
                </a:solidFill>
              </a:rPr>
              <a:t>Negative – deal with conflict </a:t>
            </a:r>
            <a:endParaRPr lang="en-US" sz="2600" dirty="0">
              <a:solidFill>
                <a:srgbClr val="FF0000"/>
              </a:solidFill>
            </a:endParaRPr>
          </a:p>
          <a:p>
            <a:r>
              <a:rPr lang="en-US" sz="3600" dirty="0"/>
              <a:t>Stress Tolerance: Ability to withstand adverse events and conditions without “falling apart”</a:t>
            </a:r>
          </a:p>
          <a:p>
            <a:endParaRPr lang="en-US" sz="3600" dirty="0"/>
          </a:p>
          <a:p>
            <a:pPr lvl="1"/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9624" r="9624"/>
          <a:stretch>
            <a:fillRect/>
          </a:stretch>
        </p:blipFill>
        <p:spPr>
          <a:xfrm>
            <a:off x="4746171" y="1276123"/>
            <a:ext cx="3986700" cy="3753076"/>
          </a:xfrm>
        </p:spPr>
      </p:pic>
    </p:spTree>
    <p:extLst>
      <p:ext uri="{BB962C8B-B14F-4D97-AF65-F5344CB8AC3E}">
        <p14:creationId xmlns:p14="http://schemas.microsoft.com/office/powerpoint/2010/main" val="478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7C6FA-DFC0-F143-A858-46459CE8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28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Managing Your Reactions to Stress During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4D707-8A0F-DB4E-ABFA-28D5D6A8E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4130641" cy="440621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Analyze </a:t>
            </a:r>
            <a:r>
              <a:rPr lang="en-US" b="1"/>
              <a:t>WHY</a:t>
            </a:r>
            <a:r>
              <a:rPr lang="en-US"/>
              <a:t> It’s A </a:t>
            </a:r>
            <a:r>
              <a:rPr lang="en-US">
                <a:solidFill>
                  <a:srgbClr val="FF0000"/>
                </a:solidFill>
              </a:rPr>
              <a:t>Threat!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93331-8AB4-0347-834F-D5C4ECFE5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1417638"/>
            <a:ext cx="3962400" cy="440621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Deploy </a:t>
            </a:r>
            <a:r>
              <a:rPr lang="en-US">
                <a:solidFill>
                  <a:srgbClr val="00B050"/>
                </a:solidFill>
              </a:rPr>
              <a:t>Resources</a:t>
            </a:r>
            <a:r>
              <a:rPr lang="en-US"/>
              <a:t> </a:t>
            </a:r>
          </a:p>
        </p:txBody>
      </p:sp>
      <p:pic>
        <p:nvPicPr>
          <p:cNvPr id="6" name="Picture 5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1B764192-1AD4-A24A-B378-A85BD59D5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9458" y="1872344"/>
            <a:ext cx="3113313" cy="180702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0916368-5C64-BD45-897D-805A0DBB9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2000" y="3526971"/>
            <a:ext cx="4251359" cy="2177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FDDAEB-5B69-3048-A0A3-325934516F1C}"/>
              </a:ext>
            </a:extLst>
          </p:cNvPr>
          <p:cNvSpPr txBox="1"/>
          <p:nvPr/>
        </p:nvSpPr>
        <p:spPr>
          <a:xfrm>
            <a:off x="6121936" y="6204402"/>
            <a:ext cx="257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commons.wikimedia.org/wiki/file:icon_people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4" name="Picture 13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905B3C31-A5DB-E943-B10D-0A059AFD0C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9601" y="1955622"/>
            <a:ext cx="3211286" cy="1723750"/>
          </a:xfrm>
          <a:prstGeom prst="rect">
            <a:avLst/>
          </a:prstGeom>
        </p:spPr>
      </p:pic>
      <p:pic>
        <p:nvPicPr>
          <p:cNvPr id="17" name="Picture 16" descr="A picture containing food, circuit&#10;&#10;Description automatically generated">
            <a:extLst>
              <a:ext uri="{FF2B5EF4-FFF2-40B4-BE49-F238E27FC236}">
                <a16:creationId xmlns:a16="http://schemas.microsoft.com/office/drawing/2014/main" id="{8AFA0041-34DD-574E-8A20-26D2F5B251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09601" y="3620683"/>
            <a:ext cx="3066143" cy="215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5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274638"/>
            <a:ext cx="8001000" cy="846591"/>
          </a:xfrm>
        </p:spPr>
        <p:txBody>
          <a:bodyPr>
            <a:noAutofit/>
          </a:bodyPr>
          <a:lstStyle/>
          <a:p>
            <a:r>
              <a:rPr lang="en-US" sz="4400"/>
              <a:t>COPING: ANALYZE  THE </a:t>
            </a:r>
            <a:r>
              <a:rPr lang="en-US" sz="4400">
                <a:highlight>
                  <a:srgbClr val="FF0000"/>
                </a:highlight>
              </a:rPr>
              <a:t>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/>
              <a:t>ASK: </a:t>
            </a:r>
            <a:r>
              <a:rPr lang="en-US" sz="3600" dirty="0"/>
              <a:t>Why or how does </a:t>
            </a:r>
          </a:p>
          <a:p>
            <a:pPr marL="0" indent="0">
              <a:buNone/>
            </a:pPr>
            <a:r>
              <a:rPr lang="en-US" sz="3600" dirty="0"/>
              <a:t>	this event threaten me? </a:t>
            </a:r>
          </a:p>
          <a:p>
            <a:pPr marL="0" indent="0">
              <a:buNone/>
            </a:pPr>
            <a:r>
              <a:rPr lang="en-US" sz="3600" dirty="0"/>
              <a:t>	(e.g., lack of time, skills, support)</a:t>
            </a:r>
          </a:p>
          <a:p>
            <a:r>
              <a:rPr lang="en-US" sz="3600" b="1" dirty="0"/>
              <a:t>DETERMINE: </a:t>
            </a:r>
            <a:r>
              <a:rPr lang="en-US" sz="3600" dirty="0"/>
              <a:t>Am I over-reacting?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/>
              <a:t>Ask: What is likely to happen (instead of imagining the worst possible).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/>
              <a:t>Apply the 10-10-10 Rule: </a:t>
            </a:r>
          </a:p>
          <a:p>
            <a:pPr lvl="1">
              <a:buFont typeface="Wingdings" pitchFamily="2" charset="2"/>
              <a:buChar char="Ø"/>
            </a:pPr>
            <a:r>
              <a:rPr lang="en-US" sz="3300" dirty="0"/>
              <a:t>Will this stressor still exist in 10 hours, 10 days, 10 weeks, 10 months, 10 years? </a:t>
            </a:r>
          </a:p>
          <a:p>
            <a:pPr lvl="1">
              <a:buFont typeface="Wingdings" pitchFamily="2" charset="2"/>
              <a:buChar char="Ø"/>
            </a:pPr>
            <a:r>
              <a:rPr lang="en-US" sz="3300" dirty="0"/>
              <a:t>Then, make sure your level of reaction matches the severity of the stressor.</a:t>
            </a:r>
          </a:p>
          <a:p>
            <a:pPr marL="457200" lvl="1" indent="0">
              <a:buNone/>
            </a:pPr>
            <a:r>
              <a:rPr lang="en-US" sz="3300" dirty="0">
                <a:sym typeface="Wingdings"/>
              </a:rPr>
              <a:t>	</a:t>
            </a:r>
          </a:p>
          <a:p>
            <a:pPr marL="457200" lvl="1" indent="0">
              <a:buNone/>
            </a:pPr>
            <a:endParaRPr lang="en-US" sz="3300" dirty="0">
              <a:sym typeface="Wingdings"/>
            </a:endParaRPr>
          </a:p>
        </p:txBody>
      </p:sp>
      <p:pic>
        <p:nvPicPr>
          <p:cNvPr id="4" name="Picture 3" descr="j03155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8" y="1121229"/>
            <a:ext cx="2514602" cy="177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1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COPING: USE YOUR </a:t>
            </a:r>
            <a:r>
              <a:rPr lang="en-US" b="1">
                <a:solidFill>
                  <a:srgbClr val="00B050"/>
                </a:solidFill>
              </a:rPr>
              <a:t>RESOURCES</a:t>
            </a:r>
            <a:r>
              <a:rPr lang="en-US"/>
              <a:t>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37456" y="1132114"/>
            <a:ext cx="7663543" cy="4430486"/>
          </a:xfrm>
        </p:spPr>
        <p:txBody>
          <a:bodyPr>
            <a:normAutofit fontScale="70000" lnSpcReduction="20000"/>
          </a:bodyPr>
          <a:lstStyle/>
          <a:p>
            <a:pPr lvl="1">
              <a:buFont typeface="Arial"/>
              <a:buChar char="•"/>
            </a:pPr>
            <a:r>
              <a:rPr lang="en-US" sz="3600" b="1" dirty="0">
                <a:solidFill>
                  <a:srgbClr val="00B050"/>
                </a:solidFill>
              </a:rPr>
              <a:t>Time</a:t>
            </a:r>
            <a:r>
              <a:rPr lang="en-US" sz="3600" dirty="0"/>
              <a:t> – tips for working at home</a:t>
            </a:r>
          </a:p>
          <a:p>
            <a:pPr lvl="1">
              <a:buFont typeface="Arial"/>
              <a:buChar char="•"/>
            </a:pPr>
            <a:r>
              <a:rPr lang="en-US" sz="3600" b="1" dirty="0">
                <a:solidFill>
                  <a:srgbClr val="00B050"/>
                </a:solidFill>
              </a:rPr>
              <a:t>Money</a:t>
            </a:r>
            <a:r>
              <a:rPr lang="en-US" sz="3600" dirty="0"/>
              <a:t> – what can I buy that </a:t>
            </a:r>
          </a:p>
          <a:p>
            <a:pPr marL="457200" lvl="1" indent="0">
              <a:buNone/>
            </a:pPr>
            <a:r>
              <a:rPr lang="en-US" sz="3600" dirty="0"/>
              <a:t>     will help?</a:t>
            </a:r>
          </a:p>
          <a:p>
            <a:pPr lvl="1">
              <a:buFont typeface="Arial"/>
              <a:buChar char="•"/>
            </a:pPr>
            <a:r>
              <a:rPr lang="en-US" sz="3600" b="1" dirty="0">
                <a:solidFill>
                  <a:srgbClr val="00B050"/>
                </a:solidFill>
              </a:rPr>
              <a:t>Social Support </a:t>
            </a:r>
            <a:r>
              <a:rPr lang="en-US" sz="3600" dirty="0"/>
              <a:t>– Who can </a:t>
            </a:r>
          </a:p>
          <a:p>
            <a:pPr marL="457200" lvl="1" indent="0">
              <a:buNone/>
            </a:pPr>
            <a:r>
              <a:rPr lang="en-US" sz="3600" dirty="0"/>
              <a:t>    I talk to? How can my family</a:t>
            </a:r>
          </a:p>
          <a:p>
            <a:pPr marL="457200" lvl="1" indent="0">
              <a:buNone/>
            </a:pPr>
            <a:r>
              <a:rPr lang="en-US" sz="3600" dirty="0"/>
              <a:t>    help? </a:t>
            </a:r>
          </a:p>
          <a:p>
            <a:pPr lvl="1">
              <a:buFont typeface="Arial"/>
              <a:buChar char="•"/>
            </a:pPr>
            <a:r>
              <a:rPr lang="en-US" sz="3600" b="1" dirty="0">
                <a:solidFill>
                  <a:srgbClr val="00B050"/>
                </a:solidFill>
              </a:rPr>
              <a:t>Expertise Support </a:t>
            </a:r>
            <a:r>
              <a:rPr lang="en-US" sz="3600" dirty="0"/>
              <a:t>– What</a:t>
            </a:r>
          </a:p>
          <a:p>
            <a:pPr marL="457200" lvl="1" indent="0">
              <a:buNone/>
            </a:pPr>
            <a:r>
              <a:rPr lang="en-US" sz="3600" dirty="0"/>
              <a:t>   can I delegate? Who can</a:t>
            </a:r>
          </a:p>
          <a:p>
            <a:pPr marL="457200" lvl="1" indent="0">
              <a:buNone/>
            </a:pPr>
            <a:r>
              <a:rPr lang="en-US" sz="3600" dirty="0"/>
              <a:t>   contribute knowledge or time?</a:t>
            </a:r>
          </a:p>
          <a:p>
            <a:pPr lvl="1">
              <a:buFont typeface="Arial"/>
              <a:buChar char="•"/>
            </a:pPr>
            <a:r>
              <a:rPr lang="en-US" sz="3600" b="1" dirty="0">
                <a:solidFill>
                  <a:srgbClr val="00B050"/>
                </a:solidFill>
              </a:rPr>
              <a:t>Planning Ahead </a:t>
            </a:r>
            <a:r>
              <a:rPr lang="en-US" sz="3600" dirty="0"/>
              <a:t>– Expect challenges!</a:t>
            </a:r>
          </a:p>
          <a:p>
            <a:pPr marL="457200" lvl="1" indent="0">
              <a:buNone/>
            </a:pPr>
            <a:r>
              <a:rPr lang="en-US" sz="3600" dirty="0"/>
              <a:t>    Tips for working at home </a:t>
            </a:r>
          </a:p>
          <a:p>
            <a:endParaRPr lang="en-US" dirty="0"/>
          </a:p>
        </p:txBody>
      </p:sp>
      <p:pic>
        <p:nvPicPr>
          <p:cNvPr id="2" name="Picture 1" descr="j03155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42" y="1401309"/>
            <a:ext cx="2594429" cy="1796143"/>
          </a:xfrm>
          <a:prstGeom prst="rect">
            <a:avLst/>
          </a:prstGeom>
        </p:spPr>
      </p:pic>
      <p:pic>
        <p:nvPicPr>
          <p:cNvPr id="3" name="Picture 2" descr="ls01278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78" y="3285756"/>
            <a:ext cx="3016237" cy="21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6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8000" cy="879247"/>
          </a:xfrm>
        </p:spPr>
        <p:txBody>
          <a:bodyPr>
            <a:normAutofit fontScale="90000"/>
          </a:bodyPr>
          <a:lstStyle/>
          <a:p>
            <a:r>
              <a:rPr lang="en-US" dirty="0"/>
              <a:t>Short Term and Long-Term Coping Strategies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34143"/>
            <a:ext cx="4354286" cy="4789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900" b="1" dirty="0"/>
              <a:t>IN THE MOMENT- NOW!</a:t>
            </a:r>
          </a:p>
          <a:p>
            <a:r>
              <a:rPr lang="en-US" sz="2600" dirty="0"/>
              <a:t>Reframe the situation </a:t>
            </a:r>
          </a:p>
          <a:p>
            <a:r>
              <a:rPr lang="en-US" sz="2600" dirty="0"/>
              <a:t>Take a 5-minute walk</a:t>
            </a:r>
          </a:p>
          <a:p>
            <a:r>
              <a:rPr lang="en-US" sz="2600" dirty="0"/>
              <a:t>Stretch for 5 minutes</a:t>
            </a:r>
          </a:p>
          <a:p>
            <a:r>
              <a:rPr lang="en-US" sz="2600" dirty="0"/>
              <a:t>Do mindfulness for 5 minutes</a:t>
            </a:r>
          </a:p>
          <a:p>
            <a:r>
              <a:rPr lang="en-US" sz="2600" dirty="0"/>
              <a:t>Deep breathing</a:t>
            </a:r>
          </a:p>
          <a:p>
            <a:r>
              <a:rPr lang="en-US" sz="2600" dirty="0"/>
              <a:t>Use the 10-10-10 approach</a:t>
            </a:r>
          </a:p>
          <a:p>
            <a:r>
              <a:rPr lang="en-US" sz="2600" dirty="0"/>
              <a:t>Do 25-50 jumping jacks! Physical activity calms the body. </a:t>
            </a:r>
          </a:p>
          <a:p>
            <a:pPr marL="0" indent="0">
              <a:buNone/>
            </a:pPr>
            <a:r>
              <a:rPr lang="en-US" sz="3400" dirty="0"/>
              <a:t>  </a:t>
            </a:r>
            <a:endParaRPr lang="en-US" sz="3400" dirty="0">
              <a:solidFill>
                <a:srgbClr val="0717B1"/>
              </a:solidFill>
            </a:endParaRPr>
          </a:p>
          <a:p>
            <a:endParaRPr lang="en-US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47919A-AC9E-0C40-B3E9-34517C4C6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034143"/>
            <a:ext cx="4114800" cy="4789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LONG-TERM: PROTECT YOUR HEALTH</a:t>
            </a:r>
          </a:p>
          <a:p>
            <a:r>
              <a:rPr lang="en-US" dirty="0"/>
              <a:t>Sleep/nap</a:t>
            </a:r>
          </a:p>
          <a:p>
            <a:r>
              <a:rPr lang="en-US" dirty="0"/>
              <a:t>Diet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Meditation/Prayer</a:t>
            </a:r>
          </a:p>
          <a:p>
            <a:r>
              <a:rPr lang="en-US" dirty="0"/>
              <a:t>Social Support/Friends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 descr="A picture containing black, red, sitting, table&#10;&#10;Description automatically generated">
            <a:extLst>
              <a:ext uri="{FF2B5EF4-FFF2-40B4-BE49-F238E27FC236}">
                <a16:creationId xmlns:a16="http://schemas.microsoft.com/office/drawing/2014/main" id="{CA760673-F5D6-E540-8F5C-F69A50322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71985" y="1439641"/>
            <a:ext cx="2516384" cy="1883229"/>
          </a:xfrm>
          <a:prstGeom prst="rect">
            <a:avLst/>
          </a:prstGeom>
        </p:spPr>
      </p:pic>
      <p:pic>
        <p:nvPicPr>
          <p:cNvPr id="11" name="Picture 10" descr="A person walking down the street&#10;&#10;Description automatically generated">
            <a:extLst>
              <a:ext uri="{FF2B5EF4-FFF2-40B4-BE49-F238E27FC236}">
                <a16:creationId xmlns:a16="http://schemas.microsoft.com/office/drawing/2014/main" id="{28CB1D7A-A033-9A46-BC65-653F6F895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72743" y="3998919"/>
            <a:ext cx="2688771" cy="17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868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7&quot;/&gt;&lt;lineCharCount val=&quot;40&quot;/&gt;&lt;lineCharCount val=&quot;35&quot;/&gt;&lt;lineCharCount val=&quot;1&quot;/&gt;&lt;lineCharCount val=&quot;1&quot;/&gt;&lt;/TableIndex&gt;&lt;/ShapeTextInfo&gt;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73</TotalTime>
  <Words>362</Words>
  <Application>Microsoft Office PowerPoint</Application>
  <PresentationFormat>On-screen Show (4:3)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Verdana</vt:lpstr>
      <vt:lpstr>Wingdings</vt:lpstr>
      <vt:lpstr>Default Theme</vt:lpstr>
      <vt:lpstr>Managing Stress During COVID-19: Working and Living Better in Uncertain Times </vt:lpstr>
      <vt:lpstr>PowerPoint Presentation</vt:lpstr>
      <vt:lpstr> STRESS and STRESS TOLERANCE</vt:lpstr>
      <vt:lpstr>Managing Your Reactions to Stress During COVID-19</vt:lpstr>
      <vt:lpstr>COPING: ANALYZE  THE THREAT</vt:lpstr>
      <vt:lpstr>COPING: USE YOUR RESOURCES!</vt:lpstr>
      <vt:lpstr>Short Term and Long-Term Coping Strategies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Stress During COVID-19: Working and Living Better in Uncertain Times</dc:title>
  <dc:creator>Bobby Kanoy</dc:creator>
  <cp:lastModifiedBy>Altman, Lydian</cp:lastModifiedBy>
  <cp:revision>10</cp:revision>
  <dcterms:created xsi:type="dcterms:W3CDTF">2020-04-17T13:26:43Z</dcterms:created>
  <dcterms:modified xsi:type="dcterms:W3CDTF">2020-04-21T01:06:13Z</dcterms:modified>
</cp:coreProperties>
</file>