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16" r:id="rId2"/>
    <p:sldId id="769" r:id="rId3"/>
    <p:sldId id="811" r:id="rId4"/>
    <p:sldId id="624" r:id="rId5"/>
    <p:sldId id="716" r:id="rId6"/>
    <p:sldId id="752" r:id="rId7"/>
    <p:sldId id="781" r:id="rId8"/>
    <p:sldId id="815" r:id="rId9"/>
    <p:sldId id="760" r:id="rId10"/>
    <p:sldId id="793" r:id="rId11"/>
    <p:sldId id="782" r:id="rId12"/>
    <p:sldId id="783" r:id="rId13"/>
    <p:sldId id="763" r:id="rId14"/>
    <p:sldId id="813" r:id="rId15"/>
    <p:sldId id="784" r:id="rId16"/>
    <p:sldId id="785" r:id="rId17"/>
    <p:sldId id="786" r:id="rId18"/>
    <p:sldId id="787" r:id="rId19"/>
    <p:sldId id="792" r:id="rId20"/>
    <p:sldId id="789" r:id="rId21"/>
    <p:sldId id="800" r:id="rId22"/>
    <p:sldId id="795" r:id="rId23"/>
    <p:sldId id="796" r:id="rId24"/>
    <p:sldId id="798" r:id="rId25"/>
    <p:sldId id="814" r:id="rId26"/>
    <p:sldId id="797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68D36"/>
    <a:srgbClr val="F57913"/>
    <a:srgbClr val="FFFF99"/>
    <a:srgbClr val="7DDFE9"/>
    <a:srgbClr val="E4EDF8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0" autoAdjust="0"/>
    <p:restoredTop sz="81258" autoAdjust="0"/>
  </p:normalViewPr>
  <p:slideViewPr>
    <p:cSldViewPr>
      <p:cViewPr varScale="1">
        <p:scale>
          <a:sx n="65" d="100"/>
          <a:sy n="65" d="100"/>
        </p:scale>
        <p:origin x="9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$369 million </a:t>
            </a:r>
          </a:p>
          <a:p>
            <a:pPr>
              <a:defRPr/>
            </a:pPr>
            <a:endParaRPr lang="en-US" b="0" dirty="0"/>
          </a:p>
        </c:rich>
      </c:tx>
      <c:layout>
        <c:manualLayout>
          <c:xMode val="edge"/>
          <c:yMode val="edge"/>
          <c:x val="0.77083512288236689"/>
          <c:y val="6.63835463190052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$370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Medicaid </c:v>
                </c:pt>
                <c:pt idx="1">
                  <c:v>State and Federal Block Grant</c:v>
                </c:pt>
                <c:pt idx="2">
                  <c:v>County 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298</c:v>
                </c:pt>
                <c:pt idx="1">
                  <c:v>63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1-40C7-BD16-E9BF8B11165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$360.5million </a:t>
            </a:r>
          </a:p>
          <a:p>
            <a:pPr>
              <a:defRPr/>
            </a:pPr>
            <a:endParaRPr lang="en-US" b="0" dirty="0"/>
          </a:p>
        </c:rich>
      </c:tx>
      <c:layout>
        <c:manualLayout>
          <c:xMode val="edge"/>
          <c:yMode val="edge"/>
          <c:x val="0.77083512288236689"/>
          <c:y val="6.63835463190052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$361 </c:v>
                </c:pt>
              </c:strCache>
            </c:strRef>
          </c:tx>
          <c:dLbls>
            <c:dLbl>
              <c:idx val="1"/>
              <c:layout>
                <c:manualLayout>
                  <c:x val="-2.989113576712002E-2"/>
                  <c:y val="6.75035497611978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Admin.</a:t>
                    </a:r>
                    <a:r>
                      <a:rPr lang="en-U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7-4948-AA50-AA913566ED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7-4948-AA50-AA913566ED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Services</c:v>
                </c:pt>
                <c:pt idx="1">
                  <c:v>Admin</c:v>
                </c:pt>
                <c:pt idx="2">
                  <c:v>Risk Reserve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316.10000000000002</c:v>
                </c:pt>
                <c:pt idx="1">
                  <c:v>38.5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D7-4948-AA50-AA913566ED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$400</a:t>
            </a:r>
            <a:r>
              <a:rPr lang="en-US" sz="1800" baseline="0" dirty="0" smtClean="0"/>
              <a:t> million</a:t>
            </a:r>
            <a:endParaRPr lang="en-US" sz="1800" dirty="0" smtClean="0"/>
          </a:p>
          <a:p>
            <a:pPr>
              <a:defRPr/>
            </a:pPr>
            <a:endParaRPr lang="en-US" b="0" dirty="0"/>
          </a:p>
        </c:rich>
      </c:tx>
      <c:layout>
        <c:manualLayout>
          <c:xMode val="edge"/>
          <c:yMode val="edge"/>
          <c:x val="0.63671126060698724"/>
          <c:y val="0.1877935025157798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$370 </c:v>
                </c:pt>
              </c:strCache>
            </c:strRef>
          </c:tx>
          <c:dLbls>
            <c:dLbl>
              <c:idx val="0"/>
              <c:layout>
                <c:manualLayout>
                  <c:x val="0.16618767637048842"/>
                  <c:y val="-0.1408253777452061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Medicaid </a:t>
                    </a:r>
                    <a:r>
                      <a:rPr lang="en-US" dirty="0"/>
                      <a:t>
80%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3-4B07-9140-9E37716F000D}"/>
                </c:ext>
              </c:extLst>
            </c:dLbl>
            <c:dLbl>
              <c:idx val="1"/>
              <c:layout>
                <c:manualLayout>
                  <c:x val="-0.11325229098505872"/>
                  <c:y val="0.1290441027044809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State and Federal Block Grant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3-4B07-9140-9E37716F000D}"/>
                </c:ext>
              </c:extLst>
            </c:dLbl>
            <c:dLbl>
              <c:idx val="2"/>
              <c:layout>
                <c:manualLayout>
                  <c:x val="-7.8286299661767408E-2"/>
                  <c:y val="-6.82986257180840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3-4B07-9140-9E37716F00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Medicaid </c:v>
                </c:pt>
                <c:pt idx="1">
                  <c:v>State and Federal Block Grant</c:v>
                </c:pt>
                <c:pt idx="2">
                  <c:v>County 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298</c:v>
                </c:pt>
                <c:pt idx="1">
                  <c:v>63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3-4B07-9140-9E37716F000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CA511-FDB6-4709-9CA6-D1251FA68FE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5580-44FE-4DB6-8934-DFDA832FF0E4}">
      <dgm:prSet phldrT="[Text]"/>
      <dgm:spPr/>
      <dgm:t>
        <a:bodyPr/>
        <a:lstStyle/>
        <a:p>
          <a:r>
            <a:rPr lang="en-US" dirty="0" smtClean="0"/>
            <a:t>Area Authority</a:t>
          </a:r>
          <a:endParaRPr lang="en-US" dirty="0"/>
        </a:p>
      </dgm:t>
    </dgm:pt>
    <dgm:pt modelId="{19306FD6-7FFB-4F5A-AFA9-4EAAE586D07D}" type="parTrans" cxnId="{6BB954BD-6048-46B7-9BEB-EED440CBD14A}">
      <dgm:prSet/>
      <dgm:spPr/>
      <dgm:t>
        <a:bodyPr/>
        <a:lstStyle/>
        <a:p>
          <a:endParaRPr lang="en-US"/>
        </a:p>
      </dgm:t>
    </dgm:pt>
    <dgm:pt modelId="{AA6208CE-E85A-4528-8B06-17045268142B}" type="sibTrans" cxnId="{6BB954BD-6048-46B7-9BEB-EED440CBD14A}">
      <dgm:prSet/>
      <dgm:spPr/>
      <dgm:t>
        <a:bodyPr/>
        <a:lstStyle/>
        <a:p>
          <a:endParaRPr lang="en-US"/>
        </a:p>
      </dgm:t>
    </dgm:pt>
    <dgm:pt modelId="{4C869E72-C8F1-48E7-8549-3335DD8EBD8B}">
      <dgm:prSet phldrT="[Text]"/>
      <dgm:spPr/>
      <dgm:t>
        <a:bodyPr/>
        <a:lstStyle/>
        <a:p>
          <a:r>
            <a:rPr lang="en-US" dirty="0" smtClean="0"/>
            <a:t>Local Management Entity (LME)</a:t>
          </a:r>
          <a:endParaRPr lang="en-US" dirty="0"/>
        </a:p>
      </dgm:t>
    </dgm:pt>
    <dgm:pt modelId="{2B9DC775-BD97-4342-A98C-D87AF3BB3EC3}" type="parTrans" cxnId="{4A098C01-7241-48C0-9083-194ECE2E1CAC}">
      <dgm:prSet/>
      <dgm:spPr/>
      <dgm:t>
        <a:bodyPr/>
        <a:lstStyle/>
        <a:p>
          <a:endParaRPr lang="en-US"/>
        </a:p>
      </dgm:t>
    </dgm:pt>
    <dgm:pt modelId="{DAFE8B2F-B986-48DE-B6F0-E016881DB173}" type="sibTrans" cxnId="{4A098C01-7241-48C0-9083-194ECE2E1CAC}">
      <dgm:prSet/>
      <dgm:spPr/>
      <dgm:t>
        <a:bodyPr/>
        <a:lstStyle/>
        <a:p>
          <a:endParaRPr lang="en-US"/>
        </a:p>
      </dgm:t>
    </dgm:pt>
    <dgm:pt modelId="{B2402CE8-0136-44B0-9E69-AD6051528112}">
      <dgm:prSet phldrT="[Text]"/>
      <dgm:spPr/>
      <dgm:t>
        <a:bodyPr/>
        <a:lstStyle/>
        <a:p>
          <a:r>
            <a:rPr lang="en-US" dirty="0" smtClean="0"/>
            <a:t>Managed Care Organization (MCO)</a:t>
          </a:r>
          <a:endParaRPr lang="en-US" dirty="0"/>
        </a:p>
      </dgm:t>
    </dgm:pt>
    <dgm:pt modelId="{7BC1642C-49BA-4BFC-8552-788C76C4E4C0}" type="parTrans" cxnId="{CDD51669-994B-4B1B-A29D-8F3C3395B49F}">
      <dgm:prSet/>
      <dgm:spPr/>
      <dgm:t>
        <a:bodyPr/>
        <a:lstStyle/>
        <a:p>
          <a:endParaRPr lang="en-US"/>
        </a:p>
      </dgm:t>
    </dgm:pt>
    <dgm:pt modelId="{4C965602-670B-4A0A-9344-9E18F284D951}" type="sibTrans" cxnId="{CDD51669-994B-4B1B-A29D-8F3C3395B49F}">
      <dgm:prSet/>
      <dgm:spPr/>
      <dgm:t>
        <a:bodyPr/>
        <a:lstStyle/>
        <a:p>
          <a:endParaRPr lang="en-US"/>
        </a:p>
      </dgm:t>
    </dgm:pt>
    <dgm:pt modelId="{FFE678C3-9044-48E2-A5C7-7D84F0A3AACC}" type="pres">
      <dgm:prSet presAssocID="{382CA511-FDB6-4709-9CA6-D1251FA68FE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9D16A1-8D6B-473F-B401-23BED5701DD6}" type="pres">
      <dgm:prSet presAssocID="{E2685580-44FE-4DB6-8934-DFDA832FF0E4}" presName="Accent1" presStyleCnt="0"/>
      <dgm:spPr/>
    </dgm:pt>
    <dgm:pt modelId="{B433EAA8-4998-4643-96A8-AF9279F09F15}" type="pres">
      <dgm:prSet presAssocID="{E2685580-44FE-4DB6-8934-DFDA832FF0E4}" presName="Accent" presStyleLbl="node1" presStyleIdx="0" presStyleCnt="3"/>
      <dgm:spPr/>
      <dgm:t>
        <a:bodyPr/>
        <a:lstStyle/>
        <a:p>
          <a:endParaRPr lang="en-US"/>
        </a:p>
      </dgm:t>
    </dgm:pt>
    <dgm:pt modelId="{E0D339D2-E9BA-45C7-913C-52A5D31FDB35}" type="pres">
      <dgm:prSet presAssocID="{E2685580-44FE-4DB6-8934-DFDA832FF0E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3D38E-8B18-40F9-9FF2-6D6BDA30776A}" type="pres">
      <dgm:prSet presAssocID="{4C869E72-C8F1-48E7-8549-3335DD8EBD8B}" presName="Accent2" presStyleCnt="0"/>
      <dgm:spPr/>
    </dgm:pt>
    <dgm:pt modelId="{77C37AC5-51D3-4DD9-BF6B-DCC0C8397097}" type="pres">
      <dgm:prSet presAssocID="{4C869E72-C8F1-48E7-8549-3335DD8EBD8B}" presName="Accent" presStyleLbl="node1" presStyleIdx="1" presStyleCnt="3"/>
      <dgm:spPr/>
      <dgm:t>
        <a:bodyPr/>
        <a:lstStyle/>
        <a:p>
          <a:endParaRPr lang="en-US"/>
        </a:p>
      </dgm:t>
    </dgm:pt>
    <dgm:pt modelId="{614E4B5C-A629-4670-BFC3-27A1F06BB0A4}" type="pres">
      <dgm:prSet presAssocID="{4C869E72-C8F1-48E7-8549-3335DD8EBD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3A903-1D3A-4AC7-AB61-E02F7DFDA2EB}" type="pres">
      <dgm:prSet presAssocID="{B2402CE8-0136-44B0-9E69-AD6051528112}" presName="Accent3" presStyleCnt="0"/>
      <dgm:spPr/>
    </dgm:pt>
    <dgm:pt modelId="{4064765C-CBFF-43F8-89C0-9FAFC384051A}" type="pres">
      <dgm:prSet presAssocID="{B2402CE8-0136-44B0-9E69-AD6051528112}" presName="Accent" presStyleLbl="node1" presStyleIdx="2" presStyleCnt="3"/>
      <dgm:spPr/>
      <dgm:t>
        <a:bodyPr/>
        <a:lstStyle/>
        <a:p>
          <a:endParaRPr lang="en-US"/>
        </a:p>
      </dgm:t>
    </dgm:pt>
    <dgm:pt modelId="{F3B4F7B2-79EB-4A53-B121-9E7482496809}" type="pres">
      <dgm:prSet presAssocID="{B2402CE8-0136-44B0-9E69-AD605152811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B8E3F-E556-48E0-B985-ADD1CD2EF5A5}" type="presOf" srcId="{E2685580-44FE-4DB6-8934-DFDA832FF0E4}" destId="{E0D339D2-E9BA-45C7-913C-52A5D31FDB35}" srcOrd="0" destOrd="0" presId="urn:microsoft.com/office/officeart/2009/layout/CircleArrowProcess"/>
    <dgm:cxn modelId="{6BB954BD-6048-46B7-9BEB-EED440CBD14A}" srcId="{382CA511-FDB6-4709-9CA6-D1251FA68FE7}" destId="{E2685580-44FE-4DB6-8934-DFDA832FF0E4}" srcOrd="0" destOrd="0" parTransId="{19306FD6-7FFB-4F5A-AFA9-4EAAE586D07D}" sibTransId="{AA6208CE-E85A-4528-8B06-17045268142B}"/>
    <dgm:cxn modelId="{D8E6525E-1194-4F78-8668-C1815E3689BB}" type="presOf" srcId="{B2402CE8-0136-44B0-9E69-AD6051528112}" destId="{F3B4F7B2-79EB-4A53-B121-9E7482496809}" srcOrd="0" destOrd="0" presId="urn:microsoft.com/office/officeart/2009/layout/CircleArrowProcess"/>
    <dgm:cxn modelId="{173235C4-0ECA-4B41-BEB0-8D64297565BA}" type="presOf" srcId="{4C869E72-C8F1-48E7-8549-3335DD8EBD8B}" destId="{614E4B5C-A629-4670-BFC3-27A1F06BB0A4}" srcOrd="0" destOrd="0" presId="urn:microsoft.com/office/officeart/2009/layout/CircleArrowProcess"/>
    <dgm:cxn modelId="{4A098C01-7241-48C0-9083-194ECE2E1CAC}" srcId="{382CA511-FDB6-4709-9CA6-D1251FA68FE7}" destId="{4C869E72-C8F1-48E7-8549-3335DD8EBD8B}" srcOrd="1" destOrd="0" parTransId="{2B9DC775-BD97-4342-A98C-D87AF3BB3EC3}" sibTransId="{DAFE8B2F-B986-48DE-B6F0-E016881DB173}"/>
    <dgm:cxn modelId="{0A4E7D95-EDFF-4FD3-A32C-B604484249E8}" type="presOf" srcId="{382CA511-FDB6-4709-9CA6-D1251FA68FE7}" destId="{FFE678C3-9044-48E2-A5C7-7D84F0A3AACC}" srcOrd="0" destOrd="0" presId="urn:microsoft.com/office/officeart/2009/layout/CircleArrowProcess"/>
    <dgm:cxn modelId="{CDD51669-994B-4B1B-A29D-8F3C3395B49F}" srcId="{382CA511-FDB6-4709-9CA6-D1251FA68FE7}" destId="{B2402CE8-0136-44B0-9E69-AD6051528112}" srcOrd="2" destOrd="0" parTransId="{7BC1642C-49BA-4BFC-8552-788C76C4E4C0}" sibTransId="{4C965602-670B-4A0A-9344-9E18F284D951}"/>
    <dgm:cxn modelId="{5CD4CE6C-31BC-48FF-9BF5-7BD82A633DA6}" type="presParOf" srcId="{FFE678C3-9044-48E2-A5C7-7D84F0A3AACC}" destId="{1C9D16A1-8D6B-473F-B401-23BED5701DD6}" srcOrd="0" destOrd="0" presId="urn:microsoft.com/office/officeart/2009/layout/CircleArrowProcess"/>
    <dgm:cxn modelId="{F100D4F9-051F-456E-8DDE-CA2D2F15352D}" type="presParOf" srcId="{1C9D16A1-8D6B-473F-B401-23BED5701DD6}" destId="{B433EAA8-4998-4643-96A8-AF9279F09F15}" srcOrd="0" destOrd="0" presId="urn:microsoft.com/office/officeart/2009/layout/CircleArrowProcess"/>
    <dgm:cxn modelId="{30BA5FF4-CF1C-4A10-9BF1-F5CAD04C02A0}" type="presParOf" srcId="{FFE678C3-9044-48E2-A5C7-7D84F0A3AACC}" destId="{E0D339D2-E9BA-45C7-913C-52A5D31FDB35}" srcOrd="1" destOrd="0" presId="urn:microsoft.com/office/officeart/2009/layout/CircleArrowProcess"/>
    <dgm:cxn modelId="{FDA77AC2-9491-4C05-A2EE-E4AFC15A886B}" type="presParOf" srcId="{FFE678C3-9044-48E2-A5C7-7D84F0A3AACC}" destId="{22B3D38E-8B18-40F9-9FF2-6D6BDA30776A}" srcOrd="2" destOrd="0" presId="urn:microsoft.com/office/officeart/2009/layout/CircleArrowProcess"/>
    <dgm:cxn modelId="{4EE4A105-3741-4707-A445-95AFC3A02269}" type="presParOf" srcId="{22B3D38E-8B18-40F9-9FF2-6D6BDA30776A}" destId="{77C37AC5-51D3-4DD9-BF6B-DCC0C8397097}" srcOrd="0" destOrd="0" presId="urn:microsoft.com/office/officeart/2009/layout/CircleArrowProcess"/>
    <dgm:cxn modelId="{27293C11-D06B-4152-965B-403F372934BE}" type="presParOf" srcId="{FFE678C3-9044-48E2-A5C7-7D84F0A3AACC}" destId="{614E4B5C-A629-4670-BFC3-27A1F06BB0A4}" srcOrd="3" destOrd="0" presId="urn:microsoft.com/office/officeart/2009/layout/CircleArrowProcess"/>
    <dgm:cxn modelId="{6B7631F4-720D-46BD-B44D-B402B95ACD8A}" type="presParOf" srcId="{FFE678C3-9044-48E2-A5C7-7D84F0A3AACC}" destId="{F063A903-1D3A-4AC7-AB61-E02F7DFDA2EB}" srcOrd="4" destOrd="0" presId="urn:microsoft.com/office/officeart/2009/layout/CircleArrowProcess"/>
    <dgm:cxn modelId="{3A13CA49-41A8-441F-9FBD-B6647A8CC056}" type="presParOf" srcId="{F063A903-1D3A-4AC7-AB61-E02F7DFDA2EB}" destId="{4064765C-CBFF-43F8-89C0-9FAFC384051A}" srcOrd="0" destOrd="0" presId="urn:microsoft.com/office/officeart/2009/layout/CircleArrowProcess"/>
    <dgm:cxn modelId="{D087E7BA-E674-42E9-8DCE-B12540B43BA1}" type="presParOf" srcId="{FFE678C3-9044-48E2-A5C7-7D84F0A3AACC}" destId="{F3B4F7B2-79EB-4A53-B121-9E748249680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0CCBE-37A8-4B17-83C2-9694F036046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52590-AEB0-4328-B8F6-665B23939851}">
      <dgm:prSet phldrT="[Text]"/>
      <dgm:spPr/>
      <dgm:t>
        <a:bodyPr/>
        <a:lstStyle/>
        <a:p>
          <a:r>
            <a:rPr lang="en-US" dirty="0" smtClean="0"/>
            <a:t>LME-MCO</a:t>
          </a:r>
          <a:endParaRPr lang="en-US" dirty="0"/>
        </a:p>
      </dgm:t>
    </dgm:pt>
    <dgm:pt modelId="{F7510508-9077-4D7C-88EF-1830A5A8BAE4}" type="parTrans" cxnId="{352CF3B2-AEEB-4889-8920-7F518F9BA25C}">
      <dgm:prSet/>
      <dgm:spPr/>
      <dgm:t>
        <a:bodyPr/>
        <a:lstStyle/>
        <a:p>
          <a:endParaRPr lang="en-US"/>
        </a:p>
      </dgm:t>
    </dgm:pt>
    <dgm:pt modelId="{E970CE22-6F2A-4C4C-B18D-B7FA37FB3CAC}" type="sibTrans" cxnId="{352CF3B2-AEEB-4889-8920-7F518F9BA25C}">
      <dgm:prSet/>
      <dgm:spPr/>
      <dgm:t>
        <a:bodyPr/>
        <a:lstStyle/>
        <a:p>
          <a:endParaRPr lang="en-US"/>
        </a:p>
      </dgm:t>
    </dgm:pt>
    <dgm:pt modelId="{89B6B812-BD84-434E-89D3-DAFA52CFC19A}">
      <dgm:prSet phldrT="[Text]"/>
      <dgm:spPr/>
      <dgm:t>
        <a:bodyPr/>
        <a:lstStyle/>
        <a:p>
          <a:r>
            <a:rPr lang="en-US" dirty="0" smtClean="0"/>
            <a:t>Social Services</a:t>
          </a:r>
          <a:endParaRPr lang="en-US" dirty="0"/>
        </a:p>
      </dgm:t>
    </dgm:pt>
    <dgm:pt modelId="{1A6BC962-55D3-4B97-A72A-4608B436E970}" type="parTrans" cxnId="{BA46AA8C-4265-4BE6-B532-205C5769EC01}">
      <dgm:prSet/>
      <dgm:spPr/>
      <dgm:t>
        <a:bodyPr/>
        <a:lstStyle/>
        <a:p>
          <a:endParaRPr lang="en-US"/>
        </a:p>
      </dgm:t>
    </dgm:pt>
    <dgm:pt modelId="{200C74C2-0778-4EAA-8D95-87813A2F45BB}" type="sibTrans" cxnId="{BA46AA8C-4265-4BE6-B532-205C5769EC01}">
      <dgm:prSet/>
      <dgm:spPr/>
      <dgm:t>
        <a:bodyPr/>
        <a:lstStyle/>
        <a:p>
          <a:endParaRPr lang="en-US"/>
        </a:p>
      </dgm:t>
    </dgm:pt>
    <dgm:pt modelId="{26A21B77-7012-43BC-A245-204ACAE5B12D}">
      <dgm:prSet phldrT="[Text]"/>
      <dgm:spPr/>
      <dgm:t>
        <a:bodyPr/>
        <a:lstStyle/>
        <a:p>
          <a:r>
            <a:rPr lang="en-US" dirty="0" smtClean="0"/>
            <a:t>Juvenile Justice</a:t>
          </a:r>
          <a:endParaRPr lang="en-US" dirty="0"/>
        </a:p>
      </dgm:t>
    </dgm:pt>
    <dgm:pt modelId="{FBD11A42-5F6E-469B-9660-A7A3355B6B3A}" type="parTrans" cxnId="{D3025407-08F7-43E7-9D0E-B80B3FFA439B}">
      <dgm:prSet/>
      <dgm:spPr/>
      <dgm:t>
        <a:bodyPr/>
        <a:lstStyle/>
        <a:p>
          <a:endParaRPr lang="en-US"/>
        </a:p>
      </dgm:t>
    </dgm:pt>
    <dgm:pt modelId="{9A25EF88-96A6-42DE-8866-9FDD5B78D2FB}" type="sibTrans" cxnId="{D3025407-08F7-43E7-9D0E-B80B3FFA439B}">
      <dgm:prSet/>
      <dgm:spPr/>
      <dgm:t>
        <a:bodyPr/>
        <a:lstStyle/>
        <a:p>
          <a:endParaRPr lang="en-US"/>
        </a:p>
      </dgm:t>
    </dgm:pt>
    <dgm:pt modelId="{8A5CEBEC-78BE-44EF-9805-B3BD2C6BA9A4}">
      <dgm:prSet phldrT="[Text]"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1F174B72-C75E-469E-9914-69EC8093CFE1}" type="parTrans" cxnId="{F73D474A-6DF7-4B09-A994-BAD89B745279}">
      <dgm:prSet/>
      <dgm:spPr/>
      <dgm:t>
        <a:bodyPr/>
        <a:lstStyle/>
        <a:p>
          <a:endParaRPr lang="en-US"/>
        </a:p>
      </dgm:t>
    </dgm:pt>
    <dgm:pt modelId="{B85E2ECC-084F-4507-871C-F04750875A2D}" type="sibTrans" cxnId="{F73D474A-6DF7-4B09-A994-BAD89B745279}">
      <dgm:prSet/>
      <dgm:spPr/>
      <dgm:t>
        <a:bodyPr/>
        <a:lstStyle/>
        <a:p>
          <a:endParaRPr lang="en-US"/>
        </a:p>
      </dgm:t>
    </dgm:pt>
    <dgm:pt modelId="{6CCE0669-F4C1-4E04-8E50-8D39C9D8D88F}">
      <dgm:prSet phldrT="[Text]"/>
      <dgm:spPr/>
      <dgm:t>
        <a:bodyPr/>
        <a:lstStyle/>
        <a:p>
          <a:r>
            <a:rPr lang="en-US" dirty="0" smtClean="0"/>
            <a:t>Others</a:t>
          </a:r>
        </a:p>
      </dgm:t>
    </dgm:pt>
    <dgm:pt modelId="{3295F5E4-7EFD-423E-AEFD-E4DEADECF089}" type="parTrans" cxnId="{E739E1D8-A00F-4380-BC5E-DFD7AE984704}">
      <dgm:prSet/>
      <dgm:spPr/>
      <dgm:t>
        <a:bodyPr/>
        <a:lstStyle/>
        <a:p>
          <a:endParaRPr lang="en-US"/>
        </a:p>
      </dgm:t>
    </dgm:pt>
    <dgm:pt modelId="{63137B1B-BC6F-47B2-AA3D-A17356FAC882}" type="sibTrans" cxnId="{E739E1D8-A00F-4380-BC5E-DFD7AE984704}">
      <dgm:prSet/>
      <dgm:spPr/>
      <dgm:t>
        <a:bodyPr/>
        <a:lstStyle/>
        <a:p>
          <a:endParaRPr lang="en-US"/>
        </a:p>
      </dgm:t>
    </dgm:pt>
    <dgm:pt modelId="{B6C9D583-7186-4B00-A77D-CD15E38E3BB5}">
      <dgm:prSet phldrT="[Text]"/>
      <dgm:spPr/>
      <dgm:t>
        <a:bodyPr/>
        <a:lstStyle/>
        <a:p>
          <a:r>
            <a:rPr lang="en-US" dirty="0" smtClean="0"/>
            <a:t>Health Care Providers </a:t>
          </a:r>
          <a:endParaRPr lang="en-US" dirty="0"/>
        </a:p>
      </dgm:t>
    </dgm:pt>
    <dgm:pt modelId="{97AC14E5-41D6-4D80-8181-A34BE6998F9B}" type="parTrans" cxnId="{3E625C8F-CB4A-4E8D-9532-E0B766F93DF4}">
      <dgm:prSet/>
      <dgm:spPr/>
      <dgm:t>
        <a:bodyPr/>
        <a:lstStyle/>
        <a:p>
          <a:endParaRPr lang="en-US"/>
        </a:p>
      </dgm:t>
    </dgm:pt>
    <dgm:pt modelId="{959BE8A8-214F-4055-A54B-9B5623D9B9FF}" type="sibTrans" cxnId="{3E625C8F-CB4A-4E8D-9532-E0B766F93DF4}">
      <dgm:prSet/>
      <dgm:spPr/>
      <dgm:t>
        <a:bodyPr/>
        <a:lstStyle/>
        <a:p>
          <a:endParaRPr lang="en-US"/>
        </a:p>
      </dgm:t>
    </dgm:pt>
    <dgm:pt modelId="{13797D31-9F3E-4EE4-9232-45411CD14461}">
      <dgm:prSet phldrT="[Text]"/>
      <dgm:spPr/>
      <dgm:t>
        <a:bodyPr/>
        <a:lstStyle/>
        <a:p>
          <a:r>
            <a:rPr lang="en-US" dirty="0" smtClean="0"/>
            <a:t>Courts </a:t>
          </a:r>
          <a:endParaRPr lang="en-US" dirty="0"/>
        </a:p>
      </dgm:t>
    </dgm:pt>
    <dgm:pt modelId="{15B2E9C4-F397-48B7-9D3E-4D49A8FD2C58}" type="parTrans" cxnId="{8DC9F0B6-0120-4815-AD87-EBEB0E1D66FA}">
      <dgm:prSet/>
      <dgm:spPr/>
      <dgm:t>
        <a:bodyPr/>
        <a:lstStyle/>
        <a:p>
          <a:endParaRPr lang="en-US"/>
        </a:p>
      </dgm:t>
    </dgm:pt>
    <dgm:pt modelId="{D38FC7FD-4F0E-4EF1-A5F8-29AD9F9305C8}" type="sibTrans" cxnId="{8DC9F0B6-0120-4815-AD87-EBEB0E1D66FA}">
      <dgm:prSet/>
      <dgm:spPr/>
      <dgm:t>
        <a:bodyPr/>
        <a:lstStyle/>
        <a:p>
          <a:endParaRPr lang="en-US"/>
        </a:p>
      </dgm:t>
    </dgm:pt>
    <dgm:pt modelId="{E114C9C1-E97C-4F10-89FD-AA224992CACB}" type="pres">
      <dgm:prSet presAssocID="{2CF0CCBE-37A8-4B17-83C2-9694F03604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B412F8-7361-46CC-936F-18A13CF065E8}" type="pres">
      <dgm:prSet presAssocID="{F6152590-AEB0-4328-B8F6-665B2393985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E771068-D34B-43A6-B66F-8C26AF3EA8CE}" type="pres">
      <dgm:prSet presAssocID="{89B6B812-BD84-434E-89D3-DAFA52CFC19A}" presName="Accent1" presStyleCnt="0"/>
      <dgm:spPr/>
    </dgm:pt>
    <dgm:pt modelId="{AAA41B22-C419-451E-9A76-B601C33102AF}" type="pres">
      <dgm:prSet presAssocID="{89B6B812-BD84-434E-89D3-DAFA52CFC19A}" presName="Accent" presStyleLbl="bgShp" presStyleIdx="0" presStyleCnt="6"/>
      <dgm:spPr/>
    </dgm:pt>
    <dgm:pt modelId="{100110E8-0093-43B5-B061-F0DEF948ED0F}" type="pres">
      <dgm:prSet presAssocID="{89B6B812-BD84-434E-89D3-DAFA52CFC19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6261-770B-4FA0-B0B3-FBA175154D6D}" type="pres">
      <dgm:prSet presAssocID="{26A21B77-7012-43BC-A245-204ACAE5B12D}" presName="Accent2" presStyleCnt="0"/>
      <dgm:spPr/>
    </dgm:pt>
    <dgm:pt modelId="{A7B5421F-7D31-450D-B3CB-E0ED826C9125}" type="pres">
      <dgm:prSet presAssocID="{26A21B77-7012-43BC-A245-204ACAE5B12D}" presName="Accent" presStyleLbl="bgShp" presStyleIdx="1" presStyleCnt="6"/>
      <dgm:spPr/>
    </dgm:pt>
    <dgm:pt modelId="{48010ECD-1716-4A6A-A8F6-05EB135CC861}" type="pres">
      <dgm:prSet presAssocID="{26A21B77-7012-43BC-A245-204ACAE5B12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5F590-21C0-4AC1-A756-C4197374457B}" type="pres">
      <dgm:prSet presAssocID="{8A5CEBEC-78BE-44EF-9805-B3BD2C6BA9A4}" presName="Accent3" presStyleCnt="0"/>
      <dgm:spPr/>
    </dgm:pt>
    <dgm:pt modelId="{B270D396-632F-45B8-96CE-505BE03304DC}" type="pres">
      <dgm:prSet presAssocID="{8A5CEBEC-78BE-44EF-9805-B3BD2C6BA9A4}" presName="Accent" presStyleLbl="bgShp" presStyleIdx="2" presStyleCnt="6"/>
      <dgm:spPr/>
    </dgm:pt>
    <dgm:pt modelId="{5E599709-67D6-469F-9FE3-9A45494C95EE}" type="pres">
      <dgm:prSet presAssocID="{8A5CEBEC-78BE-44EF-9805-B3BD2C6BA9A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581A1-7CB9-4963-9CEC-1C0C46625831}" type="pres">
      <dgm:prSet presAssocID="{6CCE0669-F4C1-4E04-8E50-8D39C9D8D88F}" presName="Accent4" presStyleCnt="0"/>
      <dgm:spPr/>
    </dgm:pt>
    <dgm:pt modelId="{43B82E8D-66BA-47AD-B744-51CAFA4241A6}" type="pres">
      <dgm:prSet presAssocID="{6CCE0669-F4C1-4E04-8E50-8D39C9D8D88F}" presName="Accent" presStyleLbl="bgShp" presStyleIdx="3" presStyleCnt="6"/>
      <dgm:spPr/>
    </dgm:pt>
    <dgm:pt modelId="{F03823C4-752C-4FDA-9B1E-4171C2E38128}" type="pres">
      <dgm:prSet presAssocID="{6CCE0669-F4C1-4E04-8E50-8D39C9D8D88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E4DC-CB66-462F-BD76-0C4416EF4C28}" type="pres">
      <dgm:prSet presAssocID="{B6C9D583-7186-4B00-A77D-CD15E38E3BB5}" presName="Accent5" presStyleCnt="0"/>
      <dgm:spPr/>
    </dgm:pt>
    <dgm:pt modelId="{F8299633-D92E-4598-A3EA-8738DAA91134}" type="pres">
      <dgm:prSet presAssocID="{B6C9D583-7186-4B00-A77D-CD15E38E3BB5}" presName="Accent" presStyleLbl="bgShp" presStyleIdx="4" presStyleCnt="6"/>
      <dgm:spPr/>
    </dgm:pt>
    <dgm:pt modelId="{8775DC96-3675-4A96-A321-1FD1DA535CBE}" type="pres">
      <dgm:prSet presAssocID="{B6C9D583-7186-4B00-A77D-CD15E38E3BB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FEB27-10F8-40C3-9C34-938647B45C47}" type="pres">
      <dgm:prSet presAssocID="{13797D31-9F3E-4EE4-9232-45411CD14461}" presName="Accent6" presStyleCnt="0"/>
      <dgm:spPr/>
    </dgm:pt>
    <dgm:pt modelId="{38C668A6-4A67-45D2-9BB2-5096955A3DC1}" type="pres">
      <dgm:prSet presAssocID="{13797D31-9F3E-4EE4-9232-45411CD14461}" presName="Accent" presStyleLbl="bgShp" presStyleIdx="5" presStyleCnt="6"/>
      <dgm:spPr/>
    </dgm:pt>
    <dgm:pt modelId="{7D7BC56C-63C6-42D4-B2E3-910A1E3054F5}" type="pres">
      <dgm:prSet presAssocID="{13797D31-9F3E-4EE4-9232-45411CD1446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7162A-3A56-40BD-B086-12D306ECF3B8}" type="presOf" srcId="{26A21B77-7012-43BC-A245-204ACAE5B12D}" destId="{48010ECD-1716-4A6A-A8F6-05EB135CC861}" srcOrd="0" destOrd="0" presId="urn:microsoft.com/office/officeart/2011/layout/HexagonRadial"/>
    <dgm:cxn modelId="{352CF3B2-AEEB-4889-8920-7F518F9BA25C}" srcId="{2CF0CCBE-37A8-4B17-83C2-9694F0360468}" destId="{F6152590-AEB0-4328-B8F6-665B23939851}" srcOrd="0" destOrd="0" parTransId="{F7510508-9077-4D7C-88EF-1830A5A8BAE4}" sibTransId="{E970CE22-6F2A-4C4C-B18D-B7FA37FB3CAC}"/>
    <dgm:cxn modelId="{F73D474A-6DF7-4B09-A994-BAD89B745279}" srcId="{F6152590-AEB0-4328-B8F6-665B23939851}" destId="{8A5CEBEC-78BE-44EF-9805-B3BD2C6BA9A4}" srcOrd="2" destOrd="0" parTransId="{1F174B72-C75E-469E-9914-69EC8093CFE1}" sibTransId="{B85E2ECC-084F-4507-871C-F04750875A2D}"/>
    <dgm:cxn modelId="{D3025407-08F7-43E7-9D0E-B80B3FFA439B}" srcId="{F6152590-AEB0-4328-B8F6-665B23939851}" destId="{26A21B77-7012-43BC-A245-204ACAE5B12D}" srcOrd="1" destOrd="0" parTransId="{FBD11A42-5F6E-469B-9660-A7A3355B6B3A}" sibTransId="{9A25EF88-96A6-42DE-8866-9FDD5B78D2FB}"/>
    <dgm:cxn modelId="{45EDED2B-293C-4077-8F6B-EA4CC5D64780}" type="presOf" srcId="{6CCE0669-F4C1-4E04-8E50-8D39C9D8D88F}" destId="{F03823C4-752C-4FDA-9B1E-4171C2E38128}" srcOrd="0" destOrd="0" presId="urn:microsoft.com/office/officeart/2011/layout/HexagonRadial"/>
    <dgm:cxn modelId="{BA46AA8C-4265-4BE6-B532-205C5769EC01}" srcId="{F6152590-AEB0-4328-B8F6-665B23939851}" destId="{89B6B812-BD84-434E-89D3-DAFA52CFC19A}" srcOrd="0" destOrd="0" parTransId="{1A6BC962-55D3-4B97-A72A-4608B436E970}" sibTransId="{200C74C2-0778-4EAA-8D95-87813A2F45BB}"/>
    <dgm:cxn modelId="{3A130D2E-46C7-4405-B0AB-3ECAC4188DB8}" type="presOf" srcId="{B6C9D583-7186-4B00-A77D-CD15E38E3BB5}" destId="{8775DC96-3675-4A96-A321-1FD1DA535CBE}" srcOrd="0" destOrd="0" presId="urn:microsoft.com/office/officeart/2011/layout/HexagonRadial"/>
    <dgm:cxn modelId="{8DC9F0B6-0120-4815-AD87-EBEB0E1D66FA}" srcId="{F6152590-AEB0-4328-B8F6-665B23939851}" destId="{13797D31-9F3E-4EE4-9232-45411CD14461}" srcOrd="5" destOrd="0" parTransId="{15B2E9C4-F397-48B7-9D3E-4D49A8FD2C58}" sibTransId="{D38FC7FD-4F0E-4EF1-A5F8-29AD9F9305C8}"/>
    <dgm:cxn modelId="{77039D4B-B7D0-455E-AA8D-6C7A4313AC22}" type="presOf" srcId="{2CF0CCBE-37A8-4B17-83C2-9694F0360468}" destId="{E114C9C1-E97C-4F10-89FD-AA224992CACB}" srcOrd="0" destOrd="0" presId="urn:microsoft.com/office/officeart/2011/layout/HexagonRadial"/>
    <dgm:cxn modelId="{3E625C8F-CB4A-4E8D-9532-E0B766F93DF4}" srcId="{F6152590-AEB0-4328-B8F6-665B23939851}" destId="{B6C9D583-7186-4B00-A77D-CD15E38E3BB5}" srcOrd="4" destOrd="0" parTransId="{97AC14E5-41D6-4D80-8181-A34BE6998F9B}" sibTransId="{959BE8A8-214F-4055-A54B-9B5623D9B9FF}"/>
    <dgm:cxn modelId="{5A45A398-06B8-4E5B-B4DB-56344EA9BFEE}" type="presOf" srcId="{8A5CEBEC-78BE-44EF-9805-B3BD2C6BA9A4}" destId="{5E599709-67D6-469F-9FE3-9A45494C95EE}" srcOrd="0" destOrd="0" presId="urn:microsoft.com/office/officeart/2011/layout/HexagonRadial"/>
    <dgm:cxn modelId="{7341F79C-5424-43F4-9241-296D122576B5}" type="presOf" srcId="{89B6B812-BD84-434E-89D3-DAFA52CFC19A}" destId="{100110E8-0093-43B5-B061-F0DEF948ED0F}" srcOrd="0" destOrd="0" presId="urn:microsoft.com/office/officeart/2011/layout/HexagonRadial"/>
    <dgm:cxn modelId="{F1E767FF-4D09-424B-B8E1-ADE23C3D063B}" type="presOf" srcId="{13797D31-9F3E-4EE4-9232-45411CD14461}" destId="{7D7BC56C-63C6-42D4-B2E3-910A1E3054F5}" srcOrd="0" destOrd="0" presId="urn:microsoft.com/office/officeart/2011/layout/HexagonRadial"/>
    <dgm:cxn modelId="{E739E1D8-A00F-4380-BC5E-DFD7AE984704}" srcId="{F6152590-AEB0-4328-B8F6-665B23939851}" destId="{6CCE0669-F4C1-4E04-8E50-8D39C9D8D88F}" srcOrd="3" destOrd="0" parTransId="{3295F5E4-7EFD-423E-AEFD-E4DEADECF089}" sibTransId="{63137B1B-BC6F-47B2-AA3D-A17356FAC882}"/>
    <dgm:cxn modelId="{26598F10-33C4-44F9-ACA7-E33CBFAA282A}" type="presOf" srcId="{F6152590-AEB0-4328-B8F6-665B23939851}" destId="{74B412F8-7361-46CC-936F-18A13CF065E8}" srcOrd="0" destOrd="0" presId="urn:microsoft.com/office/officeart/2011/layout/HexagonRadial"/>
    <dgm:cxn modelId="{636E16D1-C490-473E-8C99-7FFAD73E8CED}" type="presParOf" srcId="{E114C9C1-E97C-4F10-89FD-AA224992CACB}" destId="{74B412F8-7361-46CC-936F-18A13CF065E8}" srcOrd="0" destOrd="0" presId="urn:microsoft.com/office/officeart/2011/layout/HexagonRadial"/>
    <dgm:cxn modelId="{7F998E9F-D79E-4F54-AF30-AF2FF0145E83}" type="presParOf" srcId="{E114C9C1-E97C-4F10-89FD-AA224992CACB}" destId="{CE771068-D34B-43A6-B66F-8C26AF3EA8CE}" srcOrd="1" destOrd="0" presId="urn:microsoft.com/office/officeart/2011/layout/HexagonRadial"/>
    <dgm:cxn modelId="{46A87838-5650-4DEE-A263-037ACF554DFC}" type="presParOf" srcId="{CE771068-D34B-43A6-B66F-8C26AF3EA8CE}" destId="{AAA41B22-C419-451E-9A76-B601C33102AF}" srcOrd="0" destOrd="0" presId="urn:microsoft.com/office/officeart/2011/layout/HexagonRadial"/>
    <dgm:cxn modelId="{B068BFFF-A70B-481C-B35D-CA9EDF947D22}" type="presParOf" srcId="{E114C9C1-E97C-4F10-89FD-AA224992CACB}" destId="{100110E8-0093-43B5-B061-F0DEF948ED0F}" srcOrd="2" destOrd="0" presId="urn:microsoft.com/office/officeart/2011/layout/HexagonRadial"/>
    <dgm:cxn modelId="{42F2590C-D6DA-4E2C-BF4B-6D5369A38B5C}" type="presParOf" srcId="{E114C9C1-E97C-4F10-89FD-AA224992CACB}" destId="{B8B16261-770B-4FA0-B0B3-FBA175154D6D}" srcOrd="3" destOrd="0" presId="urn:microsoft.com/office/officeart/2011/layout/HexagonRadial"/>
    <dgm:cxn modelId="{AD4F594B-6CFB-4EC9-B875-B5ABBC344C64}" type="presParOf" srcId="{B8B16261-770B-4FA0-B0B3-FBA175154D6D}" destId="{A7B5421F-7D31-450D-B3CB-E0ED826C9125}" srcOrd="0" destOrd="0" presId="urn:microsoft.com/office/officeart/2011/layout/HexagonRadial"/>
    <dgm:cxn modelId="{344408F0-A345-4CEE-B483-88625D743096}" type="presParOf" srcId="{E114C9C1-E97C-4F10-89FD-AA224992CACB}" destId="{48010ECD-1716-4A6A-A8F6-05EB135CC861}" srcOrd="4" destOrd="0" presId="urn:microsoft.com/office/officeart/2011/layout/HexagonRadial"/>
    <dgm:cxn modelId="{AD66DC95-B597-40B6-9F0D-A2F38AAC250C}" type="presParOf" srcId="{E114C9C1-E97C-4F10-89FD-AA224992CACB}" destId="{4C45F590-21C0-4AC1-A756-C4197374457B}" srcOrd="5" destOrd="0" presId="urn:microsoft.com/office/officeart/2011/layout/HexagonRadial"/>
    <dgm:cxn modelId="{E9E88AAD-F8A4-4A55-805E-EA3C226238A8}" type="presParOf" srcId="{4C45F590-21C0-4AC1-A756-C4197374457B}" destId="{B270D396-632F-45B8-96CE-505BE03304DC}" srcOrd="0" destOrd="0" presId="urn:microsoft.com/office/officeart/2011/layout/HexagonRadial"/>
    <dgm:cxn modelId="{A89D3C3F-DB09-460E-B04E-86F458F090B6}" type="presParOf" srcId="{E114C9C1-E97C-4F10-89FD-AA224992CACB}" destId="{5E599709-67D6-469F-9FE3-9A45494C95EE}" srcOrd="6" destOrd="0" presId="urn:microsoft.com/office/officeart/2011/layout/HexagonRadial"/>
    <dgm:cxn modelId="{EBB745D0-2577-45AD-9207-C59A2A47C926}" type="presParOf" srcId="{E114C9C1-E97C-4F10-89FD-AA224992CACB}" destId="{838581A1-7CB9-4963-9CEC-1C0C46625831}" srcOrd="7" destOrd="0" presId="urn:microsoft.com/office/officeart/2011/layout/HexagonRadial"/>
    <dgm:cxn modelId="{9CE2111A-B809-4FE4-9194-6309C4CB4BB6}" type="presParOf" srcId="{838581A1-7CB9-4963-9CEC-1C0C46625831}" destId="{43B82E8D-66BA-47AD-B744-51CAFA4241A6}" srcOrd="0" destOrd="0" presId="urn:microsoft.com/office/officeart/2011/layout/HexagonRadial"/>
    <dgm:cxn modelId="{B7B2F704-D97D-408B-9EEC-BBC8AFE618E2}" type="presParOf" srcId="{E114C9C1-E97C-4F10-89FD-AA224992CACB}" destId="{F03823C4-752C-4FDA-9B1E-4171C2E38128}" srcOrd="8" destOrd="0" presId="urn:microsoft.com/office/officeart/2011/layout/HexagonRadial"/>
    <dgm:cxn modelId="{73286ADF-EBDE-42FC-A191-E44F100D06C0}" type="presParOf" srcId="{E114C9C1-E97C-4F10-89FD-AA224992CACB}" destId="{E253E4DC-CB66-462F-BD76-0C4416EF4C28}" srcOrd="9" destOrd="0" presId="urn:microsoft.com/office/officeart/2011/layout/HexagonRadial"/>
    <dgm:cxn modelId="{BAB3157C-C106-4517-B266-74160E6226E5}" type="presParOf" srcId="{E253E4DC-CB66-462F-BD76-0C4416EF4C28}" destId="{F8299633-D92E-4598-A3EA-8738DAA91134}" srcOrd="0" destOrd="0" presId="urn:microsoft.com/office/officeart/2011/layout/HexagonRadial"/>
    <dgm:cxn modelId="{8F5B5298-F255-4750-813D-7123B36B617E}" type="presParOf" srcId="{E114C9C1-E97C-4F10-89FD-AA224992CACB}" destId="{8775DC96-3675-4A96-A321-1FD1DA535CBE}" srcOrd="10" destOrd="0" presId="urn:microsoft.com/office/officeart/2011/layout/HexagonRadial"/>
    <dgm:cxn modelId="{953E4D02-8F53-4404-9DE8-7BF81DA339C7}" type="presParOf" srcId="{E114C9C1-E97C-4F10-89FD-AA224992CACB}" destId="{A18FEB27-10F8-40C3-9C34-938647B45C47}" srcOrd="11" destOrd="0" presId="urn:microsoft.com/office/officeart/2011/layout/HexagonRadial"/>
    <dgm:cxn modelId="{BCD4E2CF-C781-49F1-8B44-402E3113777E}" type="presParOf" srcId="{A18FEB27-10F8-40C3-9C34-938647B45C47}" destId="{38C668A6-4A67-45D2-9BB2-5096955A3DC1}" srcOrd="0" destOrd="0" presId="urn:microsoft.com/office/officeart/2011/layout/HexagonRadial"/>
    <dgm:cxn modelId="{647025C0-C537-488E-82DE-F3350CAF03BA}" type="presParOf" srcId="{E114C9C1-E97C-4F10-89FD-AA224992CACB}" destId="{7D7BC56C-63C6-42D4-B2E3-910A1E3054F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0CCBE-37A8-4B17-83C2-9694F036046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52590-AEB0-4328-B8F6-665B23939851}">
      <dgm:prSet phldrT="[Text]"/>
      <dgm:spPr/>
      <dgm:t>
        <a:bodyPr/>
        <a:lstStyle/>
        <a:p>
          <a:r>
            <a:rPr lang="en-US" dirty="0" smtClean="0"/>
            <a:t>LME-MCO</a:t>
          </a:r>
          <a:endParaRPr lang="en-US" dirty="0"/>
        </a:p>
      </dgm:t>
    </dgm:pt>
    <dgm:pt modelId="{F7510508-9077-4D7C-88EF-1830A5A8BAE4}" type="parTrans" cxnId="{352CF3B2-AEEB-4889-8920-7F518F9BA25C}">
      <dgm:prSet/>
      <dgm:spPr/>
      <dgm:t>
        <a:bodyPr/>
        <a:lstStyle/>
        <a:p>
          <a:endParaRPr lang="en-US"/>
        </a:p>
      </dgm:t>
    </dgm:pt>
    <dgm:pt modelId="{E970CE22-6F2A-4C4C-B18D-B7FA37FB3CAC}" type="sibTrans" cxnId="{352CF3B2-AEEB-4889-8920-7F518F9BA25C}">
      <dgm:prSet/>
      <dgm:spPr/>
      <dgm:t>
        <a:bodyPr/>
        <a:lstStyle/>
        <a:p>
          <a:endParaRPr lang="en-US"/>
        </a:p>
      </dgm:t>
    </dgm:pt>
    <dgm:pt modelId="{89B6B812-BD84-434E-89D3-DAFA52CFC19A}">
      <dgm:prSet phldrT="[Text]"/>
      <dgm:spPr/>
      <dgm:t>
        <a:bodyPr/>
        <a:lstStyle/>
        <a:p>
          <a:r>
            <a:rPr lang="en-US" dirty="0" smtClean="0"/>
            <a:t>Social Services</a:t>
          </a:r>
          <a:endParaRPr lang="en-US" dirty="0"/>
        </a:p>
      </dgm:t>
    </dgm:pt>
    <dgm:pt modelId="{1A6BC962-55D3-4B97-A72A-4608B436E970}" type="parTrans" cxnId="{BA46AA8C-4265-4BE6-B532-205C5769EC01}">
      <dgm:prSet/>
      <dgm:spPr/>
      <dgm:t>
        <a:bodyPr/>
        <a:lstStyle/>
        <a:p>
          <a:endParaRPr lang="en-US"/>
        </a:p>
      </dgm:t>
    </dgm:pt>
    <dgm:pt modelId="{200C74C2-0778-4EAA-8D95-87813A2F45BB}" type="sibTrans" cxnId="{BA46AA8C-4265-4BE6-B532-205C5769EC01}">
      <dgm:prSet/>
      <dgm:spPr/>
      <dgm:t>
        <a:bodyPr/>
        <a:lstStyle/>
        <a:p>
          <a:endParaRPr lang="en-US"/>
        </a:p>
      </dgm:t>
    </dgm:pt>
    <dgm:pt modelId="{26A21B77-7012-43BC-A245-204ACAE5B12D}">
      <dgm:prSet phldrT="[Text]"/>
      <dgm:spPr/>
      <dgm:t>
        <a:bodyPr/>
        <a:lstStyle/>
        <a:p>
          <a:r>
            <a:rPr lang="en-US" dirty="0" smtClean="0"/>
            <a:t>Juvenile Justice</a:t>
          </a:r>
          <a:endParaRPr lang="en-US" dirty="0"/>
        </a:p>
      </dgm:t>
    </dgm:pt>
    <dgm:pt modelId="{FBD11A42-5F6E-469B-9660-A7A3355B6B3A}" type="parTrans" cxnId="{D3025407-08F7-43E7-9D0E-B80B3FFA439B}">
      <dgm:prSet/>
      <dgm:spPr/>
      <dgm:t>
        <a:bodyPr/>
        <a:lstStyle/>
        <a:p>
          <a:endParaRPr lang="en-US"/>
        </a:p>
      </dgm:t>
    </dgm:pt>
    <dgm:pt modelId="{9A25EF88-96A6-42DE-8866-9FDD5B78D2FB}" type="sibTrans" cxnId="{D3025407-08F7-43E7-9D0E-B80B3FFA439B}">
      <dgm:prSet/>
      <dgm:spPr/>
      <dgm:t>
        <a:bodyPr/>
        <a:lstStyle/>
        <a:p>
          <a:endParaRPr lang="en-US"/>
        </a:p>
      </dgm:t>
    </dgm:pt>
    <dgm:pt modelId="{8A5CEBEC-78BE-44EF-9805-B3BD2C6BA9A4}">
      <dgm:prSet phldrT="[Text]"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1F174B72-C75E-469E-9914-69EC8093CFE1}" type="parTrans" cxnId="{F73D474A-6DF7-4B09-A994-BAD89B745279}">
      <dgm:prSet/>
      <dgm:spPr/>
      <dgm:t>
        <a:bodyPr/>
        <a:lstStyle/>
        <a:p>
          <a:endParaRPr lang="en-US"/>
        </a:p>
      </dgm:t>
    </dgm:pt>
    <dgm:pt modelId="{B85E2ECC-084F-4507-871C-F04750875A2D}" type="sibTrans" cxnId="{F73D474A-6DF7-4B09-A994-BAD89B745279}">
      <dgm:prSet/>
      <dgm:spPr/>
      <dgm:t>
        <a:bodyPr/>
        <a:lstStyle/>
        <a:p>
          <a:endParaRPr lang="en-US"/>
        </a:p>
      </dgm:t>
    </dgm:pt>
    <dgm:pt modelId="{6CCE0669-F4C1-4E04-8E50-8D39C9D8D88F}">
      <dgm:prSet phldrT="[Text]"/>
      <dgm:spPr/>
      <dgm:t>
        <a:bodyPr/>
        <a:lstStyle/>
        <a:p>
          <a:r>
            <a:rPr lang="en-US" dirty="0" smtClean="0"/>
            <a:t>Others</a:t>
          </a:r>
        </a:p>
      </dgm:t>
    </dgm:pt>
    <dgm:pt modelId="{3295F5E4-7EFD-423E-AEFD-E4DEADECF089}" type="parTrans" cxnId="{E739E1D8-A00F-4380-BC5E-DFD7AE984704}">
      <dgm:prSet/>
      <dgm:spPr/>
      <dgm:t>
        <a:bodyPr/>
        <a:lstStyle/>
        <a:p>
          <a:endParaRPr lang="en-US"/>
        </a:p>
      </dgm:t>
    </dgm:pt>
    <dgm:pt modelId="{63137B1B-BC6F-47B2-AA3D-A17356FAC882}" type="sibTrans" cxnId="{E739E1D8-A00F-4380-BC5E-DFD7AE984704}">
      <dgm:prSet/>
      <dgm:spPr/>
      <dgm:t>
        <a:bodyPr/>
        <a:lstStyle/>
        <a:p>
          <a:endParaRPr lang="en-US"/>
        </a:p>
      </dgm:t>
    </dgm:pt>
    <dgm:pt modelId="{B6C9D583-7186-4B00-A77D-CD15E38E3BB5}">
      <dgm:prSet phldrT="[Text]"/>
      <dgm:spPr/>
      <dgm:t>
        <a:bodyPr/>
        <a:lstStyle/>
        <a:p>
          <a:r>
            <a:rPr lang="en-US" dirty="0" smtClean="0"/>
            <a:t>Health Care Providers </a:t>
          </a:r>
          <a:endParaRPr lang="en-US" dirty="0"/>
        </a:p>
      </dgm:t>
    </dgm:pt>
    <dgm:pt modelId="{97AC14E5-41D6-4D80-8181-A34BE6998F9B}" type="parTrans" cxnId="{3E625C8F-CB4A-4E8D-9532-E0B766F93DF4}">
      <dgm:prSet/>
      <dgm:spPr/>
      <dgm:t>
        <a:bodyPr/>
        <a:lstStyle/>
        <a:p>
          <a:endParaRPr lang="en-US"/>
        </a:p>
      </dgm:t>
    </dgm:pt>
    <dgm:pt modelId="{959BE8A8-214F-4055-A54B-9B5623D9B9FF}" type="sibTrans" cxnId="{3E625C8F-CB4A-4E8D-9532-E0B766F93DF4}">
      <dgm:prSet/>
      <dgm:spPr/>
      <dgm:t>
        <a:bodyPr/>
        <a:lstStyle/>
        <a:p>
          <a:endParaRPr lang="en-US"/>
        </a:p>
      </dgm:t>
    </dgm:pt>
    <dgm:pt modelId="{13797D31-9F3E-4EE4-9232-45411CD14461}">
      <dgm:prSet phldrT="[Text]"/>
      <dgm:spPr/>
      <dgm:t>
        <a:bodyPr/>
        <a:lstStyle/>
        <a:p>
          <a:r>
            <a:rPr lang="en-US" dirty="0" smtClean="0"/>
            <a:t>Courts </a:t>
          </a:r>
          <a:endParaRPr lang="en-US" dirty="0"/>
        </a:p>
      </dgm:t>
    </dgm:pt>
    <dgm:pt modelId="{15B2E9C4-F397-48B7-9D3E-4D49A8FD2C58}" type="parTrans" cxnId="{8DC9F0B6-0120-4815-AD87-EBEB0E1D66FA}">
      <dgm:prSet/>
      <dgm:spPr/>
      <dgm:t>
        <a:bodyPr/>
        <a:lstStyle/>
        <a:p>
          <a:endParaRPr lang="en-US"/>
        </a:p>
      </dgm:t>
    </dgm:pt>
    <dgm:pt modelId="{D38FC7FD-4F0E-4EF1-A5F8-29AD9F9305C8}" type="sibTrans" cxnId="{8DC9F0B6-0120-4815-AD87-EBEB0E1D66FA}">
      <dgm:prSet/>
      <dgm:spPr/>
      <dgm:t>
        <a:bodyPr/>
        <a:lstStyle/>
        <a:p>
          <a:endParaRPr lang="en-US"/>
        </a:p>
      </dgm:t>
    </dgm:pt>
    <dgm:pt modelId="{E114C9C1-E97C-4F10-89FD-AA224992CACB}" type="pres">
      <dgm:prSet presAssocID="{2CF0CCBE-37A8-4B17-83C2-9694F03604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B412F8-7361-46CC-936F-18A13CF065E8}" type="pres">
      <dgm:prSet presAssocID="{F6152590-AEB0-4328-B8F6-665B2393985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E771068-D34B-43A6-B66F-8C26AF3EA8CE}" type="pres">
      <dgm:prSet presAssocID="{89B6B812-BD84-434E-89D3-DAFA52CFC19A}" presName="Accent1" presStyleCnt="0"/>
      <dgm:spPr/>
    </dgm:pt>
    <dgm:pt modelId="{AAA41B22-C419-451E-9A76-B601C33102AF}" type="pres">
      <dgm:prSet presAssocID="{89B6B812-BD84-434E-89D3-DAFA52CFC19A}" presName="Accent" presStyleLbl="bgShp" presStyleIdx="0" presStyleCnt="6"/>
      <dgm:spPr/>
    </dgm:pt>
    <dgm:pt modelId="{100110E8-0093-43B5-B061-F0DEF948ED0F}" type="pres">
      <dgm:prSet presAssocID="{89B6B812-BD84-434E-89D3-DAFA52CFC19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6261-770B-4FA0-B0B3-FBA175154D6D}" type="pres">
      <dgm:prSet presAssocID="{26A21B77-7012-43BC-A245-204ACAE5B12D}" presName="Accent2" presStyleCnt="0"/>
      <dgm:spPr/>
    </dgm:pt>
    <dgm:pt modelId="{A7B5421F-7D31-450D-B3CB-E0ED826C9125}" type="pres">
      <dgm:prSet presAssocID="{26A21B77-7012-43BC-A245-204ACAE5B12D}" presName="Accent" presStyleLbl="bgShp" presStyleIdx="1" presStyleCnt="6"/>
      <dgm:spPr/>
    </dgm:pt>
    <dgm:pt modelId="{48010ECD-1716-4A6A-A8F6-05EB135CC861}" type="pres">
      <dgm:prSet presAssocID="{26A21B77-7012-43BC-A245-204ACAE5B12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5F590-21C0-4AC1-A756-C4197374457B}" type="pres">
      <dgm:prSet presAssocID="{8A5CEBEC-78BE-44EF-9805-B3BD2C6BA9A4}" presName="Accent3" presStyleCnt="0"/>
      <dgm:spPr/>
    </dgm:pt>
    <dgm:pt modelId="{B270D396-632F-45B8-96CE-505BE03304DC}" type="pres">
      <dgm:prSet presAssocID="{8A5CEBEC-78BE-44EF-9805-B3BD2C6BA9A4}" presName="Accent" presStyleLbl="bgShp" presStyleIdx="2" presStyleCnt="6"/>
      <dgm:spPr/>
    </dgm:pt>
    <dgm:pt modelId="{5E599709-67D6-469F-9FE3-9A45494C95EE}" type="pres">
      <dgm:prSet presAssocID="{8A5CEBEC-78BE-44EF-9805-B3BD2C6BA9A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581A1-7CB9-4963-9CEC-1C0C46625831}" type="pres">
      <dgm:prSet presAssocID="{6CCE0669-F4C1-4E04-8E50-8D39C9D8D88F}" presName="Accent4" presStyleCnt="0"/>
      <dgm:spPr/>
    </dgm:pt>
    <dgm:pt modelId="{43B82E8D-66BA-47AD-B744-51CAFA4241A6}" type="pres">
      <dgm:prSet presAssocID="{6CCE0669-F4C1-4E04-8E50-8D39C9D8D88F}" presName="Accent" presStyleLbl="bgShp" presStyleIdx="3" presStyleCnt="6"/>
      <dgm:spPr/>
    </dgm:pt>
    <dgm:pt modelId="{F03823C4-752C-4FDA-9B1E-4171C2E38128}" type="pres">
      <dgm:prSet presAssocID="{6CCE0669-F4C1-4E04-8E50-8D39C9D8D88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E4DC-CB66-462F-BD76-0C4416EF4C28}" type="pres">
      <dgm:prSet presAssocID="{B6C9D583-7186-4B00-A77D-CD15E38E3BB5}" presName="Accent5" presStyleCnt="0"/>
      <dgm:spPr/>
    </dgm:pt>
    <dgm:pt modelId="{F8299633-D92E-4598-A3EA-8738DAA91134}" type="pres">
      <dgm:prSet presAssocID="{B6C9D583-7186-4B00-A77D-CD15E38E3BB5}" presName="Accent" presStyleLbl="bgShp" presStyleIdx="4" presStyleCnt="6"/>
      <dgm:spPr/>
    </dgm:pt>
    <dgm:pt modelId="{8775DC96-3675-4A96-A321-1FD1DA535CBE}" type="pres">
      <dgm:prSet presAssocID="{B6C9D583-7186-4B00-A77D-CD15E38E3BB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FEB27-10F8-40C3-9C34-938647B45C47}" type="pres">
      <dgm:prSet presAssocID="{13797D31-9F3E-4EE4-9232-45411CD14461}" presName="Accent6" presStyleCnt="0"/>
      <dgm:spPr/>
    </dgm:pt>
    <dgm:pt modelId="{38C668A6-4A67-45D2-9BB2-5096955A3DC1}" type="pres">
      <dgm:prSet presAssocID="{13797D31-9F3E-4EE4-9232-45411CD14461}" presName="Accent" presStyleLbl="bgShp" presStyleIdx="5" presStyleCnt="6"/>
      <dgm:spPr/>
    </dgm:pt>
    <dgm:pt modelId="{7D7BC56C-63C6-42D4-B2E3-910A1E3054F5}" type="pres">
      <dgm:prSet presAssocID="{13797D31-9F3E-4EE4-9232-45411CD1446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E53DE-222B-4DE0-BD1A-D4A54D71A912}" type="presOf" srcId="{89B6B812-BD84-434E-89D3-DAFA52CFC19A}" destId="{100110E8-0093-43B5-B061-F0DEF948ED0F}" srcOrd="0" destOrd="0" presId="urn:microsoft.com/office/officeart/2011/layout/HexagonRadial"/>
    <dgm:cxn modelId="{352CF3B2-AEEB-4889-8920-7F518F9BA25C}" srcId="{2CF0CCBE-37A8-4B17-83C2-9694F0360468}" destId="{F6152590-AEB0-4328-B8F6-665B23939851}" srcOrd="0" destOrd="0" parTransId="{F7510508-9077-4D7C-88EF-1830A5A8BAE4}" sibTransId="{E970CE22-6F2A-4C4C-B18D-B7FA37FB3CAC}"/>
    <dgm:cxn modelId="{F73D474A-6DF7-4B09-A994-BAD89B745279}" srcId="{F6152590-AEB0-4328-B8F6-665B23939851}" destId="{8A5CEBEC-78BE-44EF-9805-B3BD2C6BA9A4}" srcOrd="2" destOrd="0" parTransId="{1F174B72-C75E-469E-9914-69EC8093CFE1}" sibTransId="{B85E2ECC-084F-4507-871C-F04750875A2D}"/>
    <dgm:cxn modelId="{D3025407-08F7-43E7-9D0E-B80B3FFA439B}" srcId="{F6152590-AEB0-4328-B8F6-665B23939851}" destId="{26A21B77-7012-43BC-A245-204ACAE5B12D}" srcOrd="1" destOrd="0" parTransId="{FBD11A42-5F6E-469B-9660-A7A3355B6B3A}" sibTransId="{9A25EF88-96A6-42DE-8866-9FDD5B78D2FB}"/>
    <dgm:cxn modelId="{7CDDFDC1-7DC3-47F1-9332-6ADAF8DC0555}" type="presOf" srcId="{F6152590-AEB0-4328-B8F6-665B23939851}" destId="{74B412F8-7361-46CC-936F-18A13CF065E8}" srcOrd="0" destOrd="0" presId="urn:microsoft.com/office/officeart/2011/layout/HexagonRadial"/>
    <dgm:cxn modelId="{BA46AA8C-4265-4BE6-B532-205C5769EC01}" srcId="{F6152590-AEB0-4328-B8F6-665B23939851}" destId="{89B6B812-BD84-434E-89D3-DAFA52CFC19A}" srcOrd="0" destOrd="0" parTransId="{1A6BC962-55D3-4B97-A72A-4608B436E970}" sibTransId="{200C74C2-0778-4EAA-8D95-87813A2F45BB}"/>
    <dgm:cxn modelId="{F0F007D3-25E6-4D4E-9B9A-C1BE0297148A}" type="presOf" srcId="{B6C9D583-7186-4B00-A77D-CD15E38E3BB5}" destId="{8775DC96-3675-4A96-A321-1FD1DA535CBE}" srcOrd="0" destOrd="0" presId="urn:microsoft.com/office/officeart/2011/layout/HexagonRadial"/>
    <dgm:cxn modelId="{B81DA99F-FEAD-4A59-ABF8-6E8C75D9B4D4}" type="presOf" srcId="{8A5CEBEC-78BE-44EF-9805-B3BD2C6BA9A4}" destId="{5E599709-67D6-469F-9FE3-9A45494C95EE}" srcOrd="0" destOrd="0" presId="urn:microsoft.com/office/officeart/2011/layout/HexagonRadial"/>
    <dgm:cxn modelId="{FD0947A7-E0AD-4193-BB3C-73176BAE1970}" type="presOf" srcId="{2CF0CCBE-37A8-4B17-83C2-9694F0360468}" destId="{E114C9C1-E97C-4F10-89FD-AA224992CACB}" srcOrd="0" destOrd="0" presId="urn:microsoft.com/office/officeart/2011/layout/HexagonRadial"/>
    <dgm:cxn modelId="{8DC9F0B6-0120-4815-AD87-EBEB0E1D66FA}" srcId="{F6152590-AEB0-4328-B8F6-665B23939851}" destId="{13797D31-9F3E-4EE4-9232-45411CD14461}" srcOrd="5" destOrd="0" parTransId="{15B2E9C4-F397-48B7-9D3E-4D49A8FD2C58}" sibTransId="{D38FC7FD-4F0E-4EF1-A5F8-29AD9F9305C8}"/>
    <dgm:cxn modelId="{513803EF-5BCC-4333-A993-1DAA9B9946F6}" type="presOf" srcId="{13797D31-9F3E-4EE4-9232-45411CD14461}" destId="{7D7BC56C-63C6-42D4-B2E3-910A1E3054F5}" srcOrd="0" destOrd="0" presId="urn:microsoft.com/office/officeart/2011/layout/HexagonRadial"/>
    <dgm:cxn modelId="{3E625C8F-CB4A-4E8D-9532-E0B766F93DF4}" srcId="{F6152590-AEB0-4328-B8F6-665B23939851}" destId="{B6C9D583-7186-4B00-A77D-CD15E38E3BB5}" srcOrd="4" destOrd="0" parTransId="{97AC14E5-41D6-4D80-8181-A34BE6998F9B}" sibTransId="{959BE8A8-214F-4055-A54B-9B5623D9B9FF}"/>
    <dgm:cxn modelId="{6D51AB3B-CE6D-41DF-8D60-51B77DA89ABE}" type="presOf" srcId="{26A21B77-7012-43BC-A245-204ACAE5B12D}" destId="{48010ECD-1716-4A6A-A8F6-05EB135CC861}" srcOrd="0" destOrd="0" presId="urn:microsoft.com/office/officeart/2011/layout/HexagonRadial"/>
    <dgm:cxn modelId="{80FE8258-0FC6-40A7-B504-8C3A82E17979}" type="presOf" srcId="{6CCE0669-F4C1-4E04-8E50-8D39C9D8D88F}" destId="{F03823C4-752C-4FDA-9B1E-4171C2E38128}" srcOrd="0" destOrd="0" presId="urn:microsoft.com/office/officeart/2011/layout/HexagonRadial"/>
    <dgm:cxn modelId="{E739E1D8-A00F-4380-BC5E-DFD7AE984704}" srcId="{F6152590-AEB0-4328-B8F6-665B23939851}" destId="{6CCE0669-F4C1-4E04-8E50-8D39C9D8D88F}" srcOrd="3" destOrd="0" parTransId="{3295F5E4-7EFD-423E-AEFD-E4DEADECF089}" sibTransId="{63137B1B-BC6F-47B2-AA3D-A17356FAC882}"/>
    <dgm:cxn modelId="{8660721E-9E94-41FE-A871-38549DCB9213}" type="presParOf" srcId="{E114C9C1-E97C-4F10-89FD-AA224992CACB}" destId="{74B412F8-7361-46CC-936F-18A13CF065E8}" srcOrd="0" destOrd="0" presId="urn:microsoft.com/office/officeart/2011/layout/HexagonRadial"/>
    <dgm:cxn modelId="{F926FA15-DDF6-42D2-868E-61B2DED0485B}" type="presParOf" srcId="{E114C9C1-E97C-4F10-89FD-AA224992CACB}" destId="{CE771068-D34B-43A6-B66F-8C26AF3EA8CE}" srcOrd="1" destOrd="0" presId="urn:microsoft.com/office/officeart/2011/layout/HexagonRadial"/>
    <dgm:cxn modelId="{459D1DD7-7EE1-4158-8BB7-16B4E010686F}" type="presParOf" srcId="{CE771068-D34B-43A6-B66F-8C26AF3EA8CE}" destId="{AAA41B22-C419-451E-9A76-B601C33102AF}" srcOrd="0" destOrd="0" presId="urn:microsoft.com/office/officeart/2011/layout/HexagonRadial"/>
    <dgm:cxn modelId="{442C1371-4347-432F-961F-2429974C7C2E}" type="presParOf" srcId="{E114C9C1-E97C-4F10-89FD-AA224992CACB}" destId="{100110E8-0093-43B5-B061-F0DEF948ED0F}" srcOrd="2" destOrd="0" presId="urn:microsoft.com/office/officeart/2011/layout/HexagonRadial"/>
    <dgm:cxn modelId="{610F2BC1-2179-43DC-AFCA-88CE411B64FF}" type="presParOf" srcId="{E114C9C1-E97C-4F10-89FD-AA224992CACB}" destId="{B8B16261-770B-4FA0-B0B3-FBA175154D6D}" srcOrd="3" destOrd="0" presId="urn:microsoft.com/office/officeart/2011/layout/HexagonRadial"/>
    <dgm:cxn modelId="{4BEA0058-E48A-4008-9A8C-F2B181FFABD9}" type="presParOf" srcId="{B8B16261-770B-4FA0-B0B3-FBA175154D6D}" destId="{A7B5421F-7D31-450D-B3CB-E0ED826C9125}" srcOrd="0" destOrd="0" presId="urn:microsoft.com/office/officeart/2011/layout/HexagonRadial"/>
    <dgm:cxn modelId="{DC48E9C5-9624-4A62-AAF7-D4015A967035}" type="presParOf" srcId="{E114C9C1-E97C-4F10-89FD-AA224992CACB}" destId="{48010ECD-1716-4A6A-A8F6-05EB135CC861}" srcOrd="4" destOrd="0" presId="urn:microsoft.com/office/officeart/2011/layout/HexagonRadial"/>
    <dgm:cxn modelId="{75599391-0955-4668-A74C-6D196993D249}" type="presParOf" srcId="{E114C9C1-E97C-4F10-89FD-AA224992CACB}" destId="{4C45F590-21C0-4AC1-A756-C4197374457B}" srcOrd="5" destOrd="0" presId="urn:microsoft.com/office/officeart/2011/layout/HexagonRadial"/>
    <dgm:cxn modelId="{9D3C9E5C-C357-4E0C-8B6F-79575580FB58}" type="presParOf" srcId="{4C45F590-21C0-4AC1-A756-C4197374457B}" destId="{B270D396-632F-45B8-96CE-505BE03304DC}" srcOrd="0" destOrd="0" presId="urn:microsoft.com/office/officeart/2011/layout/HexagonRadial"/>
    <dgm:cxn modelId="{A7C57DF7-C9E8-463F-B1D7-34BA00B90187}" type="presParOf" srcId="{E114C9C1-E97C-4F10-89FD-AA224992CACB}" destId="{5E599709-67D6-469F-9FE3-9A45494C95EE}" srcOrd="6" destOrd="0" presId="urn:microsoft.com/office/officeart/2011/layout/HexagonRadial"/>
    <dgm:cxn modelId="{ADFC0F75-DA09-4A9D-A7D0-5E919995A729}" type="presParOf" srcId="{E114C9C1-E97C-4F10-89FD-AA224992CACB}" destId="{838581A1-7CB9-4963-9CEC-1C0C46625831}" srcOrd="7" destOrd="0" presId="urn:microsoft.com/office/officeart/2011/layout/HexagonRadial"/>
    <dgm:cxn modelId="{62B43F9F-4D4D-40FB-94F7-4F9826895826}" type="presParOf" srcId="{838581A1-7CB9-4963-9CEC-1C0C46625831}" destId="{43B82E8D-66BA-47AD-B744-51CAFA4241A6}" srcOrd="0" destOrd="0" presId="urn:microsoft.com/office/officeart/2011/layout/HexagonRadial"/>
    <dgm:cxn modelId="{337E0AE4-D6A0-443B-B93D-77234A487917}" type="presParOf" srcId="{E114C9C1-E97C-4F10-89FD-AA224992CACB}" destId="{F03823C4-752C-4FDA-9B1E-4171C2E38128}" srcOrd="8" destOrd="0" presId="urn:microsoft.com/office/officeart/2011/layout/HexagonRadial"/>
    <dgm:cxn modelId="{6985DA5D-F805-4AF8-9F0D-E7766B854FD0}" type="presParOf" srcId="{E114C9C1-E97C-4F10-89FD-AA224992CACB}" destId="{E253E4DC-CB66-462F-BD76-0C4416EF4C28}" srcOrd="9" destOrd="0" presId="urn:microsoft.com/office/officeart/2011/layout/HexagonRadial"/>
    <dgm:cxn modelId="{CD34FE91-99C2-415F-897E-3E672DFA09BD}" type="presParOf" srcId="{E253E4DC-CB66-462F-BD76-0C4416EF4C28}" destId="{F8299633-D92E-4598-A3EA-8738DAA91134}" srcOrd="0" destOrd="0" presId="urn:microsoft.com/office/officeart/2011/layout/HexagonRadial"/>
    <dgm:cxn modelId="{F21DC931-9D7B-4586-85CF-5CE2813E0E45}" type="presParOf" srcId="{E114C9C1-E97C-4F10-89FD-AA224992CACB}" destId="{8775DC96-3675-4A96-A321-1FD1DA535CBE}" srcOrd="10" destOrd="0" presId="urn:microsoft.com/office/officeart/2011/layout/HexagonRadial"/>
    <dgm:cxn modelId="{0C0C11AF-44CC-4159-98E6-89AEE9AB012F}" type="presParOf" srcId="{E114C9C1-E97C-4F10-89FD-AA224992CACB}" destId="{A18FEB27-10F8-40C3-9C34-938647B45C47}" srcOrd="11" destOrd="0" presId="urn:microsoft.com/office/officeart/2011/layout/HexagonRadial"/>
    <dgm:cxn modelId="{A622B4B7-83C0-4492-923D-B4DE08607C0F}" type="presParOf" srcId="{A18FEB27-10F8-40C3-9C34-938647B45C47}" destId="{38C668A6-4A67-45D2-9BB2-5096955A3DC1}" srcOrd="0" destOrd="0" presId="urn:microsoft.com/office/officeart/2011/layout/HexagonRadial"/>
    <dgm:cxn modelId="{ED71A65C-A0AA-406A-81BC-90E2A4949F6C}" type="presParOf" srcId="{E114C9C1-E97C-4F10-89FD-AA224992CACB}" destId="{7D7BC56C-63C6-42D4-B2E3-910A1E3054F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3EAA8-4998-4643-96A8-AF9279F09F15}">
      <dsp:nvSpPr>
        <dsp:cNvPr id="0" name=""/>
        <dsp:cNvSpPr/>
      </dsp:nvSpPr>
      <dsp:spPr>
        <a:xfrm>
          <a:off x="1535761" y="312530"/>
          <a:ext cx="2657760" cy="26581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39D2-E9BA-45C7-913C-52A5D31FDB35}">
      <dsp:nvSpPr>
        <dsp:cNvPr id="0" name=""/>
        <dsp:cNvSpPr/>
      </dsp:nvSpPr>
      <dsp:spPr>
        <a:xfrm>
          <a:off x="2123213" y="1272208"/>
          <a:ext cx="1476866" cy="73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Area Authority</a:t>
          </a:r>
          <a:endParaRPr lang="en-US" sz="1700" kern="1200" dirty="0"/>
        </a:p>
      </dsp:txBody>
      <dsp:txXfrm>
        <a:off x="2123213" y="1272208"/>
        <a:ext cx="1476866" cy="738256"/>
      </dsp:txXfrm>
    </dsp:sp>
    <dsp:sp modelId="{77C37AC5-51D3-4DD9-BF6B-DCC0C8397097}">
      <dsp:nvSpPr>
        <dsp:cNvPr id="0" name=""/>
        <dsp:cNvSpPr/>
      </dsp:nvSpPr>
      <dsp:spPr>
        <a:xfrm>
          <a:off x="797577" y="1839843"/>
          <a:ext cx="2657760" cy="26581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E4B5C-A629-4670-BFC3-27A1F06BB0A4}">
      <dsp:nvSpPr>
        <dsp:cNvPr id="0" name=""/>
        <dsp:cNvSpPr/>
      </dsp:nvSpPr>
      <dsp:spPr>
        <a:xfrm>
          <a:off x="1388024" y="2808356"/>
          <a:ext cx="1476866" cy="73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Local Management Entity (LME)</a:t>
          </a:r>
          <a:endParaRPr lang="en-US" sz="1700" kern="1200" dirty="0"/>
        </a:p>
      </dsp:txBody>
      <dsp:txXfrm>
        <a:off x="1388024" y="2808356"/>
        <a:ext cx="1476866" cy="738256"/>
      </dsp:txXfrm>
    </dsp:sp>
    <dsp:sp modelId="{4064765C-CBFF-43F8-89C0-9FAFC384051A}">
      <dsp:nvSpPr>
        <dsp:cNvPr id="0" name=""/>
        <dsp:cNvSpPr/>
      </dsp:nvSpPr>
      <dsp:spPr>
        <a:xfrm>
          <a:off x="1724924" y="3549926"/>
          <a:ext cx="2283428" cy="22843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4F7B2-79EB-4A53-B121-9E7482496809}">
      <dsp:nvSpPr>
        <dsp:cNvPr id="0" name=""/>
        <dsp:cNvSpPr/>
      </dsp:nvSpPr>
      <dsp:spPr>
        <a:xfrm>
          <a:off x="2126707" y="4346713"/>
          <a:ext cx="1476866" cy="73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Managed Care Organization (MCO)</a:t>
          </a:r>
          <a:endParaRPr lang="en-US" sz="1700" kern="1200" dirty="0"/>
        </a:p>
      </dsp:txBody>
      <dsp:txXfrm>
        <a:off x="2126707" y="4346713"/>
        <a:ext cx="1476866" cy="738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412F8-7361-46CC-936F-18A13CF065E8}">
      <dsp:nvSpPr>
        <dsp:cNvPr id="0" name=""/>
        <dsp:cNvSpPr/>
      </dsp:nvSpPr>
      <dsp:spPr>
        <a:xfrm>
          <a:off x="3186674" y="1460075"/>
          <a:ext cx="1855819" cy="1605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LME-MCO</a:t>
          </a:r>
          <a:endParaRPr lang="en-US" sz="1800" kern="1200" dirty="0"/>
        </a:p>
      </dsp:txBody>
      <dsp:txXfrm>
        <a:off x="3494209" y="1726105"/>
        <a:ext cx="1240749" cy="1073298"/>
      </dsp:txXfrm>
    </dsp:sp>
    <dsp:sp modelId="{A7B5421F-7D31-450D-B3CB-E0ED826C9125}">
      <dsp:nvSpPr>
        <dsp:cNvPr id="0" name=""/>
        <dsp:cNvSpPr/>
      </dsp:nvSpPr>
      <dsp:spPr>
        <a:xfrm>
          <a:off x="4348773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110E8-0093-43B5-B061-F0DEF948ED0F}">
      <dsp:nvSpPr>
        <dsp:cNvPr id="0" name=""/>
        <dsp:cNvSpPr/>
      </dsp:nvSpPr>
      <dsp:spPr>
        <a:xfrm>
          <a:off x="3357622" y="0"/>
          <a:ext cx="1520830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Services</a:t>
          </a:r>
          <a:endParaRPr lang="en-US" sz="1800" kern="1200" dirty="0"/>
        </a:p>
      </dsp:txBody>
      <dsp:txXfrm>
        <a:off x="3609656" y="218039"/>
        <a:ext cx="1016762" cy="879619"/>
      </dsp:txXfrm>
    </dsp:sp>
    <dsp:sp modelId="{B270D396-632F-45B8-96CE-505BE03304DC}">
      <dsp:nvSpPr>
        <dsp:cNvPr id="0" name=""/>
        <dsp:cNvSpPr/>
      </dsp:nvSpPr>
      <dsp:spPr>
        <a:xfrm>
          <a:off x="51659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0ECD-1716-4A6A-A8F6-05EB135CC861}">
      <dsp:nvSpPr>
        <dsp:cNvPr id="0" name=""/>
        <dsp:cNvSpPr/>
      </dsp:nvSpPr>
      <dsp:spPr>
        <a:xfrm>
          <a:off x="4752400" y="809242"/>
          <a:ext cx="1520830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Juvenile Justice</a:t>
          </a:r>
          <a:endParaRPr lang="en-US" sz="1800" kern="1200" dirty="0"/>
        </a:p>
      </dsp:txBody>
      <dsp:txXfrm>
        <a:off x="5004434" y="1027281"/>
        <a:ext cx="1016762" cy="879619"/>
      </dsp:txXfrm>
    </dsp:sp>
    <dsp:sp modelId="{43B82E8D-66BA-47AD-B744-51CAFA4241A6}">
      <dsp:nvSpPr>
        <dsp:cNvPr id="0" name=""/>
        <dsp:cNvSpPr/>
      </dsp:nvSpPr>
      <dsp:spPr>
        <a:xfrm>
          <a:off x="4598288" y="3093042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9709-67D6-469F-9FE3-9A45494C95EE}">
      <dsp:nvSpPr>
        <dsp:cNvPr id="0" name=""/>
        <dsp:cNvSpPr/>
      </dsp:nvSpPr>
      <dsp:spPr>
        <a:xfrm>
          <a:off x="4752400" y="2400117"/>
          <a:ext cx="1520830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Schools</a:t>
          </a:r>
          <a:endParaRPr lang="en-US" sz="1800" kern="1200" dirty="0"/>
        </a:p>
      </dsp:txBody>
      <dsp:txXfrm>
        <a:off x="5004434" y="2618156"/>
        <a:ext cx="1016762" cy="879619"/>
      </dsp:txXfrm>
    </dsp:sp>
    <dsp:sp modelId="{F8299633-D92E-4598-A3EA-8738DAA91134}">
      <dsp:nvSpPr>
        <dsp:cNvPr id="0" name=""/>
        <dsp:cNvSpPr/>
      </dsp:nvSpPr>
      <dsp:spPr>
        <a:xfrm>
          <a:off x="3190128" y="3225200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823C4-752C-4FDA-9B1E-4171C2E38128}">
      <dsp:nvSpPr>
        <dsp:cNvPr id="0" name=""/>
        <dsp:cNvSpPr/>
      </dsp:nvSpPr>
      <dsp:spPr>
        <a:xfrm>
          <a:off x="3357622" y="3210264"/>
          <a:ext cx="1520830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Others</a:t>
          </a:r>
        </a:p>
      </dsp:txBody>
      <dsp:txXfrm>
        <a:off x="3609656" y="3428303"/>
        <a:ext cx="1016762" cy="879619"/>
      </dsp:txXfrm>
    </dsp:sp>
    <dsp:sp modelId="{38C668A6-4A67-45D2-9BB2-5096955A3DC1}">
      <dsp:nvSpPr>
        <dsp:cNvPr id="0" name=""/>
        <dsp:cNvSpPr/>
      </dsp:nvSpPr>
      <dsp:spPr>
        <a:xfrm>
          <a:off x="23595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5DC96-3675-4A96-A321-1FD1DA535CBE}">
      <dsp:nvSpPr>
        <dsp:cNvPr id="0" name=""/>
        <dsp:cNvSpPr/>
      </dsp:nvSpPr>
      <dsp:spPr>
        <a:xfrm>
          <a:off x="1956368" y="2401022"/>
          <a:ext cx="1520830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Care Providers </a:t>
          </a:r>
          <a:endParaRPr lang="en-US" sz="1800" kern="1200" dirty="0"/>
        </a:p>
      </dsp:txBody>
      <dsp:txXfrm>
        <a:off x="2208402" y="2619061"/>
        <a:ext cx="1016762" cy="879619"/>
      </dsp:txXfrm>
    </dsp:sp>
    <dsp:sp modelId="{7D7BC56C-63C6-42D4-B2E3-910A1E3054F5}">
      <dsp:nvSpPr>
        <dsp:cNvPr id="0" name=""/>
        <dsp:cNvSpPr/>
      </dsp:nvSpPr>
      <dsp:spPr>
        <a:xfrm>
          <a:off x="1956368" y="807431"/>
          <a:ext cx="1520830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Courts </a:t>
          </a:r>
          <a:endParaRPr lang="en-US" sz="1800" kern="1200" dirty="0"/>
        </a:p>
      </dsp:txBody>
      <dsp:txXfrm>
        <a:off x="2208402" y="1025470"/>
        <a:ext cx="1016762" cy="879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412F8-7361-46CC-936F-18A13CF065E8}">
      <dsp:nvSpPr>
        <dsp:cNvPr id="0" name=""/>
        <dsp:cNvSpPr/>
      </dsp:nvSpPr>
      <dsp:spPr>
        <a:xfrm>
          <a:off x="1700844" y="740724"/>
          <a:ext cx="941492" cy="8144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LME-MCO</a:t>
          </a:r>
          <a:endParaRPr lang="en-US" sz="900" kern="1200" dirty="0"/>
        </a:p>
      </dsp:txBody>
      <dsp:txXfrm>
        <a:off x="1856862" y="875686"/>
        <a:ext cx="629456" cy="544505"/>
      </dsp:txXfrm>
    </dsp:sp>
    <dsp:sp modelId="{A7B5421F-7D31-450D-B3CB-E0ED826C9125}">
      <dsp:nvSpPr>
        <dsp:cNvPr id="0" name=""/>
        <dsp:cNvSpPr/>
      </dsp:nvSpPr>
      <dsp:spPr>
        <a:xfrm>
          <a:off x="2290399" y="351074"/>
          <a:ext cx="355222" cy="3060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110E8-0093-43B5-B061-F0DEF948ED0F}">
      <dsp:nvSpPr>
        <dsp:cNvPr id="0" name=""/>
        <dsp:cNvSpPr/>
      </dsp:nvSpPr>
      <dsp:spPr>
        <a:xfrm>
          <a:off x="1787569" y="0"/>
          <a:ext cx="771546" cy="6674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Services</a:t>
          </a:r>
          <a:endParaRPr lang="en-US" sz="900" kern="1200" dirty="0"/>
        </a:p>
      </dsp:txBody>
      <dsp:txXfrm>
        <a:off x="1915431" y="110615"/>
        <a:ext cx="515822" cy="446248"/>
      </dsp:txXfrm>
    </dsp:sp>
    <dsp:sp modelId="{B270D396-632F-45B8-96CE-505BE03304DC}">
      <dsp:nvSpPr>
        <dsp:cNvPr id="0" name=""/>
        <dsp:cNvSpPr/>
      </dsp:nvSpPr>
      <dsp:spPr>
        <a:xfrm>
          <a:off x="2704971" y="923265"/>
          <a:ext cx="355222" cy="3060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0ECD-1716-4A6A-A8F6-05EB135CC861}">
      <dsp:nvSpPr>
        <dsp:cNvPr id="0" name=""/>
        <dsp:cNvSpPr/>
      </dsp:nvSpPr>
      <dsp:spPr>
        <a:xfrm>
          <a:off x="2495167" y="410544"/>
          <a:ext cx="771546" cy="6674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Juvenile Justice</a:t>
          </a:r>
          <a:endParaRPr lang="en-US" sz="900" kern="1200" dirty="0"/>
        </a:p>
      </dsp:txBody>
      <dsp:txXfrm>
        <a:off x="2623029" y="521159"/>
        <a:ext cx="515822" cy="446248"/>
      </dsp:txXfrm>
    </dsp:sp>
    <dsp:sp modelId="{43B82E8D-66BA-47AD-B744-51CAFA4241A6}">
      <dsp:nvSpPr>
        <dsp:cNvPr id="0" name=""/>
        <dsp:cNvSpPr/>
      </dsp:nvSpPr>
      <dsp:spPr>
        <a:xfrm>
          <a:off x="2416983" y="1569160"/>
          <a:ext cx="355222" cy="3060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9709-67D6-469F-9FE3-9A45494C95EE}">
      <dsp:nvSpPr>
        <dsp:cNvPr id="0" name=""/>
        <dsp:cNvSpPr/>
      </dsp:nvSpPr>
      <dsp:spPr>
        <a:xfrm>
          <a:off x="2495167" y="1217626"/>
          <a:ext cx="771546" cy="6674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Schools</a:t>
          </a:r>
          <a:endParaRPr lang="en-US" sz="900" kern="1200" dirty="0"/>
        </a:p>
      </dsp:txBody>
      <dsp:txXfrm>
        <a:off x="2623029" y="1328241"/>
        <a:ext cx="515822" cy="446248"/>
      </dsp:txXfrm>
    </dsp:sp>
    <dsp:sp modelId="{F8299633-D92E-4598-A3EA-8738DAA91134}">
      <dsp:nvSpPr>
        <dsp:cNvPr id="0" name=""/>
        <dsp:cNvSpPr/>
      </dsp:nvSpPr>
      <dsp:spPr>
        <a:xfrm>
          <a:off x="1702596" y="1636206"/>
          <a:ext cx="355222" cy="3060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823C4-752C-4FDA-9B1E-4171C2E38128}">
      <dsp:nvSpPr>
        <dsp:cNvPr id="0" name=""/>
        <dsp:cNvSpPr/>
      </dsp:nvSpPr>
      <dsp:spPr>
        <a:xfrm>
          <a:off x="1787569" y="1628629"/>
          <a:ext cx="771546" cy="6674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Others</a:t>
          </a:r>
        </a:p>
      </dsp:txBody>
      <dsp:txXfrm>
        <a:off x="1915431" y="1739244"/>
        <a:ext cx="515822" cy="446248"/>
      </dsp:txXfrm>
    </dsp:sp>
    <dsp:sp modelId="{38C668A6-4A67-45D2-9BB2-5096955A3DC1}">
      <dsp:nvSpPr>
        <dsp:cNvPr id="0" name=""/>
        <dsp:cNvSpPr/>
      </dsp:nvSpPr>
      <dsp:spPr>
        <a:xfrm>
          <a:off x="1281234" y="1064246"/>
          <a:ext cx="355222" cy="3060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5DC96-3675-4A96-A321-1FD1DA535CBE}">
      <dsp:nvSpPr>
        <dsp:cNvPr id="0" name=""/>
        <dsp:cNvSpPr/>
      </dsp:nvSpPr>
      <dsp:spPr>
        <a:xfrm>
          <a:off x="1076686" y="1218085"/>
          <a:ext cx="771546" cy="6674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Health Care Providers </a:t>
          </a:r>
          <a:endParaRPr lang="en-US" sz="900" kern="1200" dirty="0"/>
        </a:p>
      </dsp:txBody>
      <dsp:txXfrm>
        <a:off x="1204548" y="1328700"/>
        <a:ext cx="515822" cy="446248"/>
      </dsp:txXfrm>
    </dsp:sp>
    <dsp:sp modelId="{7D7BC56C-63C6-42D4-B2E3-910A1E3054F5}">
      <dsp:nvSpPr>
        <dsp:cNvPr id="0" name=""/>
        <dsp:cNvSpPr/>
      </dsp:nvSpPr>
      <dsp:spPr>
        <a:xfrm>
          <a:off x="1076686" y="409625"/>
          <a:ext cx="771546" cy="6674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Courts </a:t>
          </a:r>
          <a:endParaRPr lang="en-US" sz="900" kern="1200" dirty="0"/>
        </a:p>
      </dsp:txBody>
      <dsp:txXfrm>
        <a:off x="1204548" y="520240"/>
        <a:ext cx="515822" cy="44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367" cy="464503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1"/>
            <a:ext cx="3037366" cy="464503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6B330D-3E5F-4A7B-8C55-E61641C4D63A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726530" y="8831898"/>
            <a:ext cx="2257907" cy="464502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9538" y="8830313"/>
            <a:ext cx="1789285" cy="46450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403263-97F4-4F6D-AE56-F23798FEB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360" y="8599171"/>
            <a:ext cx="2181013" cy="5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80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367" cy="464503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1"/>
            <a:ext cx="3037366" cy="464503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705C14-5E09-4F36-B9AA-B1D29B053926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5157"/>
            <a:ext cx="5609267" cy="4183697"/>
          </a:xfrm>
          <a:prstGeom prst="rect">
            <a:avLst/>
          </a:prstGeom>
        </p:spPr>
        <p:txBody>
          <a:bodyPr vert="horz" lIns="92440" tIns="46221" rIns="92440" bIns="462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367" cy="46450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30313"/>
            <a:ext cx="3037366" cy="46450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5FF0A9-B9EA-4509-801A-A694888BA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23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4A7C8-BACB-4EB1-8F70-4DB6636DBA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D07B796-2A00-48B5-BBAE-BA3A8C6819EF}" type="datetime1">
              <a:rPr lang="en-US" smtClean="0"/>
              <a:pPr>
                <a:defRPr/>
              </a:pPr>
              <a:t>2/28/2018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EBCB-B51C-468E-981A-1BFEE278FD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92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FF0A9-B9EA-4509-801A-A694888BA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44884-A4AC-42A9-9742-81CFE87734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FF0A9-B9EA-4509-801A-A694888BA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9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FF0A9-B9EA-4509-801A-A694888BA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9508-81D9-4188-A4CC-E936769EDD4B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87902C3-C4BD-425A-BAB3-AE6C8649D3CD}" type="datetime1">
              <a:rPr lang="en-US" smtClean="0"/>
              <a:pPr>
                <a:defRPr/>
              </a:pPr>
              <a:t>2/28/2018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6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Medicaid enrollees—1.9 million—22.7% of the state population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$1.9 billion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Uninsured—1.1 million—13.6% of population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$233 million state, $60 million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FF0A9-B9EA-4509-801A-A694888BA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6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LME Board Leadership Institute 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B4B55-E856-4AD2-8071-60A493A0D888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506" y="4422461"/>
            <a:ext cx="5748042" cy="418877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en-US" b="1" dirty="0"/>
              <a:t>7.4 Utilization Management:</a:t>
            </a:r>
            <a:endParaRPr lang="en-US" dirty="0"/>
          </a:p>
          <a:p>
            <a:r>
              <a:rPr lang="en-US" dirty="0"/>
              <a:t>29</a:t>
            </a:r>
          </a:p>
          <a:p>
            <a:r>
              <a:rPr lang="en-US" dirty="0"/>
              <a:t>Utilization Management Program: PARTNERS shall have a Utilization Management Program that is consistent</a:t>
            </a:r>
          </a:p>
          <a:p>
            <a:r>
              <a:rPr lang="en-US" dirty="0"/>
              <a:t>with the requirements of 42 C.F.R. 456 and 42 C.F.R. 438, Subpart D. The Utilization Management Program</a:t>
            </a:r>
          </a:p>
          <a:p>
            <a:r>
              <a:rPr lang="en-US" dirty="0"/>
              <a:t>shall include a written Utilization Management Plan which describes the mechanisms used to detect</a:t>
            </a:r>
          </a:p>
          <a:p>
            <a:r>
              <a:rPr lang="en-US" dirty="0"/>
              <a:t>underutilization of services as well as overutilization. The written Utilization Management Plan shall address</a:t>
            </a:r>
          </a:p>
          <a:p>
            <a:r>
              <a:rPr lang="en-US" dirty="0"/>
              <a:t>procedures used by PARTNERS to review and approve requests for medical services, and shall identify the</a:t>
            </a:r>
          </a:p>
          <a:p>
            <a:r>
              <a:rPr lang="en-US" dirty="0"/>
              <a:t>clinical criteria used by PARTNERS to evaluate the medical necessity of the service being requested.</a:t>
            </a:r>
          </a:p>
          <a:p>
            <a:r>
              <a:rPr lang="en-US" dirty="0"/>
              <a:t>PARTNERS shall ensure consistent application of review criteria and shall consult with requesting providers when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616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by an entity that delivers, administers and/or assumes risk for health care services to control or influence the </a:t>
            </a: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utilization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services provided to a defined enrollee population.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FF0A9-B9EA-4509-801A-A694888BA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0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DMH Contract---3.5. Analysis of Data (LME-MCO Data and Community Care of North Carolina</a:t>
            </a:r>
          </a:p>
          <a:p>
            <a:r>
              <a:rPr lang="en-US" b="1" dirty="0" smtClean="0"/>
              <a:t>(CCNC) )</a:t>
            </a:r>
          </a:p>
          <a:p>
            <a:endParaRPr lang="en-US" dirty="0" smtClean="0"/>
          </a:p>
          <a:p>
            <a:pPr defTabSz="934974">
              <a:defRPr/>
            </a:pPr>
            <a:r>
              <a:rPr lang="en-US" dirty="0" smtClean="0"/>
              <a:t>Exchange information with CCNC to inform decision-making on consumer access, initiation, engagement, retention, continuity of care, and other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66EFB-5B08-4A36-B41F-6CDCA99B2E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6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66EFB-5B08-4A36-B41F-6CDCA99B2E2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OGPPT_Cupploa_nochimney.bm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6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F248-19E3-45A0-BC15-0EB78A97DDDF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FA2A-0F5A-4A7A-9DDD-B277A2CB7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9DC8-7417-42B0-986B-AE59B4ECAFFF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0709-1FB5-48F6-A635-70A588C87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7727-8420-4719-8A9B-54DE90F78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7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204A-17B9-4C92-A534-2F9FB83193FA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A166-C686-41ED-B5CB-4C973E03C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C2C7-4745-4C2E-A514-AE469B2CEEDD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DB54-4564-470D-8FE4-4A2260718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1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715962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06EB-7507-47A8-8A6D-0CCB7DC765CB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3CB8-AB46-4887-9BD1-FADB435EF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6F56-D316-424B-9BA0-EC528BB6C5AD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ACC9-81E5-4B5E-BBA8-2F06A158F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2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26D6-FD4F-4B8C-9217-F27310D643D3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2D2-D972-47AF-8693-0DE1639C0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4222-65C1-46D7-8D67-7A4D8E17A9A0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BE6-9FF2-46E3-A77B-02D5211E3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EE9F-1962-47DA-99B9-002C82BDC030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3F69-FBD7-45C9-B27A-81C02412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737A-E4CE-4C00-961D-F6A06CF4E3BD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9C50-A2FF-4BF2-989B-23EC33210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0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OG_BottomBar_full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008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F7AC0-38E3-43E1-9CDE-9B0F73F4A5AC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C9DEE7-780F-4A1C-9C3B-760742615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tts@sog.un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mailto:botts@sog.unc.edu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Public Mental Health Services in North Carolina</a:t>
            </a:r>
            <a:endParaRPr lang="en-US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153400" cy="2438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3400" dirty="0" smtClean="0"/>
              <a:t>Mark Botts, JD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Associate </a:t>
            </a:r>
            <a:r>
              <a:rPr lang="en-US" sz="3400" dirty="0"/>
              <a:t>Professor of Public Law and Government</a:t>
            </a:r>
          </a:p>
          <a:p>
            <a:pPr>
              <a:spcBef>
                <a:spcPts val="0"/>
              </a:spcBef>
            </a:pPr>
            <a:r>
              <a:rPr lang="en-US" sz="3400" dirty="0"/>
              <a:t>School of Government</a:t>
            </a:r>
          </a:p>
          <a:p>
            <a:pPr>
              <a:spcBef>
                <a:spcPts val="0"/>
              </a:spcBef>
            </a:pPr>
            <a:r>
              <a:rPr lang="en-US" sz="3400" dirty="0"/>
              <a:t>UNC Chapel Hill</a:t>
            </a:r>
          </a:p>
          <a:p>
            <a:pPr>
              <a:spcBef>
                <a:spcPts val="0"/>
              </a:spcBef>
            </a:pPr>
            <a:endParaRPr lang="en-US" sz="3400" dirty="0"/>
          </a:p>
          <a:p>
            <a:pPr>
              <a:spcBef>
                <a:spcPts val="0"/>
              </a:spcBef>
            </a:pPr>
            <a:r>
              <a:rPr lang="en-US" sz="3400" dirty="0">
                <a:hlinkClick r:id="rId2"/>
              </a:rPr>
              <a:t>botts@sog.unc.edu</a:t>
            </a:r>
            <a:r>
              <a:rPr lang="en-US" sz="3400" dirty="0"/>
              <a:t>         </a:t>
            </a:r>
            <a:endParaRPr lang="en-US" sz="3400" dirty="0" smtClean="0"/>
          </a:p>
          <a:p>
            <a:pPr>
              <a:spcBef>
                <a:spcPts val="0"/>
              </a:spcBef>
            </a:pPr>
            <a:r>
              <a:rPr lang="en-US" sz="3400" dirty="0" smtClean="0"/>
              <a:t>919-962-8204 </a:t>
            </a:r>
            <a:r>
              <a:rPr lang="en-US" sz="3400" dirty="0"/>
              <a:t>	</a:t>
            </a:r>
            <a:endParaRPr lang="en-US" sz="3400" dirty="0" smtClean="0"/>
          </a:p>
          <a:p>
            <a:pPr>
              <a:spcBef>
                <a:spcPts val="0"/>
              </a:spcBef>
            </a:pPr>
            <a:r>
              <a:rPr lang="en-US" sz="3400" dirty="0" smtClean="0"/>
              <a:t>919-923-3229</a:t>
            </a:r>
            <a:endParaRPr lang="en-US" sz="3400" dirty="0"/>
          </a:p>
          <a:p>
            <a:pPr>
              <a:spcBef>
                <a:spcPts val="0"/>
              </a:spcBef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5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ME-map_revised_2015-09-02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2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Pays for Services?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716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562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Smoky Mountain Center </a:t>
            </a:r>
          </a:p>
          <a:p>
            <a:pPr algn="r"/>
            <a:r>
              <a:rPr lang="en-US" sz="2400" dirty="0" smtClean="0"/>
              <a:t>FY 2015-16 Budgeted Revenues By Source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Does the State and Federal Money Go?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257" y="14478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562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Smoky Mountain Center </a:t>
            </a:r>
          </a:p>
          <a:p>
            <a:pPr algn="r"/>
            <a:r>
              <a:rPr lang="en-US" sz="2400" dirty="0" smtClean="0"/>
              <a:t>FY 2015-16 Budgeted Medicaid/State/Federal Revenues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81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dirty="0" smtClean="0"/>
              <a:t>Personnel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Budget and finance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Consumer affairs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Information management</a:t>
            </a:r>
          </a:p>
          <a:p>
            <a:pPr>
              <a:spcBef>
                <a:spcPts val="200"/>
              </a:spcBef>
            </a:pP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smtClean="0"/>
              <a:t>Services </a:t>
            </a:r>
            <a:r>
              <a:rPr lang="en-US" dirty="0" smtClean="0"/>
              <a:t>				</a:t>
            </a:r>
          </a:p>
          <a:p>
            <a:pPr lvl="1">
              <a:spcBef>
                <a:spcPts val="200"/>
              </a:spcBef>
            </a:pPr>
            <a:r>
              <a:rPr lang="en-US" sz="2400" dirty="0"/>
              <a:t>A</a:t>
            </a:r>
            <a:r>
              <a:rPr lang="en-US" sz="2400" dirty="0" smtClean="0"/>
              <a:t>ccess			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Provider relations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Service management 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Quality management 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Community collaboration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 Functions and Missio</a:t>
            </a:r>
            <a:r>
              <a:rPr lang="en-US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22501-315D-492A-9B76-02718662B40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down_arrow_lo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50716" y="3160836"/>
            <a:ext cx="322004" cy="1450728"/>
          </a:xfrm>
          <a:prstGeom prst="rect">
            <a:avLst/>
          </a:prstGeom>
        </p:spPr>
      </p:pic>
      <p:pic>
        <p:nvPicPr>
          <p:cNvPr id="8" name="Picture 7" descr="down_arrow_lo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87912"/>
            <a:ext cx="263718" cy="6458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48200" y="2057400"/>
            <a:ext cx="44958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 efficiently provide necessary and effective services to eligible people within available 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3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Who is eligible </a:t>
            </a:r>
            <a:r>
              <a:rPr lang="en-US" sz="3600" smtClean="0">
                <a:solidFill>
                  <a:schemeClr val="tx1"/>
                </a:solidFill>
              </a:rPr>
              <a:t>and who receives services</a:t>
            </a:r>
            <a:r>
              <a:rPr lang="en-US" sz="3600" dirty="0" smtClean="0">
                <a:solidFill>
                  <a:schemeClr val="tx1"/>
                </a:solidFill>
              </a:rPr>
              <a:t>? 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62516" y="1471280"/>
            <a:ext cx="8229599" cy="4829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Medicaid enrollees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22.7% of North Carolinians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16% of enrollees receive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Uninsured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13.6% of North Carolinians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8% of the uninsured receive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revelance (in need of services)</a:t>
            </a:r>
            <a:r>
              <a:rPr lang="en-US" sz="28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1,075,000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47% of these (475,000) receive services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			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2B7B-9E8B-41CB-AEA7-07A6FA1412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1"/>
            <a:ext cx="8229600" cy="914400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Management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848600" cy="4572000"/>
          </a:xfrm>
        </p:spPr>
        <p:txBody>
          <a:bodyPr/>
          <a:lstStyle/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Approve</a:t>
            </a:r>
            <a:r>
              <a:rPr lang="en-US" sz="2800" dirty="0" smtClean="0">
                <a:latin typeface="Arial" pitchFamily="34" charset="0"/>
              </a:rPr>
              <a:t> specific services to 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individual consumers—“service authorization”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</a:rPr>
              <a:t>Evaluate the medical necessity, clinical appropriateness, and effectiveness of services according to state criteria—“utilization management”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Arial" charset="0"/>
              </a:rPr>
              <a:t>Monitor individual care decisions at critical treatment junctures to assure effective care is received when needed—“care coordination”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5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Management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giving_peti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933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lipbo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3288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ati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16938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botts\Local Settings\Temporary Internet Files\Content.IE5\YE6Z2THD\MC900054870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895600"/>
            <a:ext cx="774700" cy="8763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2600" y="3429000"/>
            <a:ext cx="467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Eligible individual?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Covered service?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 smtClean="0">
                <a:latin typeface="+mj-lt"/>
              </a:rPr>
              <a:t>Based on clinical assessment</a:t>
            </a:r>
            <a:r>
              <a:rPr lang="en-US" sz="2000" dirty="0">
                <a:latin typeface="+mj-lt"/>
              </a:rPr>
              <a:t>?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Medically necessary?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Qualified provider?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Evidence that treatment helps?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Other needed services?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j-lt"/>
              </a:rPr>
              <a:t>Outcomes over time?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7900" y="5562600"/>
            <a:ext cx="1587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Provider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1500" y="5486400"/>
            <a:ext cx="1052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LME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60675" y="2743200"/>
            <a:ext cx="79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LME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2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Care</a:t>
            </a:r>
          </a:p>
        </p:txBody>
      </p:sp>
      <p:pic>
        <p:nvPicPr>
          <p:cNvPr id="4" name="Content Placeholder 3" descr="doc_talk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973263"/>
            <a:ext cx="35306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t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00300"/>
            <a:ext cx="2019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843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Managing  the quality of care</a:t>
            </a:r>
          </a:p>
          <a:p>
            <a:r>
              <a:rPr lang="en-US" sz="2400" dirty="0" smtClean="0">
                <a:latin typeface="Calibri" pitchFamily="34" charset="0"/>
              </a:rPr>
              <a:t>Managing the cost of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9400" y="5308600"/>
            <a:ext cx="294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Doctor       Patient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1075" y="4902200"/>
            <a:ext cx="79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LME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0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749" y="1286540"/>
            <a:ext cx="8701088" cy="5486400"/>
          </a:xfrm>
        </p:spPr>
        <p:txBody>
          <a:bodyPr/>
          <a:lstStyle/>
          <a:p>
            <a:pPr marL="109537" indent="0">
              <a:buNone/>
            </a:pPr>
            <a:r>
              <a:rPr lang="en-US" sz="3200" dirty="0" smtClean="0"/>
              <a:t>Analyze data on access, service authorization, and claims </a:t>
            </a:r>
            <a:r>
              <a:rPr lang="en-US" sz="3200" dirty="0"/>
              <a:t>payment </a:t>
            </a:r>
            <a:r>
              <a:rPr lang="en-US" sz="3200" dirty="0" smtClean="0"/>
              <a:t>for: </a:t>
            </a: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high </a:t>
            </a:r>
            <a:r>
              <a:rPr lang="en-US" sz="2400" dirty="0"/>
              <a:t>cost/high need </a:t>
            </a:r>
            <a:r>
              <a:rPr lang="en-US" sz="2400" dirty="0" smtClean="0"/>
              <a:t>consumers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utilization </a:t>
            </a:r>
            <a:r>
              <a:rPr lang="en-US" sz="2400" dirty="0"/>
              <a:t>of various services in the service </a:t>
            </a:r>
            <a:r>
              <a:rPr lang="en-US" sz="2400" dirty="0" smtClean="0"/>
              <a:t>array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gaps </a:t>
            </a:r>
            <a:r>
              <a:rPr lang="en-US" sz="2400" dirty="0"/>
              <a:t>in the </a:t>
            </a:r>
            <a:r>
              <a:rPr lang="en-US" sz="2400" dirty="0" smtClean="0"/>
              <a:t>service array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consumer </a:t>
            </a:r>
            <a:r>
              <a:rPr lang="en-US" sz="2400" dirty="0"/>
              <a:t>access, initiation, </a:t>
            </a:r>
            <a:r>
              <a:rPr lang="en-US" sz="2400" dirty="0" smtClean="0"/>
              <a:t>engagement and retention</a:t>
            </a:r>
          </a:p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The foregoing list is only a sample </a:t>
            </a:r>
          </a:p>
          <a:p>
            <a:pPr marL="57150" indent="0">
              <a:buNone/>
            </a:pPr>
            <a:r>
              <a:rPr lang="en-US" sz="2800" dirty="0" smtClean="0"/>
              <a:t>of the many QM activities that </a:t>
            </a:r>
          </a:p>
          <a:p>
            <a:pPr marL="57150" indent="0">
              <a:buNone/>
            </a:pPr>
            <a:r>
              <a:rPr lang="en-US" sz="2800" dirty="0" smtClean="0"/>
              <a:t>LMEs must engage in.</a:t>
            </a:r>
            <a:r>
              <a:rPr lang="en-US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22501-315D-492A-9B76-02718662B40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4" descr="bs016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60837"/>
            <a:ext cx="245268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200212"/>
            <a:ext cx="8229600" cy="715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Quality Management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841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05" y="1676400"/>
            <a:ext cx="80010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LME must establish </a:t>
            </a:r>
            <a:r>
              <a:rPr lang="en-US" sz="3000" dirty="0"/>
              <a:t>and maintain effective collaborative working relationships with other public agencies, health care providers, and human services </a:t>
            </a:r>
            <a:r>
              <a:rPr lang="en-US" sz="3000" dirty="0" smtClean="0"/>
              <a:t>agencies</a:t>
            </a:r>
            <a:endParaRPr lang="en-US" sz="3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Must </a:t>
            </a:r>
            <a:r>
              <a:rPr lang="en-US" sz="3000" dirty="0"/>
              <a:t>build a community collaborative of crisis/emergency stakeholders that engage </a:t>
            </a:r>
            <a:r>
              <a:rPr lang="en-US" sz="3000" dirty="0" smtClean="0"/>
              <a:t>in and support crisis prevention and stabilization, and that engages individuals </a:t>
            </a:r>
            <a:r>
              <a:rPr lang="en-US" sz="3000" dirty="0"/>
              <a:t>into services after a crisis event </a:t>
            </a:r>
          </a:p>
          <a:p>
            <a:pPr marL="0" indent="0">
              <a:buNone/>
            </a:pPr>
            <a:endParaRPr lang="en-US" sz="3000" dirty="0" smtClean="0"/>
          </a:p>
          <a:p>
            <a:pPr marL="41148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205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Community-based service system</a:t>
            </a:r>
          </a:p>
        </p:txBody>
      </p:sp>
      <p:graphicFrame>
        <p:nvGraphicFramePr>
          <p:cNvPr id="3" name="Diagram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5039016"/>
              </p:ext>
            </p:extLst>
          </p:nvPr>
        </p:nvGraphicFramePr>
        <p:xfrm>
          <a:off x="4152900" y="278102"/>
          <a:ext cx="4991100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0713435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33EAA8-4998-4643-96A8-AF9279F0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433EAA8-4998-4643-96A8-AF9279F09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D339D2-E9BA-45C7-913C-52A5D31F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0D339D2-E9BA-45C7-913C-52A5D31FD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C37AC5-51D3-4DD9-BF6B-DCC0C839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7C37AC5-51D3-4DD9-BF6B-DCC0C839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4E4B5C-A629-4670-BFC3-27A1F06B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14E4B5C-A629-4670-BFC3-27A1F06B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64765C-CBFF-43F8-89C0-9FAFC384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064765C-CBFF-43F8-89C0-9FAFC3840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B4F7B2-79EB-4A53-B121-9E7482496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3B4F7B2-79EB-4A53-B121-9E7482496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Collaborative Context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22501-315D-492A-9B76-02718662B40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the Future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345C-BCC8-451E-9C92-9026AA70E6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22313" y="3657600"/>
            <a:ext cx="8421687" cy="4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49702"/>
          </a:xfrm>
        </p:spPr>
        <p:txBody>
          <a:bodyPr>
            <a:noAutofit/>
          </a:bodyPr>
          <a:lstStyle/>
          <a:p>
            <a:r>
              <a:rPr lang="en-US" sz="3600" dirty="0" smtClean="0"/>
              <a:t>Medicaid Reform—S.L</a:t>
            </a:r>
            <a:r>
              <a:rPr lang="en-US" sz="3600" dirty="0"/>
              <a:t>. </a:t>
            </a:r>
            <a:r>
              <a:rPr lang="en-US" sz="3600" dirty="0" smtClean="0"/>
              <a:t>2015-245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69" y="1447800"/>
            <a:ext cx="8160588" cy="4643886"/>
          </a:xfrm>
        </p:spPr>
        <p:txBody>
          <a:bodyPr>
            <a:normAutofit fontScale="250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200" dirty="0" smtClean="0"/>
              <a:t>Private health plans enter </a:t>
            </a:r>
            <a:r>
              <a:rPr lang="en-US" sz="11200" dirty="0"/>
              <a:t>into </a:t>
            </a:r>
            <a:r>
              <a:rPr lang="en-US" sz="11200" dirty="0" smtClean="0"/>
              <a:t>prepaid</a:t>
            </a:r>
            <a:r>
              <a:rPr lang="en-US" sz="11200" dirty="0"/>
              <a:t>, capitated </a:t>
            </a:r>
            <a:r>
              <a:rPr lang="en-US" sz="11200" dirty="0" smtClean="0"/>
              <a:t>contracts </a:t>
            </a:r>
            <a:r>
              <a:rPr lang="en-US" sz="11200" dirty="0"/>
              <a:t>with </a:t>
            </a:r>
            <a:r>
              <a:rPr lang="en-US" sz="11200" dirty="0" smtClean="0"/>
              <a:t>the state</a:t>
            </a:r>
            <a:endParaRPr lang="en-US" sz="1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200" dirty="0" smtClean="0"/>
              <a:t>For </a:t>
            </a:r>
            <a:r>
              <a:rPr lang="en-US" sz="11200" dirty="0"/>
              <a:t>the delivery of </a:t>
            </a:r>
            <a:r>
              <a:rPr lang="en-US" sz="11200" u="sng" dirty="0"/>
              <a:t>all</a:t>
            </a:r>
            <a:r>
              <a:rPr lang="en-US" sz="11200" dirty="0"/>
              <a:t> Medicaid and NC Health Choice services—physical health services, prescription drugs, long-term care and supports, and behavioral health services—“whole care”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200" dirty="0" smtClean="0"/>
              <a:t>To </a:t>
            </a:r>
            <a:r>
              <a:rPr lang="en-US" sz="11200" dirty="0"/>
              <a:t>all Medicaid and NC Health Choice aid categories—“enrollees” (except those dually eligible for Medicaid and Medicare)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200" dirty="0" smtClean="0"/>
              <a:t>In </a:t>
            </a:r>
            <a:r>
              <a:rPr lang="en-US" sz="11200" dirty="0"/>
              <a:t>a </a:t>
            </a:r>
            <a:r>
              <a:rPr lang="en-US" sz="11200" dirty="0" smtClean="0"/>
              <a:t>specified geographic </a:t>
            </a:r>
            <a:r>
              <a:rPr lang="en-US" sz="11200" dirty="0"/>
              <a:t>region defined by </a:t>
            </a:r>
            <a:r>
              <a:rPr lang="en-US" sz="11200" dirty="0" smtClean="0"/>
              <a:t>the State— </a:t>
            </a:r>
            <a:r>
              <a:rPr lang="en-US" sz="11200" dirty="0"/>
              <a:t>“catchment area</a:t>
            </a:r>
            <a:r>
              <a:rPr lang="en-US" sz="11200" dirty="0" smtClean="0"/>
              <a:t>”</a:t>
            </a:r>
          </a:p>
          <a:p>
            <a:pPr marL="457200" lvl="1" indent="0" algn="ctr">
              <a:buNone/>
            </a:pPr>
            <a:endParaRPr lang="en-US" sz="42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to LME-MCOs?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10" y="1525270"/>
            <a:ext cx="8205355" cy="491274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4 years after contracts begin—LME/MCOs stop managing Medicaid behavioral health services</a:t>
            </a:r>
          </a:p>
          <a:p>
            <a:pPr marL="457200" lvl="1" indent="0">
              <a:buNone/>
            </a:pPr>
            <a:r>
              <a:rPr lang="en-US" sz="2800" dirty="0" smtClean="0"/>
              <a:t>				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 “tailored plans” for a defined special needs population—public or non-profit entities separately manage population that has high need for behavioral healthcare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and</a:t>
            </a:r>
          </a:p>
          <a:p>
            <a:pPr marL="400050" lvl="1" indent="0">
              <a:buNone/>
            </a:pPr>
            <a:r>
              <a:rPr lang="en-US" sz="3200" dirty="0" smtClean="0"/>
              <a:t>Permit LME/MCOs to compete for MCO contracts to manage both physical and behavioral healthcare for the special needs population.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4A166-C686-41ED-B5CB-4C973E03C8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371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LME/MCOs lose Medicaid contract?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32933"/>
          <a:ext cx="9144000" cy="582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09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</a:t>
                      </a:r>
                      <a:r>
                        <a:rPr lang="en-US" sz="2000" baseline="0" dirty="0" smtClean="0"/>
                        <a:t> happens to the State funding for the indigent and uninsured who are not eligible for Medicaid?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happens to the non-Medicaid functions of an LME/MCO?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1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Local service planning</a:t>
                      </a:r>
                      <a:r>
                        <a:rPr lang="en-US" sz="1800" baseline="0" dirty="0" smtClean="0"/>
                        <a:t> with 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Collaborative working relationships with other public agencies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Community collaborative of crisis/emergency 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Coordinate services to juveniles in the juvenile justice</a:t>
                      </a:r>
                      <a:r>
                        <a:rPr lang="en-US" sz="1800" baseline="0" dirty="0" smtClean="0"/>
                        <a:t>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Perform multidisciplinary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0" y="2362200"/>
          <a:ext cx="4555064" cy="326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4827639" y="4561892"/>
          <a:ext cx="4343400" cy="229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4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Integrated Care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Medicaid Expansion/Funding Uninsured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Workforce </a:t>
            </a:r>
            <a:r>
              <a:rPr lang="en-US" dirty="0" smtClean="0"/>
              <a:t>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Inpatient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4A166-C686-41ED-B5CB-4C973E03C8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19" y="2130289"/>
            <a:ext cx="3110946" cy="31109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96" y="1845362"/>
            <a:ext cx="7837004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 Botts</a:t>
            </a:r>
          </a:p>
          <a:p>
            <a:pPr lvl="1"/>
            <a:r>
              <a:rPr lang="en-US" dirty="0" smtClean="0"/>
              <a:t>919.962.8204</a:t>
            </a:r>
          </a:p>
          <a:p>
            <a:pPr lvl="1"/>
            <a:r>
              <a:rPr lang="en-US" dirty="0" smtClean="0">
                <a:hlinkClick r:id="rId5"/>
              </a:rPr>
              <a:t>botts@sog.unc.edu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7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0969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State Government Role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394855" y="1371600"/>
            <a:ext cx="87630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u="sng" dirty="0"/>
              <a:t>DHHS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Services—14  </a:t>
            </a:r>
            <a:r>
              <a:rPr lang="en-US" dirty="0"/>
              <a:t>state-operated </a:t>
            </a:r>
            <a:r>
              <a:rPr lang="en-US" dirty="0" smtClean="0"/>
              <a:t>facilities (2,800)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Funds for </a:t>
            </a:r>
            <a:r>
              <a:rPr lang="en-US" dirty="0"/>
              <a:t>community-based services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DMA—Medicaid </a:t>
            </a:r>
            <a:r>
              <a:rPr lang="en-US" dirty="0" smtClean="0"/>
              <a:t>money (insured)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DMH/DD/SAS—Non-Medicaid funds </a:t>
            </a:r>
            <a:r>
              <a:rPr lang="en-US" dirty="0" smtClean="0"/>
              <a:t>(uninsured)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Oversight </a:t>
            </a:r>
            <a:r>
              <a:rPr lang="en-US" dirty="0"/>
              <a:t>of </a:t>
            </a:r>
            <a:r>
              <a:rPr lang="en-US" dirty="0" smtClean="0"/>
              <a:t>community-based </a:t>
            </a:r>
            <a:r>
              <a:rPr lang="en-US" dirty="0"/>
              <a:t>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u="sng" dirty="0" smtClean="0"/>
              <a:t>General Assembly</a:t>
            </a:r>
            <a:r>
              <a:rPr lang="en-US" sz="2800" dirty="0" smtClean="0"/>
              <a:t>—policymaker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Organization and 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Funding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Eligibility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2B7B-9E8B-41CB-AEA7-07A6FA1412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4478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an Area Authority and What does It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A8FC-3AB5-4BC6-94F4-6A0E179CBA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0022" y="3657600"/>
            <a:ext cx="8421687" cy="4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an area authority? 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651163" y="1981201"/>
            <a:ext cx="8146473" cy="4419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An area authority is a local </a:t>
            </a:r>
            <a:r>
              <a:rPr lang="en-US" sz="2800" dirty="0"/>
              <a:t>political subdivision of the </a:t>
            </a:r>
            <a:r>
              <a:rPr lang="en-US" sz="2800" dirty="0" smtClean="0"/>
              <a:t>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Within </a:t>
            </a:r>
            <a:r>
              <a:rPr lang="en-US" sz="2800" dirty="0"/>
              <a:t>the public system of </a:t>
            </a:r>
            <a:r>
              <a:rPr lang="en-US" sz="2800" dirty="0" smtClean="0"/>
              <a:t>MH/DD/SA services an area authority is </a:t>
            </a:r>
            <a:r>
              <a:rPr lang="en-US" sz="2800" dirty="0"/>
              <a:t>the locus of coordination among public services for clients of its catchment area 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			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G.S</a:t>
            </a:r>
            <a:r>
              <a:rPr lang="en-US" sz="2400" dirty="0"/>
              <a:t>. </a:t>
            </a:r>
            <a:r>
              <a:rPr lang="en-US" sz="2400" dirty="0" smtClean="0"/>
              <a:t>122C-101,  -116.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2B7B-9E8B-41CB-AEA7-07A6FA1412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77982" y="152400"/>
            <a:ext cx="8229600" cy="10969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are they established?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64127" y="1769918"/>
            <a:ext cx="84582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 </a:t>
            </a:r>
            <a:r>
              <a:rPr lang="en-US" sz="2800" dirty="0" smtClean="0"/>
              <a:t>county must establish an area authority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 county must provide </a:t>
            </a:r>
            <a:r>
              <a:rPr lang="en-US" sz="2800" dirty="0"/>
              <a:t>MH/DD/SA services through an area </a:t>
            </a:r>
            <a:r>
              <a:rPr lang="en-US" sz="2800" dirty="0" smtClean="0"/>
              <a:t>authority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With DHHS Secretary approval: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 county may “disengage” </a:t>
            </a:r>
            <a:r>
              <a:rPr lang="en-US" sz="2400" dirty="0"/>
              <a:t>from one LME and </a:t>
            </a:r>
            <a:r>
              <a:rPr lang="en-US" sz="2400" dirty="0" smtClean="0"/>
              <a:t>“realign” </a:t>
            </a:r>
            <a:r>
              <a:rPr lang="en-US" sz="2400" dirty="0"/>
              <a:t>with </a:t>
            </a:r>
            <a:r>
              <a:rPr lang="en-US" sz="2400" dirty="0" smtClean="0"/>
              <a:t>another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Two area authorities may consolidate (merge) to create one larger area </a:t>
            </a:r>
            <a:r>
              <a:rPr lang="en-US" sz="2400" dirty="0" smtClean="0"/>
              <a:t>authority 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</a:t>
            </a:r>
            <a:r>
              <a:rPr lang="en-US" sz="2000" dirty="0" smtClean="0"/>
              <a:t>G.S</a:t>
            </a:r>
            <a:r>
              <a:rPr lang="en-US" sz="2000" dirty="0"/>
              <a:t>. 122C-115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2B7B-9E8B-41CB-AEA7-07A6FA1412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Governs the LME?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B</a:t>
            </a:r>
            <a:r>
              <a:rPr lang="en-US" sz="2800" dirty="0" smtClean="0"/>
              <a:t>oards of county commissioners within the LME’s catchment area shall appoint governing board members according to a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jointly adopted by the counties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that </a:t>
            </a:r>
            <a:r>
              <a:rPr lang="en-US" sz="2400" dirty="0"/>
              <a:t>describes the board composition, </a:t>
            </a:r>
            <a:r>
              <a:rPr lang="en-US" sz="2400" dirty="0" smtClean="0"/>
              <a:t>appointment, </a:t>
            </a:r>
            <a:r>
              <a:rPr lang="en-US" sz="2400" dirty="0"/>
              <a:t>and selection </a:t>
            </a:r>
            <a:r>
              <a:rPr lang="en-US" sz="2400" dirty="0" smtClean="0"/>
              <a:t>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LME board statute requires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At </a:t>
            </a:r>
            <a:r>
              <a:rPr lang="en-US" sz="2400" dirty="0"/>
              <a:t>least 11 and no more than 21 voting members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11 </a:t>
            </a:r>
            <a:r>
              <a:rPr lang="en-US" sz="2400" dirty="0"/>
              <a:t>prescribed categories of </a:t>
            </a:r>
            <a:r>
              <a:rPr lang="en-US" sz="2400" dirty="0" smtClean="0"/>
              <a:t>professional and constituent representation</a:t>
            </a:r>
            <a:endParaRPr lang="en-US" sz="2400" dirty="0"/>
          </a:p>
          <a:p>
            <a:pPr marL="3657600" lvl="8" indent="0">
              <a:buNone/>
            </a:pPr>
            <a:r>
              <a:rPr lang="en-US" dirty="0" smtClean="0"/>
              <a:t>	G.S. 122C-118.1, 122C-115.2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2B7B-9E8B-41CB-AEA7-07A6FA1412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8001000" cy="46180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Determine </a:t>
            </a:r>
            <a:r>
              <a:rPr lang="en-US" sz="2800" dirty="0"/>
              <a:t>the needs of area authority </a:t>
            </a:r>
            <a:r>
              <a:rPr lang="en-US" sz="2800" dirty="0" smtClean="0"/>
              <a:t>clients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</a:t>
            </a:r>
            <a:r>
              <a:rPr lang="en-US" sz="2800" dirty="0" smtClean="0"/>
              <a:t>nnually </a:t>
            </a:r>
            <a:r>
              <a:rPr lang="en-US" sz="2800" dirty="0"/>
              <a:t>assess the area authority’s ability to meet those needs.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Submit to DHHS and BOCCs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</a:t>
            </a:r>
            <a:r>
              <a:rPr lang="en-US" dirty="0" smtClean="0"/>
              <a:t>uarterly service delivery reports that assess the quality and availability of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Annual report that assesses progress in achieving service goals and plans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4A166-C686-41ED-B5CB-4C973E03C8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2316" y="310116"/>
            <a:ext cx="8319294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Governing Board Duties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457200"/>
            <a:ext cx="8637587" cy="990600"/>
          </a:xfr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does an area authority 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45291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dirty="0"/>
              <a:t>R</a:t>
            </a:r>
            <a:r>
              <a:rPr lang="en-US" dirty="0" smtClean="0"/>
              <a:t>esponsible for the management and oversight of the public system of MH/DD/SA  services at the community level.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Must plan, develop, implement, and monitor services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a specified geographic area</a:t>
            </a:r>
            <a:r>
              <a:rPr lang="en-US" dirty="0" smtClean="0"/>
              <a:t> to ensure expected outcomes for consumers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available resources</a:t>
            </a:r>
            <a:r>
              <a:rPr lang="en-US" dirty="0" smtClean="0"/>
              <a:t>.				</a:t>
            </a:r>
            <a:r>
              <a:rPr lang="en-US" sz="2400" dirty="0" smtClean="0"/>
              <a:t>G.S. 122C-115.4</a:t>
            </a:r>
          </a:p>
        </p:txBody>
      </p:sp>
    </p:spTree>
    <p:extLst>
      <p:ext uri="{BB962C8B-B14F-4D97-AF65-F5344CB8AC3E}">
        <p14:creationId xmlns:p14="http://schemas.microsoft.com/office/powerpoint/2010/main" val="2225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uman Services Basics:&amp;#x0D;&amp;#x0A;What Every County Commissioner Should Know&amp;quot;&quot;/&gt;&lt;property id=&quot;20307&quot; value=&quot;256&quot;/&gt;&lt;/object&gt;&lt;object type=&quot;3&quot; unique_id=&quot;10070&quot;&gt;&lt;property id=&quot;20148&quot; value=&quot;5&quot;/&gt;&lt;property id=&quot;20300&quot; value=&quot;Slide 3 - &amp;quot;Three Questions&amp;quot;&quot;/&gt;&lt;property id=&quot;20307&quot; value=&quot;257&quot;/&gt;&lt;/object&gt;&lt;object type=&quot;3&quot; unique_id=&quot;10071&quot;&gt;&lt;property id=&quot;20148&quot; value=&quot;5&quot;/&gt;&lt;property id=&quot;20300&quot; value=&quot;Slide 2&quot;/&gt;&lt;property id=&quot;20307&quot; value=&quot;258&quot;/&gt;&lt;/object&gt;&lt;object type=&quot;3&quot; unique_id=&quot;10072&quot;&gt;&lt;property id=&quot;20148&quot; value=&quot;5&quot;/&gt;&lt;property id=&quot;20300&quot; value=&quot;Slide 4&quot;/&gt;&lt;property id=&quot;20307&quot; value=&quot;296&quot;/&gt;&lt;/object&gt;&lt;object type=&quot;3&quot; unique_id=&quot;10073&quot;&gt;&lt;property id=&quot;20148&quot; value=&quot;5&quot;/&gt;&lt;property id=&quot;20300&quot; value=&quot;Slide 5&quot;/&gt;&lt;property id=&quot;20307&quot; value=&quot;418&quot;/&gt;&lt;/object&gt;&lt;object type=&quot;3&quot; unique_id=&quot;10074&quot;&gt;&lt;property id=&quot;20148&quot; value=&quot;5&quot;/&gt;&lt;property id=&quot;20300&quot; value=&quot;Slide 6&quot;/&gt;&lt;property id=&quot;20307&quot; value=&quot;417&quot;/&gt;&lt;/object&gt;&lt;object type=&quot;3&quot; unique_id=&quot;10075&quot;&gt;&lt;property id=&quot;20148&quot; value=&quot;5&quot;/&gt;&lt;property id=&quot;20300&quot; value=&quot;Slide 7 - &amp;quot;Intergovernmental: Who does what?&amp;quot;&quot;/&gt;&lt;property id=&quot;20307&quot; value=&quot;457&quot;/&gt;&lt;/object&gt;&lt;object type=&quot;3&quot; unique_id=&quot;10076&quot;&gt;&lt;property id=&quot;20148&quot; value=&quot;5&quot;/&gt;&lt;property id=&quot;20300&quot; value=&quot;Slide 8 - &amp;quot;Federal Role&amp;quot;&quot;/&gt;&lt;property id=&quot;20307&quot; value=&quot;456&quot;/&gt;&lt;/object&gt;&lt;object type=&quot;3&quot; unique_id=&quot;10077&quot;&gt;&lt;property id=&quot;20148&quot; value=&quot;5&quot;/&gt;&lt;property id=&quot;20300&quot; value=&quot;Slide 9 - &amp;quot;State Role&amp;quot;&quot;/&gt;&lt;property id=&quot;20307&quot; value=&quot;307&quot;/&gt;&lt;/object&gt;&lt;object type=&quot;3&quot; unique_id=&quot;10078&quot;&gt;&lt;property id=&quot;20148&quot; value=&quot;5&quot;/&gt;&lt;property id=&quot;20300&quot; value=&quot;Slide 10 - &amp;quot;Recent Legislative Trends: &amp;#x0D;&amp;#x0A;Types of Changes&amp;quot;&quot;/&gt;&lt;property id=&quot;20307&quot; value=&quot;364&quot;/&gt;&lt;/object&gt;&lt;object type=&quot;3&quot; unique_id=&quot;10079&quot;&gt;&lt;property id=&quot;20148&quot; value=&quot;5&quot;/&gt;&lt;property id=&quot;20300&quot; value=&quot;Slide 11 - &amp;quot;Recent Legislative Trends: &amp;#x0D;&amp;#x0A;Role of BOCC&amp;quot;&quot;/&gt;&lt;property id=&quot;20307&quot; value=&quot;363&quot;/&gt;&lt;/object&gt;&lt;object type=&quot;3&quot; unique_id=&quot;10080&quot;&gt;&lt;property id=&quot;20148&quot; value=&quot;5&quot;/&gt;&lt;property id=&quot;20300&quot; value=&quot;Slide 12 - &amp;quot;County Role&amp;quot;&quot;/&gt;&lt;property id=&quot;20307&quot; value=&quot;315&quot;/&gt;&lt;/object&gt;&lt;object type=&quot;3&quot; unique_id=&quot;10081&quot;&gt;&lt;property id=&quot;20148&quot; value=&quot;5&quot;/&gt;&lt;property id=&quot;20300&quot; value=&quot;Slide 13 - &amp;quot;Questions?&amp;quot;&quot;/&gt;&lt;property id=&quot;20307&quot; value=&quot;318&quot;/&gt;&lt;/object&gt;&lt;object type=&quot;3&quot; unique_id=&quot;10082&quot;&gt;&lt;property id=&quot;20148&quot; value=&quot;5&quot;/&gt;&lt;property id=&quot;20300&quot; value=&quot;Slide 14 - &amp;quot;Social Services&amp;quot;&quot;/&gt;&lt;property id=&quot;20307&quot; value=&quot;261&quot;/&gt;&lt;/object&gt;&lt;object type=&quot;3&quot; unique_id=&quot;10083&quot;&gt;&lt;property id=&quot;20148&quot; value=&quot;5&quot;/&gt;&lt;property id=&quot;20300&quot; value=&quot;Slide 15 - &amp;quot;Three Questions&amp;quot;&quot;/&gt;&lt;property id=&quot;20307&quot; value=&quot;407&quot;/&gt;&lt;/object&gt;&lt;object type=&quot;3&quot; unique_id=&quot;10084&quot;&gt;&lt;property id=&quot;20148&quot; value=&quot;5&quot;/&gt;&lt;property id=&quot;20300&quot; value=&quot;Slide 16 - &amp;quot;What does DSS Do?&amp;quot;&quot;/&gt;&lt;property id=&quot;20307&quot; value=&quot;320&quot;/&gt;&lt;/object&gt;&lt;object type=&quot;3&quot; unique_id=&quot;10085&quot;&gt;&lt;property id=&quot;20148&quot; value=&quot;5&quot;/&gt;&lt;property id=&quot;20300&quot; value=&quot;Slide 17 - &amp;quot;What Does DSS Do?&amp;quot;&quot;/&gt;&lt;property id=&quot;20307&quot; value=&quot;297&quot;/&gt;&lt;/object&gt;&lt;object type=&quot;3&quot; unique_id=&quot;10086&quot;&gt;&lt;property id=&quot;20148&quot; value=&quot;5&quot;/&gt;&lt;property id=&quot;20300&quot; value=&quot;Slide 18 - &amp;quot;Social services programs&amp;quot;&quot;/&gt;&lt;property id=&quot;20307&quot; value=&quot;299&quot;/&gt;&lt;/object&gt;&lt;object type=&quot;3&quot; unique_id=&quot;10087&quot;&gt;&lt;property id=&quot;20148&quot; value=&quot;5&quot;/&gt;&lt;property id=&quot;20300&quot; value=&quot;Slide 19 - &amp;quot;Who pays for social services?&amp;quot;&quot;/&gt;&lt;property id=&quot;20307&quot; value=&quot;308&quot;/&gt;&lt;/object&gt;&lt;object type=&quot;3&quot; unique_id=&quot;10088&quot;&gt;&lt;property id=&quot;20148&quot; value=&quot;5&quot;/&gt;&lt;property id=&quot;20300&quot; value=&quot;Slide 20&quot;/&gt;&lt;property id=&quot;20307&quot; value=&quot;292&quot;/&gt;&lt;/object&gt;&lt;object type=&quot;3&quot; unique_id=&quot;10089&quot;&gt;&lt;property id=&quot;20148&quot; value=&quot;5&quot;/&gt;&lt;property id=&quot;20300&quot; value=&quot;Slide 21 - &amp;quot;How is dss organized?&amp;quot;&quot;/&gt;&lt;property id=&quot;20307&quot; value=&quot;321&quot;/&gt;&lt;/object&gt;&lt;object type=&quot;3&quot; unique_id=&quot;10090&quot;&gt;&lt;property id=&quot;20148&quot; value=&quot;5&quot;/&gt;&lt;property id=&quot;20300&quot; value=&quot;Slide 22 - &amp;quot;Organization&amp;quot;&quot;/&gt;&lt;property id=&quot;20307&quot; value=&quot;330&quot;/&gt;&lt;/object&gt;&lt;object type=&quot;3&quot; unique_id=&quot;10091&quot;&gt;&lt;property id=&quot;20148&quot; value=&quot;5&quot;/&gt;&lt;property id=&quot;20300&quot; value=&quot;Slide 23 - &amp;quot;Governance&amp;quot;&quot;/&gt;&lt;property id=&quot;20307&quot; value=&quot;415&quot;/&gt;&lt;/object&gt;&lt;object type=&quot;3&quot; unique_id=&quot;10092&quot;&gt;&lt;property id=&quot;20148&quot; value=&quot;5&quot;/&gt;&lt;property id=&quot;20300&quot; value=&quot;Slide 24 - &amp;quot;DSS Board&amp;quot;&quot;/&gt;&lt;property id=&quot;20307&quot; value=&quot;360&quot;/&gt;&lt;/object&gt;&lt;object type=&quot;3&quot; unique_id=&quot;10093&quot;&gt;&lt;property id=&quot;20148&quot; value=&quot;5&quot;/&gt;&lt;property id=&quot;20300&quot; value=&quot;Slide 25 - &amp;quot;DSS Board&amp;quot;&quot;/&gt;&lt;property id=&quot;20307&quot; value=&quot;416&quot;/&gt;&lt;/object&gt;&lt;object type=&quot;3&quot; unique_id=&quot;10094&quot;&gt;&lt;property id=&quot;20148&quot; value=&quot;5&quot;/&gt;&lt;property id=&quot;20300&quot; value=&quot;Slide 26 - &amp;quot;Organization and Governance &amp;#x0D;&amp;#x0A;Options Under New Law (H 438)&amp;quot;&quot;/&gt;&lt;property id=&quot;20307&quot; value=&quot;405&quot;/&gt;&lt;/object&gt;&lt;object type=&quot;3&quot; unique_id=&quot;10095&quot;&gt;&lt;property id=&quot;20148&quot; value=&quot;5&quot;/&gt;&lt;property id=&quot;20300&quot; value=&quot;Slide 27 - &amp;quot;Many Counties&amp;quot;&quot;/&gt;&lt;property id=&quot;20307&quot; value=&quot;406&quot;/&gt;&lt;/object&gt;&lt;object type=&quot;3&quot; unique_id=&quot;10096&quot;&gt;&lt;property id=&quot;20148&quot; value=&quot;5&quot;/&gt;&lt;property id=&quot;20300&quot; value=&quot;Slide 28 - &amp;quot;Option One&amp;quot;&quot;/&gt;&lt;property id=&quot;20307&quot; value=&quot;404&quot;/&gt;&lt;/object&gt;&lt;object type=&quot;3&quot; unique_id=&quot;10097&quot;&gt;&lt;property id=&quot;20148&quot; value=&quot;5&quot;/&gt;&lt;property id=&quot;20300&quot; value=&quot;Slide 29 - &amp;quot;Option Two&amp;quot;&quot;/&gt;&lt;property id=&quot;20307&quot; value=&quot;403&quot;/&gt;&lt;/object&gt;&lt;object type=&quot;3&quot; unique_id=&quot;10098&quot;&gt;&lt;property id=&quot;20148&quot; value=&quot;5&quot;/&gt;&lt;property id=&quot;20300&quot; value=&quot;Slide 30 - &amp;quot;Option Three&amp;quot;&quot;/&gt;&lt;property id=&quot;20307&quot; value=&quot;402&quot;/&gt;&lt;/object&gt;&lt;object type=&quot;3&quot; unique_id=&quot;10099&quot;&gt;&lt;property id=&quot;20148&quot; value=&quot;5&quot;/&gt;&lt;property id=&quot;20300&quot; value=&quot;Slide 31 - &amp;quot;State Personnel Act&amp;quot;&quot;/&gt;&lt;property id=&quot;20307&quot; value=&quot;459&quot;/&gt;&lt;/object&gt;&lt;object type=&quot;3&quot; unique_id=&quot;10100&quot;&gt;&lt;property id=&quot;20148&quot; value=&quot;5&quot;/&gt;&lt;property id=&quot;20300&quot; value=&quot;Slide 32 - &amp;quot;Substantial Equivalency&amp;quot;&quot;/&gt;&lt;property id=&quot;20307&quot; value=&quot;486&quot;/&gt;&lt;/object&gt;&lt;object type=&quot;3&quot; unique_id=&quot;10101&quot;&gt;&lt;property id=&quot;20148&quot; value=&quot;5&quot;/&gt;&lt;property id=&quot;20300&quot; value=&quot;Slide 33 - &amp;quot;Federal Merit Personnel Standards&amp;quot;&quot;/&gt;&lt;property id=&quot;20307&quot; value=&quot;485&quot;/&gt;&lt;/object&gt;&lt;object type=&quot;3&quot; unique_id=&quot;10102&quot;&gt;&lt;property id=&quot;20148&quot; value=&quot;5&quot;/&gt;&lt;property id=&quot;20300&quot; value=&quot;Slide 34&quot;/&gt;&lt;property id=&quot;20307&quot; value=&quot;401&quot;/&gt;&lt;/object&gt;&lt;object type=&quot;3&quot; unique_id=&quot;10103&quot;&gt;&lt;property id=&quot;20148&quot; value=&quot;5&quot;/&gt;&lt;property id=&quot;20300&quot; value=&quot;Slide 35&quot;/&gt;&lt;property id=&quot;20307&quot; value=&quot;399&quot;/&gt;&lt;/object&gt;&lt;object type=&quot;3&quot; unique_id=&quot;10104&quot;&gt;&lt;property id=&quot;20148&quot; value=&quot;5&quot;/&gt;&lt;property id=&quot;20300&quot; value=&quot;Slide 36 - &amp;quot;What are the commissioners’ Roles?&amp;quot;&quot;/&gt;&lt;property id=&quot;20307&quot; value=&quot;322&quot;/&gt;&lt;/object&gt;&lt;object type=&quot;3&quot; unique_id=&quot;10105&quot;&gt;&lt;property id=&quot;20148&quot; value=&quot;5&quot;/&gt;&lt;property id=&quot;20300&quot; value=&quot;Slide 37 - &amp;quot;Refresher: County Role&amp;quot;&quot;/&gt;&lt;property id=&quot;20307&quot; value=&quot;409&quot;/&gt;&lt;/object&gt;&lt;object type=&quot;3&quot; unique_id=&quot;10106&quot;&gt;&lt;property id=&quot;20148&quot; value=&quot;5&quot;/&gt;&lt;property id=&quot;20300&quot; value=&quot;Slide 38 - &amp;quot;What are the county &amp;#x0D;&amp;#x0A;commissioners’ roles?&amp;quot;&quot;/&gt;&lt;property id=&quot;20307&quot; value=&quot;411&quot;/&gt;&lt;/object&gt;&lt;object type=&quot;3&quot; unique_id=&quot;10107&quot;&gt;&lt;property id=&quot;20148&quot; value=&quot;5&quot;/&gt;&lt;property id=&quot;20300&quot; value=&quot;Slide 39&quot;/&gt;&lt;property id=&quot;20307&quot; value=&quot;357&quot;/&gt;&lt;/object&gt;&lt;object type=&quot;3&quot; unique_id=&quot;10108&quot;&gt;&lt;property id=&quot;20148&quot; value=&quot;5&quot;/&gt;&lt;property id=&quot;20300&quot; value=&quot;Slide 40 - &amp;quot;Public Health&amp;quot;&quot;/&gt;&lt;property id=&quot;20307&quot; value=&quot;460&quot;/&gt;&lt;/object&gt;&lt;object type=&quot;3&quot; unique_id=&quot;10109&quot;&gt;&lt;property id=&quot;20148&quot; value=&quot;5&quot;/&gt;&lt;property id=&quot;20300&quot; value=&quot;Slide 41 - &amp;quot;Three Questions&amp;quot;&quot;/&gt;&lt;property id=&quot;20307&quot; value=&quot;461&quot;/&gt;&lt;/object&gt;&lt;object type=&quot;3&quot; unique_id=&quot;10110&quot;&gt;&lt;property id=&quot;20148&quot; value=&quot;5&quot;/&gt;&lt;property id=&quot;20300&quot; value=&quot;Slide 42 - &amp;quot;What does public &amp;#x0D;&amp;#x0A;health do?&amp;quot;&quot;/&gt;&lt;property id=&quot;20307&quot; value=&quot;462&quot;/&gt;&lt;/object&gt;&lt;object type=&quot;3&quot; unique_id=&quot;10111&quot;&gt;&lt;property id=&quot;20148&quot; value=&quot;5&quot;/&gt;&lt;property id=&quot;20300&quot; value=&quot;Slide 43 - &amp;quot;What does public health do?&amp;quot;&quot;/&gt;&lt;property id=&quot;20307&quot; value=&quot;463&quot;/&gt;&lt;/object&gt;&lt;object type=&quot;3&quot; unique_id=&quot;10112&quot;&gt;&lt;property id=&quot;20148&quot; value=&quot;5&quot;/&gt;&lt;property id=&quot;20300&quot; value=&quot;Slide 44 - &amp;quot;Some of the required services &amp;#x0D;&amp;#x0A;and activities&amp;quot;&quot;/&gt;&lt;property id=&quot;20307&quot; value=&quot;464&quot;/&gt;&lt;/object&gt;&lt;object type=&quot;3&quot; unique_id=&quot;10113&quot;&gt;&lt;property id=&quot;20148&quot; value=&quot;5&quot;/&gt;&lt;property id=&quot;20300&quot; value=&quot;Slide 45 - &amp;quot;Who carries out county role?&amp;quot;&quot;/&gt;&lt;property id=&quot;20307&quot; value=&quot;465&quot;/&gt;&lt;/object&gt;&lt;object type=&quot;3&quot; unique_id=&quot;10114&quot;&gt;&lt;property id=&quot;20148&quot; value=&quot;5&quot;/&gt;&lt;property id=&quot;20300&quot; value=&quot;Slide 46 - &amp;quot;How are public health agencies organized?&amp;quot;&quot;/&gt;&lt;property id=&quot;20307&quot; value=&quot;466&quot;/&gt;&lt;/object&gt;&lt;object type=&quot;3&quot; unique_id=&quot;10115&quot;&gt;&lt;property id=&quot;20148&quot; value=&quot;5&quot;/&gt;&lt;property id=&quot;20300&quot; value=&quot;Slide 47 - &amp;quot;How are public health &amp;#x0D;&amp;#x0A;agencies organized?&amp;quot;&quot;/&gt;&lt;property id=&quot;20307&quot; value=&quot;467&quot;/&gt;&lt;/object&gt;&lt;object type=&quot;3&quot; unique_id=&quot;10116&quot;&gt;&lt;property id=&quot;20148&quot; value=&quot;5&quot;/&gt;&lt;property id=&quot;20300&quot; value=&quot;Slide 48 - &amp;quot;Local options for public health&amp;quot;&quot;/&gt;&lt;property id=&quot;20307&quot; value=&quot;468&quot;/&gt;&lt;/object&gt;&lt;object type=&quot;3&quot; unique_id=&quot;10117&quot;&gt;&lt;property id=&quot;20148&quot; value=&quot;5&quot;/&gt;&lt;property id=&quot;20300&quot; value=&quot;Slide 49&quot;/&gt;&lt;property id=&quot;20307&quot; value=&quot;469&quot;/&gt;&lt;/object&gt;&lt;object type=&quot;3&quot; unique_id=&quot;10118&quot;&gt;&lt;property id=&quot;20148&quot; value=&quot;5&quot;/&gt;&lt;property id=&quot;20300&quot; value=&quot;Slide 50 - &amp;quot;Who pays for local public health?&amp;quot;&quot;/&gt;&lt;property id=&quot;20307&quot; value=&quot;470&quot;/&gt;&lt;/object&gt;&lt;object type=&quot;3&quot; unique_id=&quot;10119&quot;&gt;&lt;property id=&quot;20148&quot; value=&quot;5&quot;/&gt;&lt;property id=&quot;20300&quot; value=&quot;Slide 51&quot;/&gt;&lt;property id=&quot;20307&quot; value=&quot;471&quot;/&gt;&lt;/object&gt;&lt;object type=&quot;3&quot; unique_id=&quot;10120&quot;&gt;&lt;property id=&quot;20148&quot; value=&quot;5&quot;/&gt;&lt;property id=&quot;20300&quot; value=&quot;Slide 52 - &amp;quot;How much does it cost?&amp;quot;&quot;/&gt;&lt;property id=&quot;20307&quot; value=&quot;472&quot;/&gt;&lt;/object&gt;&lt;object type=&quot;3&quot; unique_id=&quot;10121&quot;&gt;&lt;property id=&quot;20148&quot; value=&quot;5&quot;/&gt;&lt;property id=&quot;20300&quot; value=&quot;Slide 53 - &amp;quot;Board of Health&amp;quot;&quot;/&gt;&lt;property id=&quot;20307&quot; value=&quot;525&quot;/&gt;&lt;/object&gt;&lt;object type=&quot;3&quot; unique_id=&quot;10122&quot;&gt;&lt;property id=&quot;20148&quot; value=&quot;5&quot;/&gt;&lt;property id=&quot;20300&quot; value=&quot;Slide 54 - &amp;quot;Board of Health Variations&amp;quot;&quot;/&gt;&lt;property id=&quot;20307&quot; value=&quot;526&quot;/&gt;&lt;/object&gt;&lt;object type=&quot;3&quot; unique_id=&quot;10123&quot;&gt;&lt;property id=&quot;20148&quot; value=&quot;5&quot;/&gt;&lt;property id=&quot;20300&quot; value=&quot;Slide 55&quot;/&gt;&lt;property id=&quot;20307&quot; value=&quot;487&quot;/&gt;&lt;/object&gt;&lt;object type=&quot;3&quot; unique_id=&quot;10124&quot;&gt;&lt;property id=&quot;20148&quot; value=&quot;5&quot;/&gt;&lt;property id=&quot;20300&quot; value=&quot;Slide 56 - &amp;quot;Accreditation&amp;quot;&quot;/&gt;&lt;property id=&quot;20307&quot; value=&quot;476&quot;/&gt;&lt;/object&gt;&lt;object type=&quot;3&quot; unique_id=&quot;10125&quot;&gt;&lt;property id=&quot;20148&quot; value=&quot;5&quot;/&gt;&lt;property id=&quot;20300&quot; value=&quot;Slide 57 - &amp;quot;Local Health Director&amp;quot;&quot;/&gt;&lt;property id=&quot;20307&quot; value=&quot;477&quot;/&gt;&lt;/object&gt;&lt;object type=&quot;3&quot; unique_id=&quot;10126&quot;&gt;&lt;property id=&quot;20148&quot; value=&quot;5&quot;/&gt;&lt;property id=&quot;20300&quot; value=&quot;Slide 58 - &amp;quot;Local Health Director Powers &amp;amp; Duties&amp;quot;&quot;/&gt;&lt;property id=&quot;20307&quot; value=&quot;478&quot;/&gt;&lt;/object&gt;&lt;object type=&quot;3&quot; unique_id=&quot;10127&quot;&gt;&lt;property id=&quot;20148&quot; value=&quot;5&quot;/&gt;&lt;property id=&quot;20300&quot; value=&quot;Slide 59 - &amp;quot;State Personnel Act and local public health employees&amp;quot;&quot;/&gt;&lt;property id=&quot;20307&quot; value=&quot;479&quot;/&gt;&lt;/object&gt;&lt;object type=&quot;3&quot; unique_id=&quot;10128&quot;&gt;&lt;property id=&quot;20148&quot; value=&quot;5&quot;/&gt;&lt;property id=&quot;20300&quot; value=&quot;Slide 60 - &amp;quot;What are the county commissioners’ roles?&amp;quot;&quot;/&gt;&lt;property id=&quot;20307&quot; value=&quot;480&quot;/&gt;&lt;/object&gt;&lt;object type=&quot;3&quot; unique_id=&quot;10129&quot;&gt;&lt;property id=&quot;20148&quot; value=&quot;5&quot;/&gt;&lt;property id=&quot;20300&quot; value=&quot;Slide 61 - &amp;quot;Refresher: County Role&amp;quot;&quot;/&gt;&lt;property id=&quot;20307&quot; value=&quot;481&quot;/&gt;&lt;/object&gt;&lt;object type=&quot;3&quot; unique_id=&quot;10130&quot;&gt;&lt;property id=&quot;20148&quot; value=&quot;5&quot;/&gt;&lt;property id=&quot;20300&quot; value=&quot;Slide 62 - &amp;quot;What are the county commissioners’ roles?&amp;quot;&quot;/&gt;&lt;property id=&quot;20307&quot; value=&quot;482&quot;/&gt;&lt;/object&gt;&lt;object type=&quot;3&quot; unique_id=&quot;10131&quot;&gt;&lt;property id=&quot;20148&quot; value=&quot;5&quot;/&gt;&lt;property id=&quot;20300&quot; value=&quot;Slide 63 - &amp;quot;Questions?&amp;quot;&quot;/&gt;&lt;property id=&quot;20307&quot; value=&quot;483&quot;/&gt;&lt;/object&gt;&lt;object type=&quot;3&quot; unique_id=&quot;10132&quot;&gt;&lt;property id=&quot;20148&quot; value=&quot;5&quot;/&gt;&lt;property id=&quot;20300&quot; value=&quot;Slide 64 - &amp;quot;Mental Health, Developmental Disabilities, and Substance Abuse Services&amp;quot;&quot;/&gt;&lt;property id=&quot;20307&quot; value=&quot;488&quot;/&gt;&lt;/object&gt;&lt;object type=&quot;3&quot; unique_id=&quot;10133&quot;&gt;&lt;property id=&quot;20148&quot; value=&quot;5&quot;/&gt;&lt;property id=&quot;20300&quot; value=&quot;Slide 65 - &amp;quot;Terminology&amp;quot;&quot;/&gt;&lt;property id=&quot;20307&quot; value=&quot;489&quot;/&gt;&lt;/object&gt;&lt;object type=&quot;3&quot; unique_id=&quot;10134&quot;&gt;&lt;property id=&quot;20148&quot; value=&quot;5&quot;/&gt;&lt;property id=&quot;20300&quot; value=&quot;Slide 66 - &amp;quot;Three Questions&amp;quot;&quot;/&gt;&lt;property id=&quot;20307&quot; value=&quot;490&quot;/&gt;&lt;/object&gt;&lt;object type=&quot;3&quot; unique_id=&quot;10135&quot;&gt;&lt;property id=&quot;20148&quot; value=&quot;5&quot;/&gt;&lt;property id=&quot;20300&quot; value=&quot;Slide 67 - &amp;quot;What does an LME do?&amp;quot;&quot;/&gt;&lt;property id=&quot;20307&quot; value=&quot;491&quot;/&gt;&lt;/object&gt;&lt;object type=&quot;3&quot; unique_id=&quot;10136&quot;&gt;&lt;property id=&quot;20148&quot; value=&quot;5&quot;/&gt;&lt;property id=&quot;20300&quot; value=&quot;Slide 68 - &amp;quot;What Do LMEs Do?&amp;quot;&quot;/&gt;&lt;property id=&quot;20307&quot; value=&quot;492&quot;/&gt;&lt;/object&gt;&lt;object type=&quot;3&quot; unique_id=&quot;10137&quot;&gt;&lt;property id=&quot;20148&quot; value=&quot;5&quot;/&gt;&lt;property id=&quot;20300&quot; value=&quot;Slide 69 - &amp;quot;What Does an LME Do?&amp;quot;&quot;/&gt;&lt;property id=&quot;20307&quot; value=&quot;493&quot;/&gt;&lt;/object&gt;&lt;object type=&quot;3&quot; unique_id=&quot;10138&quot;&gt;&lt;property id=&quot;20148&quot; value=&quot;5&quot;/&gt;&lt;property id=&quot;20300&quot; value=&quot;Slide 70 - &amp;quot;LME Functions&amp;quot;&quot;/&gt;&lt;property id=&quot;20307&quot; value=&quot;494&quot;/&gt;&lt;/object&gt;&lt;object type=&quot;3&quot; unique_id=&quot;10139&quot;&gt;&lt;property id=&quot;20148&quot; value=&quot;5&quot;/&gt;&lt;property id=&quot;20300&quot; value=&quot;Slide 71 - &amp;quot;Who Pays for Services?&amp;quot;&quot;/&gt;&lt;property id=&quot;20307&quot; value=&quot;495&quot;/&gt;&lt;/object&gt;&lt;object type=&quot;3&quot; unique_id=&quot;10140&quot;&gt;&lt;property id=&quot;20148&quot; value=&quot;5&quot;/&gt;&lt;property id=&quot;20300&quot; value=&quot;Slide 72 - &amp;quot;Who Pays for Services?&amp;quot;&quot;/&gt;&lt;property id=&quot;20307&quot; value=&quot;496&quot;/&gt;&lt;/object&gt;&lt;object type=&quot;3&quot; unique_id=&quot;10141&quot;&gt;&lt;property id=&quot;20148&quot; value=&quot;5&quot;/&gt;&lt;property id=&quot;20300&quot; value=&quot;Slide 73 - &amp;quot;Medicaid and Mental Health Services in the U.S.&amp;quot;&quot;/&gt;&lt;property id=&quot;20307&quot; value=&quot;497&quot;/&gt;&lt;/object&gt;&lt;object type=&quot;3&quot; unique_id=&quot;10142&quot;&gt;&lt;property id=&quot;20148&quot; value=&quot;5&quot;/&gt;&lt;property id=&quot;20300&quot; value=&quot;Slide 74 - &amp;quot;LME Revenue Trends&amp;quot;&quot;/&gt;&lt;property id=&quot;20307&quot; value=&quot;498&quot;/&gt;&lt;/object&gt;&lt;object type=&quot;3&quot; unique_id=&quot;10143&quot;&gt;&lt;property id=&quot;20148&quot; value=&quot;5&quot;/&gt;&lt;property id=&quot;20300&quot; value=&quot;Slide 75 - &amp;quot;Medicaid Managed Care &amp;quot;&quot;/&gt;&lt;property id=&quot;20307&quot; value=&quot;499&quot;/&gt;&lt;/object&gt;&lt;object type=&quot;3&quot; unique_id=&quot;10144&quot;&gt;&lt;property id=&quot;20148&quot; value=&quot;5&quot;/&gt;&lt;property id=&quot;20300&quot; value=&quot;Slide 76 - &amp;quot;Medicaid “Waiver”&amp;quot;&quot;/&gt;&lt;property id=&quot;20307&quot; value=&quot;501&quot;/&gt;&lt;/object&gt;&lt;object type=&quot;3&quot; unique_id=&quot;10145&quot;&gt;&lt;property id=&quot;20148&quot; value=&quot;5&quot;/&gt;&lt;property id=&quot;20300&quot; value=&quot;Slide 77 - &amp;quot;NC Medicaid: What’s Changed? &amp;quot;&quot;/&gt;&lt;property id=&quot;20307&quot; value=&quot;502&quot;/&gt;&lt;/object&gt;&lt;object type=&quot;3&quot; unique_id=&quot;10148&quot;&gt;&lt;property id=&quot;20148&quot; value=&quot;5&quot;/&gt;&lt;property id=&quot;20300&quot; value=&quot;Slide 80 - &amp;quot;How are LMEs organized?&amp;quot;&quot;/&gt;&lt;property id=&quot;20307&quot; value=&quot;505&quot;/&gt;&lt;/object&gt;&lt;object type=&quot;3&quot; unique_id=&quot;10149&quot;&gt;&lt;property id=&quot;20148&quot; value=&quot;5&quot;/&gt;&lt;property id=&quot;20300&quot; value=&quot;Slide 81 - &amp;quot;How are MH/DD/SA services organized?&amp;quot;&quot;/&gt;&lt;property id=&quot;20307&quot; value=&quot;506&quot;/&gt;&lt;/object&gt;&lt;object type=&quot;3&quot; unique_id=&quot;10150&quot;&gt;&lt;property id=&quot;20148&quot; value=&quot;5&quot;/&gt;&lt;property id=&quot;20300&quot; value=&quot;Slide 82 - &amp;quot;Organizational Options&amp;quot;&quot;/&gt;&lt;property id=&quot;20307&quot; value=&quot;507&quot;/&gt;&lt;/object&gt;&lt;object type=&quot;3&quot; unique_id=&quot;10151&quot;&gt;&lt;property id=&quot;20148&quot; value=&quot;5&quot;/&gt;&lt;property id=&quot;20300&quot; value=&quot;Slide 83 - &amp;quot;New Constraints on Agency Type&amp;quot;&quot;/&gt;&lt;property id=&quot;20307&quot; value=&quot;508&quot;/&gt;&lt;/object&gt;&lt;object type=&quot;3&quot; unique_id=&quot;10152&quot;&gt;&lt;property id=&quot;20148&quot; value=&quot;5&quot;/&gt;&lt;property id=&quot;20300&quot; value=&quot;Slide 84 - &amp;quot;Types of Agency&amp;quot;&quot;/&gt;&lt;property id=&quot;20307&quot; value=&quot;509&quot;/&gt;&lt;/object&gt;&lt;object type=&quot;3&quot; unique_id=&quot;10153&quot;&gt;&lt;property id=&quot;20148&quot; value=&quot;5&quot;/&gt;&lt;property id=&quot;20300&quot; value=&quot;Slide 85 - &amp;quot;County Movement Between LMEs&amp;quot;&quot;/&gt;&lt;property id=&quot;20307&quot; value=&quot;510&quot;/&gt;&lt;/object&gt;&lt;object type=&quot;3&quot; unique_id=&quot;10154&quot;&gt;&lt;property id=&quot;20148&quot; value=&quot;5&quot;/&gt;&lt;property id=&quot;20300&quot; value=&quot;Slide 86 - &amp;quot;Map Could Continue to Change&amp;quot;&quot;/&gt;&lt;property id=&quot;20307&quot; value=&quot;511&quot;/&gt;&lt;/object&gt;&lt;object type=&quot;3&quot; unique_id=&quot;10155&quot;&gt;&lt;property id=&quot;20148&quot; value=&quot;5&quot;/&gt;&lt;property id=&quot;20300&quot; value=&quot;Slide 87 - &amp;quot;Area Authority Board - Powers and Duties&amp;quot;&quot;/&gt;&lt;property id=&quot;20307&quot; value=&quot;512&quot;/&gt;&lt;/object&gt;&lt;object type=&quot;3&quot; unique_id=&quot;10156&quot;&gt;&lt;property id=&quot;20148&quot; value=&quot;5&quot;/&gt;&lt;property id=&quot;20300&quot; value=&quot;Slide 88 - &amp;quot;Area Authority Personnel &amp;quot;&quot;/&gt;&lt;property id=&quot;20307&quot; value=&quot;513&quot;/&gt;&lt;/object&gt;&lt;object type=&quot;3&quot; unique_id=&quot;10157&quot;&gt;&lt;property id=&quot;20148&quot; value=&quot;5&quot;/&gt;&lt;property id=&quot;20300&quot; value=&quot;Slide 89 - &amp;quot;What are the county commissioners’ Roles?&amp;quot;&quot;/&gt;&lt;property id=&quot;20307&quot; value=&quot;514&quot;/&gt;&lt;/object&gt;&lt;object type=&quot;3&quot; unique_id=&quot;10158&quot;&gt;&lt;property id=&quot;20148&quot; value=&quot;5&quot;/&gt;&lt;property id=&quot;20300&quot; value=&quot;Slide 90 - &amp;quot;Refresher: County Role&amp;quot;&quot;/&gt;&lt;property id=&quot;20307&quot; value=&quot;515&quot;/&gt;&lt;/object&gt;&lt;object type=&quot;3&quot; unique_id=&quot;10159&quot;&gt;&lt;property id=&quot;20148&quot; value=&quot;5&quot;/&gt;&lt;property id=&quot;20300&quot; value=&quot;Slide 91 - &amp;quot;Establish the Agency&amp;quot;&quot;/&gt;&lt;property id=&quot;20307&quot; value=&quot;516&quot;/&gt;&lt;/object&gt;&lt;object type=&quot;3&quot; unique_id=&quot;10160&quot;&gt;&lt;property id=&quot;20148&quot; value=&quot;5&quot;/&gt;&lt;property id=&quot;20300&quot; value=&quot;Slide 92 - &amp;quot;Dissolve or Withdraw from &amp;#x0D;&amp;#x0A;the Agency&amp;quot;&quot;/&gt;&lt;property id=&quot;20307&quot; value=&quot;517&quot;/&gt;&lt;/object&gt;&lt;object type=&quot;3&quot; unique_id=&quot;10161&quot;&gt;&lt;property id=&quot;20148&quot; value=&quot;5&quot;/&gt;&lt;property id=&quot;20300&quot; value=&quot;Slide 93 - &amp;quot;Appoint the Governing Board&amp;quot;&quot;/&gt;&lt;property id=&quot;20307&quot; value=&quot;518&quot;/&gt;&lt;/object&gt;&lt;object type=&quot;3&quot; unique_id=&quot;10162&quot;&gt;&lt;property id=&quot;20148&quot; value=&quot;5&quot;/&gt;&lt;property id=&quot;20300&quot; value=&quot;Slide 94 - &amp;quot;Appoint the Governing Board&amp;quot;&quot;/&gt;&lt;property id=&quot;20307&quot; value=&quot;519&quot;/&gt;&lt;/object&gt;&lt;object type=&quot;3&quot; unique_id=&quot;10163&quot;&gt;&lt;property id=&quot;20148&quot; value=&quot;5&quot;/&gt;&lt;property id=&quot;20300&quot; value=&quot;Slide 95 - &amp;quot;Appoint the Governing Board&amp;quot;&quot;/&gt;&lt;property id=&quot;20307&quot; value=&quot;520&quot;/&gt;&lt;/object&gt;&lt;object type=&quot;3&quot; unique_id=&quot;10164&quot;&gt;&lt;property id=&quot;20148&quot; value=&quot;5&quot;/&gt;&lt;property id=&quot;20300&quot; value=&quot;Slide 96 - &amp;quot;Appoint the Governing Board&amp;quot;&quot;/&gt;&lt;property id=&quot;20307&quot; value=&quot;521&quot;/&gt;&lt;/object&gt;&lt;object type=&quot;3&quot; unique_id=&quot;10165&quot;&gt;&lt;property id=&quot;20148&quot; value=&quot;5&quot;/&gt;&lt;property id=&quot;20300&quot; value=&quot;Slide 97 - &amp;quot;Appropriate Funds&amp;quot;&quot;/&gt;&lt;property id=&quot;20307&quot; value=&quot;522&quot;/&gt;&lt;/object&gt;&lt;object type=&quot;3&quot; unique_id=&quot;10166&quot;&gt;&lt;property id=&quot;20148&quot; value=&quot;5&quot;/&gt;&lt;property id=&quot;20300&quot; value=&quot;Slide 98 - &amp;quot;What are the county commissioners’ roles?&amp;quot;&quot;/&gt;&lt;property id=&quot;20307&quot; value=&quot;523&quot;/&gt;&lt;/object&gt;&lt;object type=&quot;3&quot; unique_id=&quot;10167&quot;&gt;&lt;property id=&quot;20148&quot; value=&quot;5&quot;/&gt;&lt;property id=&quot;20300&quot; value=&quot;Slide 99 - &amp;quot;Questions?&amp;quot;&quot;/&gt;&lt;property id=&quot;20307&quot; value=&quot;524&quot;/&gt;&lt;/object&gt;&lt;object type=&quot;3&quot; unique_id=&quot;10976&quot;&gt;&lt;property id=&quot;20148&quot; value=&quot;5&quot;/&gt;&lt;property id=&quot;20300&quot; value=&quot;Slide 78 - &amp;quot;Managing Care&amp;quot;&quot;/&gt;&lt;property id=&quot;20307&quot; value=&quot;527&quot;/&gt;&lt;/object&gt;&lt;object type=&quot;3&quot; unique_id=&quot;10977&quot;&gt;&lt;property id=&quot;20148&quot; value=&quot;5&quot;/&gt;&lt;property id=&quot;20300&quot; value=&quot;Slide 79 - &amp;quot;Managing Care&amp;quot;&quot;/&gt;&lt;property id=&quot;20307&quot; value=&quot;528&quot;/&gt;&lt;/object&gt;&lt;/object&gt;&lt;/object&gt;&lt;/database&gt;"/>
  <p:tag name="SECTOMILLISECCONVERTED" val="1"/>
  <p:tag name="TPVERSION" val="5"/>
  <p:tag name="TPFULLVERSION" val="5.3.0.3294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96597D-8980-4A7A-94B4-148647E511A8}&quot;/&gt;&lt;isInvalidForFieldText val=&quot;0&quot;/&gt;&lt;Image&gt;&lt;filename val=&quot;C:\Users\gwhisen\AppData\Local\Temp\PR\data\asimages\{FF96597D-8980-4A7A-94B4-148647E511A8}_20.png&quot;/&gt;&lt;left val=&quot;15&quot;/&gt;&lt;top val=&quot;0&quot;/&gt;&lt;width val=&quot;669&quot;/&gt;&lt;height val=&quot;13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SmartArtElem id=&quot;{CA5A2FD2-754C-4603-8319-C56C032C660F}&quot;&gt;&lt;left val=&quot;275&quot;/&gt;&lt;top val=&quot;109&quot;/&gt;&lt;width val=&quot;186&quot;/&gt;&lt;height val=&quot;186&quot;/&gt;&lt;Image&gt;&lt;filename val=&quot;C:\Users\gwhisen\AppData\Local\Temp\PR\data\asimages\{86E61910-28EA-4676-93BB-D54DDF4B4B9F}_1.png&quot;/&gt;&lt;left val=&quot;287&quot;/&gt;&lt;top val=&quot;120&quot;/&gt;&lt;width val=&quot;164&quot;/&gt;&lt;height val=&quot;175&quot;/&gt;&lt;hasText val=&quot;1&quot;/&gt;&lt;/Image&gt;&lt;/SmartArtElem&gt;&lt;SmartArtElem id=&quot;{9446294F-B31F-489F-AE85-EC851A6FBC6A}&quot;&gt;&lt;left val=&quot;312&quot;/&gt;&lt;top val=&quot;175&quot;/&gt;&lt;width val=&quot;111&quot;/&gt;&lt;height val=&quot;52&quot;/&gt;&lt;Image&gt;&lt;filename val=&quot;C:\Users\gwhisen\AppData\Local\Temp\PR\data\asimages\{6EA6BAB9-4093-4943-A964-F76FC203C386}_1.png&quot;/&gt;&lt;left val=&quot;315&quot;/&gt;&lt;top val=&quot;175&quot;/&gt;&lt;width val=&quot;104&quot;/&gt;&lt;height val=&quot;52&quot;/&gt;&lt;hasText val=&quot;1&quot;/&gt;&lt;/Image&gt;&lt;Image&gt;&lt;filename val=&quot;C:\Users\gwhisen\AppData\Local\Temp\PR\data\asimages\{8D447ECB-A28F-407C-B2A1-BCF5959D31EE}_1.png&quot;/&gt;&lt;left val=&quot;312&quot;/&gt;&lt;top val=&quot;175&quot;/&gt;&lt;width val=&quot;111&quot;/&gt;&lt;height val=&quot;52&quot;/&gt;&lt;hasText val=&quot;1&quot;/&gt;&lt;/Image&gt;&lt;/SmartArtElem&gt;&lt;SmartArtElem id=&quot;{FC3E3C71-79EE-4EE9-ACC3-0AFFF152004A}&quot;&gt;&lt;left val=&quot;223&quot;/&gt;&lt;top val=&quot;216&quot;/&gt;&lt;width val=&quot;186&quot;/&gt;&lt;height val=&quot;187&quot;/&gt;&lt;Image&gt;&lt;filename val=&quot;C:\Users\gwhisen\AppData\Local\Temp\PR\data\asimages\{F66169B0-F0D5-4197-ADAF-F77F299EA6E1}_1.png&quot;/&gt;&lt;left val=&quot;235&quot;/&gt;&lt;top val=&quot;228&quot;/&gt;&lt;width val=&quot;141&quot;/&gt;&lt;height val=&quot;175&quot;/&gt;&lt;hasText val=&quot;1&quot;/&gt;&lt;/Image&gt;&lt;/SmartArtElem&gt;&lt;SmartArtElem id=&quot;{462752E3-DB81-4968-88EA-4EE6E637D04A}&quot;&gt;&lt;left val=&quot;264&quot;/&gt;&lt;top val=&quot;278&quot;/&gt;&lt;width val=&quot;106&quot;/&gt;&lt;height val=&quot;66&quot;/&gt;&lt;Image&gt;&lt;filename val=&quot;C:\Users\gwhisen\AppData\Local\Temp\PR\data\asimages\{AEE7AFC4-94BF-4373-9183-DFED0F04D7EC}_1.png&quot;/&gt;&lt;left val=&quot;264&quot;/&gt;&lt;top val=&quot;283&quot;/&gt;&lt;width val=&quot;105&quot;/&gt;&lt;height val=&quot;52&quot;/&gt;&lt;hasText val=&quot;1&quot;/&gt;&lt;/Image&gt;&lt;Image&gt;&lt;filename val=&quot;C:\Users\gwhisen\AppData\Local\Temp\PR\data\asimages\{B2506AD4-9541-498A-966E-0E3C071A03AE}_1.png&quot;/&gt;&lt;left val=&quot;264&quot;/&gt;&lt;top val=&quot;278&quot;/&gt;&lt;width val=&quot;106&quot;/&gt;&lt;height val=&quot;66&quot;/&gt;&lt;hasText val=&quot;1&quot;/&gt;&lt;/Image&gt;&lt;/SmartArtElem&gt;&lt;SmartArtElem id=&quot;{32A06F68-BE68-44FE-9A61-197FE7599B82}&quot;&gt;&lt;left val=&quot;288&quot;/&gt;&lt;top val=&quot;336&quot;/&gt;&lt;width val=&quot;164&quot;/&gt;&lt;height val=&quot;164&quot;/&gt;&lt;Image&gt;&lt;filename val=&quot;C:\Users\gwhisen\AppData\Local\Temp\PR\data\asimages\{FF5F9431-B633-439A-B388-32F2EAF0CE98}_1.png&quot;/&gt;&lt;left val=&quot;288&quot;/&gt;&lt;top val=&quot;336&quot;/&gt;&lt;width val=&quot;164&quot;/&gt;&lt;height val=&quot;164&quot;/&gt;&lt;hasText val=&quot;1&quot;/&gt;&lt;/Image&gt;&lt;/SmartArtElem&gt;&lt;SmartArtElem id=&quot;{CCAB7E4E-B4EE-46E7-BE87-FB8D077880D5}&quot;&gt;&lt;left val=&quot;313&quot;/&gt;&lt;top val=&quot;386&quot;/&gt;&lt;width val=&quot;111&quot;/&gt;&lt;height val=&quot;66&quot;/&gt;&lt;Image&gt;&lt;filename val=&quot;C:\Users\gwhisen\AppData\Local\Temp\PR\data\asimages\{9422072F-335C-4D77-9B01-9823980A92F0}_1.png&quot;/&gt;&lt;left val=&quot;315&quot;/&gt;&lt;top val=&quot;391&quot;/&gt;&lt;width val=&quot;105&quot;/&gt;&lt;height val=&quot;52&quot;/&gt;&lt;hasText val=&quot;1&quot;/&gt;&lt;/Image&gt;&lt;Image&gt;&lt;filename val=&quot;C:\Users\gwhisen\AppData\Local\Temp\PR\data\asimages\{75488E28-E065-49E1-BA07-8D815CEE98D1}_1.png&quot;/&gt;&lt;left val=&quot;313&quot;/&gt;&lt;top val=&quot;386&quot;/&gt;&lt;width val=&quot;111&quot;/&gt;&lt;height val=&quot;66&quot;/&gt;&lt;hasText val=&quot;1&quot;/&gt;&lt;/Image&gt;&lt;/SmartArtElem&gt;&lt;/SmartAr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911AB84-D39C-4C9F-9A93-99DA0057104D}&quot;/&gt;&lt;isInvalidForFieldText val=&quot;0&quot;/&gt;&lt;Image&gt;&lt;filename val=&quot;C:\Users\gwhisen\AppData\Local\Temp\PR\data\asimages\{7911AB84-D39C-4C9F-9A93-99DA0057104D}_34.png&quot;/&gt;&lt;left val=&quot;15&quot;/&gt;&lt;top val=&quot;0&quot;/&gt;&lt;width val=&quot;669&quot;/&gt;&lt;height val=&quot;130&quot;/&gt;&lt;hasText val=&quot;1&quot;/&gt;&lt;/Image&gt;&lt;/ThreeDShapeInfo&gt;"/>
</p:tagLst>
</file>

<file path=ppt/theme/theme1.xml><?xml version="1.0" encoding="utf-8"?>
<a:theme xmlns:a="http://schemas.openxmlformats.org/drawingml/2006/main" name="sog_template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sog_template_footer</Template>
  <TotalTime>14931</TotalTime>
  <Words>1105</Words>
  <Application>Microsoft Office PowerPoint</Application>
  <PresentationFormat>On-screen Show (4:3)</PresentationFormat>
  <Paragraphs>222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Wingdings 2</vt:lpstr>
      <vt:lpstr>sog_template_footer</vt:lpstr>
      <vt:lpstr>Public Mental Health Services in North Carolina</vt:lpstr>
      <vt:lpstr>Community-based service system</vt:lpstr>
      <vt:lpstr>State Government Role</vt:lpstr>
      <vt:lpstr>What Is an Area Authority and What does It do?</vt:lpstr>
      <vt:lpstr>What is an area authority? </vt:lpstr>
      <vt:lpstr>How are they established?</vt:lpstr>
      <vt:lpstr>Who Governs the LME?</vt:lpstr>
      <vt:lpstr>PowerPoint Presentation</vt:lpstr>
      <vt:lpstr>What does an area authority do?</vt:lpstr>
      <vt:lpstr>PowerPoint Presentation</vt:lpstr>
      <vt:lpstr>Who Pays for Services?</vt:lpstr>
      <vt:lpstr>Where Does the State and Federal Money Go?</vt:lpstr>
      <vt:lpstr>Agency Functions and Mission</vt:lpstr>
      <vt:lpstr>Who is eligible and who receives services? </vt:lpstr>
      <vt:lpstr>Service Management</vt:lpstr>
      <vt:lpstr>Service Management</vt:lpstr>
      <vt:lpstr>Managing Care</vt:lpstr>
      <vt:lpstr>PowerPoint Presentation</vt:lpstr>
      <vt:lpstr>Community Collaboration</vt:lpstr>
      <vt:lpstr>Collaborative Context</vt:lpstr>
      <vt:lpstr>What Does the Future Look LIke?</vt:lpstr>
      <vt:lpstr>Medicaid Reform—S.L. 2015-245 </vt:lpstr>
      <vt:lpstr>What happens to LME-MCOs?</vt:lpstr>
      <vt:lpstr>When LME/MCOs lose Medicaid contract?</vt:lpstr>
      <vt:lpstr>Policy Issues</vt:lpstr>
      <vt:lpstr>Questions?</vt:lpstr>
    </vt:vector>
  </TitlesOfParts>
  <Company>UNC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Subtitle</dc:title>
  <dc:creator>UNC</dc:creator>
  <cp:lastModifiedBy>Truluck, Julie Lynn</cp:lastModifiedBy>
  <cp:revision>299</cp:revision>
  <cp:lastPrinted>2018-02-26T17:49:24Z</cp:lastPrinted>
  <dcterms:created xsi:type="dcterms:W3CDTF">2008-04-15T15:47:43Z</dcterms:created>
  <dcterms:modified xsi:type="dcterms:W3CDTF">2018-02-28T19:23:58Z</dcterms:modified>
</cp:coreProperties>
</file>