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423" r:id="rId2"/>
    <p:sldId id="483" r:id="rId3"/>
    <p:sldId id="506" r:id="rId4"/>
    <p:sldId id="622" r:id="rId5"/>
    <p:sldId id="538" r:id="rId6"/>
    <p:sldId id="539" r:id="rId7"/>
    <p:sldId id="540" r:id="rId8"/>
    <p:sldId id="535" r:id="rId9"/>
    <p:sldId id="624" r:id="rId10"/>
    <p:sldId id="541" r:id="rId11"/>
    <p:sldId id="542" r:id="rId12"/>
    <p:sldId id="571" r:id="rId13"/>
    <p:sldId id="572" r:id="rId14"/>
    <p:sldId id="575"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3" r:id="rId31"/>
    <p:sldId id="594" r:id="rId32"/>
    <p:sldId id="596" r:id="rId33"/>
    <p:sldId id="597" r:id="rId34"/>
    <p:sldId id="570" r:id="rId35"/>
    <p:sldId id="598" r:id="rId36"/>
    <p:sldId id="599" r:id="rId37"/>
    <p:sldId id="600" r:id="rId38"/>
    <p:sldId id="601" r:id="rId39"/>
    <p:sldId id="602" r:id="rId40"/>
    <p:sldId id="603" r:id="rId41"/>
    <p:sldId id="605" r:id="rId42"/>
    <p:sldId id="606" r:id="rId43"/>
    <p:sldId id="607" r:id="rId44"/>
    <p:sldId id="608" r:id="rId45"/>
    <p:sldId id="609" r:id="rId46"/>
    <p:sldId id="550" r:id="rId47"/>
    <p:sldId id="612" r:id="rId48"/>
    <p:sldId id="613" r:id="rId49"/>
    <p:sldId id="614" r:id="rId50"/>
    <p:sldId id="615" r:id="rId51"/>
    <p:sldId id="616" r:id="rId52"/>
    <p:sldId id="617" r:id="rId53"/>
    <p:sldId id="618" r:id="rId54"/>
    <p:sldId id="444" r:id="rId55"/>
  </p:sldIdLst>
  <p:sldSz cx="9144000" cy="6858000" type="screen4x3"/>
  <p:notesSz cx="7053263" cy="93091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BE5EF"/>
    <a:srgbClr val="FF66CC"/>
    <a:srgbClr val="F6BCF2"/>
    <a:srgbClr val="C9F1FF"/>
    <a:srgbClr val="FCE8FB"/>
    <a:srgbClr val="FCFCB6"/>
    <a:srgbClr val="D0E3EA"/>
    <a:srgbClr val="CBE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49942" autoAdjust="0"/>
  </p:normalViewPr>
  <p:slideViewPr>
    <p:cSldViewPr>
      <p:cViewPr varScale="1">
        <p:scale>
          <a:sx n="58" d="100"/>
          <a:sy n="58" d="100"/>
        </p:scale>
        <p:origin x="2850" y="66"/>
      </p:cViewPr>
      <p:guideLst>
        <p:guide orient="horz" pos="2160"/>
        <p:guide pos="2880"/>
      </p:guideLst>
    </p:cSldViewPr>
  </p:slideViewPr>
  <p:outlineViewPr>
    <p:cViewPr>
      <p:scale>
        <a:sx n="33" d="100"/>
        <a:sy n="33" d="100"/>
      </p:scale>
      <p:origin x="0" y="493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21C2A-79E4-4F2A-B8C9-10F37C120971}"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5347675B-1DA5-4623-93A9-F8DC4F840A6E}">
      <dgm:prSet phldrT="[Text]"/>
      <dgm:spPr/>
      <dgm:t>
        <a:bodyPr/>
        <a:lstStyle/>
        <a:p>
          <a:r>
            <a:rPr lang="en-US" dirty="0" smtClean="0"/>
            <a:t>No local rules concerning the issuing of grades and permits to food and lodging facilities. </a:t>
          </a:r>
          <a:br>
            <a:rPr lang="en-US" dirty="0" smtClean="0"/>
          </a:br>
          <a:r>
            <a:rPr lang="en-US" dirty="0" smtClean="0"/>
            <a:t>G.S. 130A-39(b).</a:t>
          </a:r>
          <a:endParaRPr lang="en-US" dirty="0"/>
        </a:p>
      </dgm:t>
    </dgm:pt>
    <dgm:pt modelId="{2202E8F7-5C31-4E6A-845A-E95D8DE779A8}" type="parTrans" cxnId="{50A0CA7E-610E-45EA-8BAE-118C8CC587D8}">
      <dgm:prSet/>
      <dgm:spPr/>
      <dgm:t>
        <a:bodyPr/>
        <a:lstStyle/>
        <a:p>
          <a:endParaRPr lang="en-US"/>
        </a:p>
      </dgm:t>
    </dgm:pt>
    <dgm:pt modelId="{DD628D36-6F25-4DCC-A581-42281DA6B00F}" type="sibTrans" cxnId="{50A0CA7E-610E-45EA-8BAE-118C8CC587D8}">
      <dgm:prSet/>
      <dgm:spPr/>
      <dgm:t>
        <a:bodyPr/>
        <a:lstStyle/>
        <a:p>
          <a:endParaRPr lang="en-US"/>
        </a:p>
      </dgm:t>
    </dgm:pt>
    <dgm:pt modelId="{FFBA177F-33DD-4B62-9192-36C674A5ABE2}">
      <dgm:prSet phldrT="[Text]"/>
      <dgm:spPr/>
      <dgm:t>
        <a:bodyPr/>
        <a:lstStyle/>
        <a:p>
          <a:r>
            <a:rPr lang="en-US" dirty="0" smtClean="0"/>
            <a:t>Local rules for on-site wastewater management must be as stringent as state rules and approved by state.  G.S. 130A-39(b); 130A-335(c).</a:t>
          </a:r>
          <a:endParaRPr lang="en-US" dirty="0"/>
        </a:p>
      </dgm:t>
    </dgm:pt>
    <dgm:pt modelId="{CCB2AD4E-91F3-4944-BD0C-00C95E2B9A56}" type="parTrans" cxnId="{7FF62633-C1E2-4ECA-8E4E-A545CDFC146F}">
      <dgm:prSet/>
      <dgm:spPr/>
      <dgm:t>
        <a:bodyPr/>
        <a:lstStyle/>
        <a:p>
          <a:endParaRPr lang="en-US"/>
        </a:p>
      </dgm:t>
    </dgm:pt>
    <dgm:pt modelId="{770B51DC-9C06-4419-BF92-63700BBBAF1B}" type="sibTrans" cxnId="{7FF62633-C1E2-4ECA-8E4E-A545CDFC146F}">
      <dgm:prSet/>
      <dgm:spPr/>
      <dgm:t>
        <a:bodyPr/>
        <a:lstStyle/>
        <a:p>
          <a:endParaRPr lang="en-US"/>
        </a:p>
      </dgm:t>
    </dgm:pt>
    <dgm:pt modelId="{857E1495-78BD-4C01-9222-1DB8E9B15D5F}">
      <dgm:prSet phldrT="[Text]"/>
      <dgm:spPr/>
      <dgm:t>
        <a:bodyPr/>
        <a:lstStyle/>
        <a:p>
          <a:r>
            <a:rPr lang="en-US" dirty="0" smtClean="0"/>
            <a:t>Local rules regarding smoking in public places must abide by statutory restrictions and must be approved by county commissioners. G.S. 130A-498.</a:t>
          </a:r>
          <a:endParaRPr lang="en-US" dirty="0"/>
        </a:p>
      </dgm:t>
    </dgm:pt>
    <dgm:pt modelId="{3470FF67-79ED-4F7D-8C5F-364186357708}" type="parTrans" cxnId="{4B5D629E-E678-4597-99B9-39AABC69FA87}">
      <dgm:prSet/>
      <dgm:spPr/>
      <dgm:t>
        <a:bodyPr/>
        <a:lstStyle/>
        <a:p>
          <a:endParaRPr lang="en-US"/>
        </a:p>
      </dgm:t>
    </dgm:pt>
    <dgm:pt modelId="{5FF5A8C3-4096-47C2-A546-7A57B9F94787}" type="sibTrans" cxnId="{4B5D629E-E678-4597-99B9-39AABC69FA87}">
      <dgm:prSet/>
      <dgm:spPr/>
      <dgm:t>
        <a:bodyPr/>
        <a:lstStyle/>
        <a:p>
          <a:endParaRPr lang="en-US"/>
        </a:p>
      </dgm:t>
    </dgm:pt>
    <dgm:pt modelId="{43DAB205-E2B1-4640-9383-819C3BBF735C}" type="pres">
      <dgm:prSet presAssocID="{58121C2A-79E4-4F2A-B8C9-10F37C120971}" presName="linear" presStyleCnt="0">
        <dgm:presLayoutVars>
          <dgm:dir/>
          <dgm:resizeHandles val="exact"/>
        </dgm:presLayoutVars>
      </dgm:prSet>
      <dgm:spPr/>
      <dgm:t>
        <a:bodyPr/>
        <a:lstStyle/>
        <a:p>
          <a:endParaRPr lang="en-US"/>
        </a:p>
      </dgm:t>
    </dgm:pt>
    <dgm:pt modelId="{9F2B0DC2-2BD9-4AF0-811F-E3E1EFBB88D4}" type="pres">
      <dgm:prSet presAssocID="{5347675B-1DA5-4623-93A9-F8DC4F840A6E}" presName="comp" presStyleCnt="0"/>
      <dgm:spPr/>
      <dgm:t>
        <a:bodyPr/>
        <a:lstStyle/>
        <a:p>
          <a:endParaRPr lang="en-US"/>
        </a:p>
      </dgm:t>
    </dgm:pt>
    <dgm:pt modelId="{645DD61D-D642-4E48-A8F1-B64958F12386}" type="pres">
      <dgm:prSet presAssocID="{5347675B-1DA5-4623-93A9-F8DC4F840A6E}" presName="box" presStyleLbl="node1" presStyleIdx="0" presStyleCnt="3"/>
      <dgm:spPr/>
      <dgm:t>
        <a:bodyPr/>
        <a:lstStyle/>
        <a:p>
          <a:endParaRPr lang="en-US"/>
        </a:p>
      </dgm:t>
    </dgm:pt>
    <dgm:pt modelId="{A451F70C-7B52-48A4-A484-7A14DB72C5B3}" type="pres">
      <dgm:prSet presAssocID="{5347675B-1DA5-4623-93A9-F8DC4F840A6E}" presName="img" presStyleLbl="fgImgPlace1" presStyleIdx="0" presStyleCnt="3"/>
      <dgm:spPr/>
      <dgm:t>
        <a:bodyPr/>
        <a:lstStyle/>
        <a:p>
          <a:endParaRPr lang="en-US"/>
        </a:p>
      </dgm:t>
    </dgm:pt>
    <dgm:pt modelId="{E3A9435A-CA8C-4AAA-9F9A-E54EED63BD7C}" type="pres">
      <dgm:prSet presAssocID="{5347675B-1DA5-4623-93A9-F8DC4F840A6E}" presName="text" presStyleLbl="node1" presStyleIdx="0" presStyleCnt="3">
        <dgm:presLayoutVars>
          <dgm:bulletEnabled val="1"/>
        </dgm:presLayoutVars>
      </dgm:prSet>
      <dgm:spPr/>
      <dgm:t>
        <a:bodyPr/>
        <a:lstStyle/>
        <a:p>
          <a:endParaRPr lang="en-US"/>
        </a:p>
      </dgm:t>
    </dgm:pt>
    <dgm:pt modelId="{0A5C3F8C-540C-4C36-B1B3-08DFB5CD96F7}" type="pres">
      <dgm:prSet presAssocID="{DD628D36-6F25-4DCC-A581-42281DA6B00F}" presName="spacer" presStyleCnt="0"/>
      <dgm:spPr/>
      <dgm:t>
        <a:bodyPr/>
        <a:lstStyle/>
        <a:p>
          <a:endParaRPr lang="en-US"/>
        </a:p>
      </dgm:t>
    </dgm:pt>
    <dgm:pt modelId="{5D9579BA-7E7F-4EFE-B5FD-E50A09A1C62D}" type="pres">
      <dgm:prSet presAssocID="{FFBA177F-33DD-4B62-9192-36C674A5ABE2}" presName="comp" presStyleCnt="0"/>
      <dgm:spPr/>
      <dgm:t>
        <a:bodyPr/>
        <a:lstStyle/>
        <a:p>
          <a:endParaRPr lang="en-US"/>
        </a:p>
      </dgm:t>
    </dgm:pt>
    <dgm:pt modelId="{A7B2E6CE-1B0A-4E5A-B12E-52684943E4D8}" type="pres">
      <dgm:prSet presAssocID="{FFBA177F-33DD-4B62-9192-36C674A5ABE2}" presName="box" presStyleLbl="node1" presStyleIdx="1" presStyleCnt="3"/>
      <dgm:spPr/>
      <dgm:t>
        <a:bodyPr/>
        <a:lstStyle/>
        <a:p>
          <a:endParaRPr lang="en-US"/>
        </a:p>
      </dgm:t>
    </dgm:pt>
    <dgm:pt modelId="{2BA60E27-EE1F-4093-B1C4-EDCD813E349C}" type="pres">
      <dgm:prSet presAssocID="{FFBA177F-33DD-4B62-9192-36C674A5ABE2}" presName="img" presStyleLbl="fgImgPlace1" presStyleIdx="1" presStyleCnt="3"/>
      <dgm:spPr/>
      <dgm:t>
        <a:bodyPr/>
        <a:lstStyle/>
        <a:p>
          <a:endParaRPr lang="en-US"/>
        </a:p>
      </dgm:t>
    </dgm:pt>
    <dgm:pt modelId="{F059A8AF-64BE-4C06-9E14-50D3B16269F8}" type="pres">
      <dgm:prSet presAssocID="{FFBA177F-33DD-4B62-9192-36C674A5ABE2}" presName="text" presStyleLbl="node1" presStyleIdx="1" presStyleCnt="3">
        <dgm:presLayoutVars>
          <dgm:bulletEnabled val="1"/>
        </dgm:presLayoutVars>
      </dgm:prSet>
      <dgm:spPr/>
      <dgm:t>
        <a:bodyPr/>
        <a:lstStyle/>
        <a:p>
          <a:endParaRPr lang="en-US"/>
        </a:p>
      </dgm:t>
    </dgm:pt>
    <dgm:pt modelId="{458D3340-68E8-41E0-A0A7-8E579A69ECD6}" type="pres">
      <dgm:prSet presAssocID="{770B51DC-9C06-4419-BF92-63700BBBAF1B}" presName="spacer" presStyleCnt="0"/>
      <dgm:spPr/>
      <dgm:t>
        <a:bodyPr/>
        <a:lstStyle/>
        <a:p>
          <a:endParaRPr lang="en-US"/>
        </a:p>
      </dgm:t>
    </dgm:pt>
    <dgm:pt modelId="{B82E0656-7BFE-44E7-9D26-26268D19BA33}" type="pres">
      <dgm:prSet presAssocID="{857E1495-78BD-4C01-9222-1DB8E9B15D5F}" presName="comp" presStyleCnt="0"/>
      <dgm:spPr/>
      <dgm:t>
        <a:bodyPr/>
        <a:lstStyle/>
        <a:p>
          <a:endParaRPr lang="en-US"/>
        </a:p>
      </dgm:t>
    </dgm:pt>
    <dgm:pt modelId="{DA601F53-6A12-419B-94EA-033CC7877A2B}" type="pres">
      <dgm:prSet presAssocID="{857E1495-78BD-4C01-9222-1DB8E9B15D5F}" presName="box" presStyleLbl="node1" presStyleIdx="2" presStyleCnt="3"/>
      <dgm:spPr/>
      <dgm:t>
        <a:bodyPr/>
        <a:lstStyle/>
        <a:p>
          <a:endParaRPr lang="en-US"/>
        </a:p>
      </dgm:t>
    </dgm:pt>
    <dgm:pt modelId="{91B2A614-97E9-4AE3-A041-BF4497E95237}" type="pres">
      <dgm:prSet presAssocID="{857E1495-78BD-4C01-9222-1DB8E9B15D5F}" presName="img" presStyleLbl="fgImgPlace1" presStyleIdx="2" presStyleCnt="3"/>
      <dgm:spPr/>
      <dgm:t>
        <a:bodyPr/>
        <a:lstStyle/>
        <a:p>
          <a:endParaRPr lang="en-US"/>
        </a:p>
      </dgm:t>
    </dgm:pt>
    <dgm:pt modelId="{9B09AD58-B21E-473A-ABBD-EF3A0E4C0E42}" type="pres">
      <dgm:prSet presAssocID="{857E1495-78BD-4C01-9222-1DB8E9B15D5F}" presName="text" presStyleLbl="node1" presStyleIdx="2" presStyleCnt="3">
        <dgm:presLayoutVars>
          <dgm:bulletEnabled val="1"/>
        </dgm:presLayoutVars>
      </dgm:prSet>
      <dgm:spPr/>
      <dgm:t>
        <a:bodyPr/>
        <a:lstStyle/>
        <a:p>
          <a:endParaRPr lang="en-US"/>
        </a:p>
      </dgm:t>
    </dgm:pt>
  </dgm:ptLst>
  <dgm:cxnLst>
    <dgm:cxn modelId="{13344A1D-1EAE-487A-AD8B-9B8E6B049AFB}" type="presOf" srcId="{5347675B-1DA5-4623-93A9-F8DC4F840A6E}" destId="{E3A9435A-CA8C-4AAA-9F9A-E54EED63BD7C}" srcOrd="1" destOrd="0" presId="urn:microsoft.com/office/officeart/2005/8/layout/vList4"/>
    <dgm:cxn modelId="{50A0CA7E-610E-45EA-8BAE-118C8CC587D8}" srcId="{58121C2A-79E4-4F2A-B8C9-10F37C120971}" destId="{5347675B-1DA5-4623-93A9-F8DC4F840A6E}" srcOrd="0" destOrd="0" parTransId="{2202E8F7-5C31-4E6A-845A-E95D8DE779A8}" sibTransId="{DD628D36-6F25-4DCC-A581-42281DA6B00F}"/>
    <dgm:cxn modelId="{216343EA-30FC-477C-BC99-0A628C33FF53}" type="presOf" srcId="{857E1495-78BD-4C01-9222-1DB8E9B15D5F}" destId="{DA601F53-6A12-419B-94EA-033CC7877A2B}" srcOrd="0" destOrd="0" presId="urn:microsoft.com/office/officeart/2005/8/layout/vList4"/>
    <dgm:cxn modelId="{5EA11E52-B541-45D0-84A0-99809B0088EF}" type="presOf" srcId="{5347675B-1DA5-4623-93A9-F8DC4F840A6E}" destId="{645DD61D-D642-4E48-A8F1-B64958F12386}" srcOrd="0" destOrd="0" presId="urn:microsoft.com/office/officeart/2005/8/layout/vList4"/>
    <dgm:cxn modelId="{FC6FFBFC-D885-4858-AF93-1977BDDA4098}" type="presOf" srcId="{FFBA177F-33DD-4B62-9192-36C674A5ABE2}" destId="{F059A8AF-64BE-4C06-9E14-50D3B16269F8}" srcOrd="1" destOrd="0" presId="urn:microsoft.com/office/officeart/2005/8/layout/vList4"/>
    <dgm:cxn modelId="{C3359042-06CF-42BA-9BE7-4C296C69C560}" type="presOf" srcId="{857E1495-78BD-4C01-9222-1DB8E9B15D5F}" destId="{9B09AD58-B21E-473A-ABBD-EF3A0E4C0E42}" srcOrd="1" destOrd="0" presId="urn:microsoft.com/office/officeart/2005/8/layout/vList4"/>
    <dgm:cxn modelId="{7FF62633-C1E2-4ECA-8E4E-A545CDFC146F}" srcId="{58121C2A-79E4-4F2A-B8C9-10F37C120971}" destId="{FFBA177F-33DD-4B62-9192-36C674A5ABE2}" srcOrd="1" destOrd="0" parTransId="{CCB2AD4E-91F3-4944-BD0C-00C95E2B9A56}" sibTransId="{770B51DC-9C06-4419-BF92-63700BBBAF1B}"/>
    <dgm:cxn modelId="{CE4CDAD7-EEE3-4776-A184-EFE0F8DE7CC1}" type="presOf" srcId="{58121C2A-79E4-4F2A-B8C9-10F37C120971}" destId="{43DAB205-E2B1-4640-9383-819C3BBF735C}" srcOrd="0" destOrd="0" presId="urn:microsoft.com/office/officeart/2005/8/layout/vList4"/>
    <dgm:cxn modelId="{4B5D629E-E678-4597-99B9-39AABC69FA87}" srcId="{58121C2A-79E4-4F2A-B8C9-10F37C120971}" destId="{857E1495-78BD-4C01-9222-1DB8E9B15D5F}" srcOrd="2" destOrd="0" parTransId="{3470FF67-79ED-4F7D-8C5F-364186357708}" sibTransId="{5FF5A8C3-4096-47C2-A546-7A57B9F94787}"/>
    <dgm:cxn modelId="{5F8FDD21-6F64-4F6B-9D68-C9481C10B750}" type="presOf" srcId="{FFBA177F-33DD-4B62-9192-36C674A5ABE2}" destId="{A7B2E6CE-1B0A-4E5A-B12E-52684943E4D8}" srcOrd="0" destOrd="0" presId="urn:microsoft.com/office/officeart/2005/8/layout/vList4"/>
    <dgm:cxn modelId="{7514409D-03C2-4CE0-942F-B480E5A0053C}" type="presParOf" srcId="{43DAB205-E2B1-4640-9383-819C3BBF735C}" destId="{9F2B0DC2-2BD9-4AF0-811F-E3E1EFBB88D4}" srcOrd="0" destOrd="0" presId="urn:microsoft.com/office/officeart/2005/8/layout/vList4"/>
    <dgm:cxn modelId="{358B19EF-EB79-4A7F-A8EF-5059B834F437}" type="presParOf" srcId="{9F2B0DC2-2BD9-4AF0-811F-E3E1EFBB88D4}" destId="{645DD61D-D642-4E48-A8F1-B64958F12386}" srcOrd="0" destOrd="0" presId="urn:microsoft.com/office/officeart/2005/8/layout/vList4"/>
    <dgm:cxn modelId="{677FD99B-3F14-4D59-886F-EF81862614CB}" type="presParOf" srcId="{9F2B0DC2-2BD9-4AF0-811F-E3E1EFBB88D4}" destId="{A451F70C-7B52-48A4-A484-7A14DB72C5B3}" srcOrd="1" destOrd="0" presId="urn:microsoft.com/office/officeart/2005/8/layout/vList4"/>
    <dgm:cxn modelId="{129DBDC3-B712-4E31-9FA6-9211EC16E288}" type="presParOf" srcId="{9F2B0DC2-2BD9-4AF0-811F-E3E1EFBB88D4}" destId="{E3A9435A-CA8C-4AAA-9F9A-E54EED63BD7C}" srcOrd="2" destOrd="0" presId="urn:microsoft.com/office/officeart/2005/8/layout/vList4"/>
    <dgm:cxn modelId="{A8793D6E-F041-48F8-A7EA-F4E579590347}" type="presParOf" srcId="{43DAB205-E2B1-4640-9383-819C3BBF735C}" destId="{0A5C3F8C-540C-4C36-B1B3-08DFB5CD96F7}" srcOrd="1" destOrd="0" presId="urn:microsoft.com/office/officeart/2005/8/layout/vList4"/>
    <dgm:cxn modelId="{4F3EFE99-8DE0-41CC-A509-B8C5CA7FD2F0}" type="presParOf" srcId="{43DAB205-E2B1-4640-9383-819C3BBF735C}" destId="{5D9579BA-7E7F-4EFE-B5FD-E50A09A1C62D}" srcOrd="2" destOrd="0" presId="urn:microsoft.com/office/officeart/2005/8/layout/vList4"/>
    <dgm:cxn modelId="{D9E02BE9-A74F-4B4B-A93F-E1BFCB1EF453}" type="presParOf" srcId="{5D9579BA-7E7F-4EFE-B5FD-E50A09A1C62D}" destId="{A7B2E6CE-1B0A-4E5A-B12E-52684943E4D8}" srcOrd="0" destOrd="0" presId="urn:microsoft.com/office/officeart/2005/8/layout/vList4"/>
    <dgm:cxn modelId="{025761A8-3530-4425-A23A-6A938BADD811}" type="presParOf" srcId="{5D9579BA-7E7F-4EFE-B5FD-E50A09A1C62D}" destId="{2BA60E27-EE1F-4093-B1C4-EDCD813E349C}" srcOrd="1" destOrd="0" presId="urn:microsoft.com/office/officeart/2005/8/layout/vList4"/>
    <dgm:cxn modelId="{04345CC1-F589-40AC-AE9A-99ED124B1E25}" type="presParOf" srcId="{5D9579BA-7E7F-4EFE-B5FD-E50A09A1C62D}" destId="{F059A8AF-64BE-4C06-9E14-50D3B16269F8}" srcOrd="2" destOrd="0" presId="urn:microsoft.com/office/officeart/2005/8/layout/vList4"/>
    <dgm:cxn modelId="{121BBDCF-236A-4AC1-AC1A-15210039A341}" type="presParOf" srcId="{43DAB205-E2B1-4640-9383-819C3BBF735C}" destId="{458D3340-68E8-41E0-A0A7-8E579A69ECD6}" srcOrd="3" destOrd="0" presId="urn:microsoft.com/office/officeart/2005/8/layout/vList4"/>
    <dgm:cxn modelId="{2F5B98F9-A3F9-4B2B-BF7F-77B7070D46B8}" type="presParOf" srcId="{43DAB205-E2B1-4640-9383-819C3BBF735C}" destId="{B82E0656-7BFE-44E7-9D26-26268D19BA33}" srcOrd="4" destOrd="0" presId="urn:microsoft.com/office/officeart/2005/8/layout/vList4"/>
    <dgm:cxn modelId="{D85C8F13-4878-4202-9394-0A323D6C6572}" type="presParOf" srcId="{B82E0656-7BFE-44E7-9D26-26268D19BA33}" destId="{DA601F53-6A12-419B-94EA-033CC7877A2B}" srcOrd="0" destOrd="0" presId="urn:microsoft.com/office/officeart/2005/8/layout/vList4"/>
    <dgm:cxn modelId="{DDF7EDAB-60E8-4BB5-9FBD-F9684BEE6F7A}" type="presParOf" srcId="{B82E0656-7BFE-44E7-9D26-26268D19BA33}" destId="{91B2A614-97E9-4AE3-A041-BF4497E95237}" srcOrd="1" destOrd="0" presId="urn:microsoft.com/office/officeart/2005/8/layout/vList4"/>
    <dgm:cxn modelId="{F5793786-F411-4B86-ABB1-29016EE2676F}" type="presParOf" srcId="{B82E0656-7BFE-44E7-9D26-26268D19BA33}" destId="{9B09AD58-B21E-473A-ABBD-EF3A0E4C0E4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7F9DD8-9188-4A98-B7BA-D53F11BED8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4195F4-6E30-43FB-A696-BB71E593C008}">
      <dgm:prSet phldrT="[Text]"/>
      <dgm:spPr/>
      <dgm:t>
        <a:bodyPr/>
        <a:lstStyle/>
        <a:p>
          <a:r>
            <a:rPr lang="en-US" dirty="0" smtClean="0"/>
            <a:t>Order</a:t>
          </a:r>
          <a:endParaRPr lang="en-US" dirty="0"/>
        </a:p>
      </dgm:t>
    </dgm:pt>
    <dgm:pt modelId="{0ED1D685-F0FF-4503-9DDF-5995BF78A9FC}" type="parTrans" cxnId="{00EA0CFF-360A-44E3-AA07-919D01DA4253}">
      <dgm:prSet/>
      <dgm:spPr/>
      <dgm:t>
        <a:bodyPr/>
        <a:lstStyle/>
        <a:p>
          <a:endParaRPr lang="en-US"/>
        </a:p>
      </dgm:t>
    </dgm:pt>
    <dgm:pt modelId="{D0054EF4-6F2C-4F2B-9D10-C58A56D7C446}" type="sibTrans" cxnId="{00EA0CFF-360A-44E3-AA07-919D01DA4253}">
      <dgm:prSet/>
      <dgm:spPr/>
      <dgm:t>
        <a:bodyPr/>
        <a:lstStyle/>
        <a:p>
          <a:endParaRPr lang="en-US"/>
        </a:p>
      </dgm:t>
    </dgm:pt>
    <dgm:pt modelId="{B8195B9A-CD00-4878-84D5-7F894B0C2446}">
      <dgm:prSet phldrT="[Text]"/>
      <dgm:spPr/>
      <dgm:t>
        <a:bodyPr/>
        <a:lstStyle/>
        <a:p>
          <a:r>
            <a:rPr lang="en-US" dirty="0" smtClean="0"/>
            <a:t>Issue abatement order to person in charge of property</a:t>
          </a:r>
          <a:endParaRPr lang="en-US" dirty="0"/>
        </a:p>
      </dgm:t>
    </dgm:pt>
    <dgm:pt modelId="{5BD425B8-9149-4997-933E-BC696CA21A41}" type="parTrans" cxnId="{E95ECF05-2088-42C5-9132-A3AA0824912F}">
      <dgm:prSet/>
      <dgm:spPr/>
      <dgm:t>
        <a:bodyPr/>
        <a:lstStyle/>
        <a:p>
          <a:endParaRPr lang="en-US"/>
        </a:p>
      </dgm:t>
    </dgm:pt>
    <dgm:pt modelId="{20A77413-E294-447D-B825-55D37246691D}" type="sibTrans" cxnId="{E95ECF05-2088-42C5-9132-A3AA0824912F}">
      <dgm:prSet/>
      <dgm:spPr/>
      <dgm:t>
        <a:bodyPr/>
        <a:lstStyle/>
        <a:p>
          <a:endParaRPr lang="en-US"/>
        </a:p>
      </dgm:t>
    </dgm:pt>
    <dgm:pt modelId="{EA9F789B-0226-4276-840D-77516DC38997}">
      <dgm:prSet phldrT="[Text]"/>
      <dgm:spPr/>
      <dgm:t>
        <a:bodyPr/>
        <a:lstStyle/>
        <a:p>
          <a:r>
            <a:rPr lang="en-US" dirty="0" smtClean="0"/>
            <a:t>Abate</a:t>
          </a:r>
          <a:endParaRPr lang="en-US" dirty="0"/>
        </a:p>
      </dgm:t>
    </dgm:pt>
    <dgm:pt modelId="{BDA47053-9183-4AC6-9A7C-51AACE09C885}" type="parTrans" cxnId="{4CA7FE73-8CD1-4FAA-AEC8-FBF45DED70C7}">
      <dgm:prSet/>
      <dgm:spPr/>
      <dgm:t>
        <a:bodyPr/>
        <a:lstStyle/>
        <a:p>
          <a:endParaRPr lang="en-US"/>
        </a:p>
      </dgm:t>
    </dgm:pt>
    <dgm:pt modelId="{7F0B783F-747B-4E61-A7C5-CD33169A0FFA}" type="sibTrans" cxnId="{4CA7FE73-8CD1-4FAA-AEC8-FBF45DED70C7}">
      <dgm:prSet/>
      <dgm:spPr/>
      <dgm:t>
        <a:bodyPr/>
        <a:lstStyle/>
        <a:p>
          <a:endParaRPr lang="en-US"/>
        </a:p>
      </dgm:t>
    </dgm:pt>
    <dgm:pt modelId="{AB9FD7FC-B25A-4B6E-917F-6CBE3B451A8C}">
      <dgm:prSet phldrT="[Text]"/>
      <dgm:spPr/>
      <dgm:t>
        <a:bodyPr/>
        <a:lstStyle/>
        <a:p>
          <a:r>
            <a:rPr lang="en-US" dirty="0" smtClean="0"/>
            <a:t>Make reasonable attempt to notify person in charge of property that abatement will occur</a:t>
          </a:r>
          <a:endParaRPr lang="en-US" dirty="0"/>
        </a:p>
      </dgm:t>
    </dgm:pt>
    <dgm:pt modelId="{4A7D0F52-5546-4D5E-8ECF-1F7875ACE212}" type="parTrans" cxnId="{F88CD5DF-0540-4A4C-9350-089D246C9C49}">
      <dgm:prSet/>
      <dgm:spPr/>
      <dgm:t>
        <a:bodyPr/>
        <a:lstStyle/>
        <a:p>
          <a:endParaRPr lang="en-US"/>
        </a:p>
      </dgm:t>
    </dgm:pt>
    <dgm:pt modelId="{2A3E6A48-9C00-4D88-94F2-7D9B8BB3C6AC}" type="sibTrans" cxnId="{F88CD5DF-0540-4A4C-9350-089D246C9C49}">
      <dgm:prSet/>
      <dgm:spPr/>
      <dgm:t>
        <a:bodyPr/>
        <a:lstStyle/>
        <a:p>
          <a:endParaRPr lang="en-US"/>
        </a:p>
      </dgm:t>
    </dgm:pt>
    <dgm:pt modelId="{B43EF3FE-1F8F-44DE-836F-BD507BE3AFA8}">
      <dgm:prSet phldrT="[Text]"/>
      <dgm:spPr/>
      <dgm:t>
        <a:bodyPr/>
        <a:lstStyle/>
        <a:p>
          <a:r>
            <a:rPr lang="en-US" dirty="0" smtClean="0"/>
            <a:t>Order should direct person to take specific actions to abate the imminent hazard</a:t>
          </a:r>
          <a:endParaRPr lang="en-US" dirty="0"/>
        </a:p>
      </dgm:t>
    </dgm:pt>
    <dgm:pt modelId="{6A48A428-A951-429D-A396-3FC57929628D}" type="parTrans" cxnId="{59B2B2EB-851C-4625-96D5-C7BBCAE90EB8}">
      <dgm:prSet/>
      <dgm:spPr/>
      <dgm:t>
        <a:bodyPr/>
        <a:lstStyle/>
        <a:p>
          <a:endParaRPr lang="en-US"/>
        </a:p>
      </dgm:t>
    </dgm:pt>
    <dgm:pt modelId="{A65486E4-06F1-4D8F-9414-367880DE3CBD}" type="sibTrans" cxnId="{59B2B2EB-851C-4625-96D5-C7BBCAE90EB8}">
      <dgm:prSet/>
      <dgm:spPr/>
      <dgm:t>
        <a:bodyPr/>
        <a:lstStyle/>
        <a:p>
          <a:endParaRPr lang="en-US"/>
        </a:p>
      </dgm:t>
    </dgm:pt>
    <dgm:pt modelId="{BE7285CF-C332-4D8B-BB57-85E928AC0841}">
      <dgm:prSet phldrT="[Text]"/>
      <dgm:spPr/>
      <dgm:t>
        <a:bodyPr/>
        <a:lstStyle/>
        <a:p>
          <a:r>
            <a:rPr lang="en-US" dirty="0" smtClean="0"/>
            <a:t>Take actions to abate</a:t>
          </a:r>
          <a:endParaRPr lang="en-US" dirty="0"/>
        </a:p>
      </dgm:t>
    </dgm:pt>
    <dgm:pt modelId="{8DA5ABB2-71B5-4E16-B52F-C95D34F505E0}" type="parTrans" cxnId="{3AFFB05B-D1C9-4F6F-9EF7-1EE7C6502B14}">
      <dgm:prSet/>
      <dgm:spPr/>
      <dgm:t>
        <a:bodyPr/>
        <a:lstStyle/>
        <a:p>
          <a:endParaRPr lang="en-US"/>
        </a:p>
      </dgm:t>
    </dgm:pt>
    <dgm:pt modelId="{1651F529-4365-4746-91B4-6060F88C56A2}" type="sibTrans" cxnId="{3AFFB05B-D1C9-4F6F-9EF7-1EE7C6502B14}">
      <dgm:prSet/>
      <dgm:spPr/>
      <dgm:t>
        <a:bodyPr/>
        <a:lstStyle/>
        <a:p>
          <a:endParaRPr lang="en-US"/>
        </a:p>
      </dgm:t>
    </dgm:pt>
    <dgm:pt modelId="{400EE877-C686-442B-B60B-568B4AB38741}">
      <dgm:prSet phldrT="[Text]"/>
      <dgm:spPr/>
      <dgm:t>
        <a:bodyPr/>
        <a:lstStyle/>
        <a:p>
          <a:r>
            <a:rPr lang="en-US" dirty="0" smtClean="0"/>
            <a:t>Health department will incur costs up-front but ordinarily acquires lien on property</a:t>
          </a:r>
          <a:endParaRPr lang="en-US" dirty="0"/>
        </a:p>
      </dgm:t>
    </dgm:pt>
    <dgm:pt modelId="{37185A56-BFDF-4DB5-B419-5F88F89C6723}" type="parTrans" cxnId="{B01CE518-375B-45E4-A05E-D077870E29FB}">
      <dgm:prSet/>
      <dgm:spPr/>
      <dgm:t>
        <a:bodyPr/>
        <a:lstStyle/>
        <a:p>
          <a:endParaRPr lang="en-US"/>
        </a:p>
      </dgm:t>
    </dgm:pt>
    <dgm:pt modelId="{6BC58FB8-C87D-46D4-9A27-A79892687A09}" type="sibTrans" cxnId="{B01CE518-375B-45E4-A05E-D077870E29FB}">
      <dgm:prSet/>
      <dgm:spPr/>
      <dgm:t>
        <a:bodyPr/>
        <a:lstStyle/>
        <a:p>
          <a:endParaRPr lang="en-US"/>
        </a:p>
      </dgm:t>
    </dgm:pt>
    <dgm:pt modelId="{DBF548E0-0866-4DA0-ACBA-061C54DE2119}" type="pres">
      <dgm:prSet presAssocID="{647F9DD8-9188-4A98-B7BA-D53F11BED8CA}" presName="linear" presStyleCnt="0">
        <dgm:presLayoutVars>
          <dgm:dir/>
          <dgm:animLvl val="lvl"/>
          <dgm:resizeHandles val="exact"/>
        </dgm:presLayoutVars>
      </dgm:prSet>
      <dgm:spPr/>
      <dgm:t>
        <a:bodyPr/>
        <a:lstStyle/>
        <a:p>
          <a:endParaRPr lang="en-US"/>
        </a:p>
      </dgm:t>
    </dgm:pt>
    <dgm:pt modelId="{D4B93F70-D97A-4337-9A33-32770584C027}" type="pres">
      <dgm:prSet presAssocID="{314195F4-6E30-43FB-A696-BB71E593C008}" presName="parentLin" presStyleCnt="0"/>
      <dgm:spPr/>
    </dgm:pt>
    <dgm:pt modelId="{0F2BD999-8589-45A1-BCDC-95AFA73DD914}" type="pres">
      <dgm:prSet presAssocID="{314195F4-6E30-43FB-A696-BB71E593C008}" presName="parentLeftMargin" presStyleLbl="node1" presStyleIdx="0" presStyleCnt="2"/>
      <dgm:spPr/>
      <dgm:t>
        <a:bodyPr/>
        <a:lstStyle/>
        <a:p>
          <a:endParaRPr lang="en-US"/>
        </a:p>
      </dgm:t>
    </dgm:pt>
    <dgm:pt modelId="{DF06088D-7B43-4B56-9A40-9E93658534AD}" type="pres">
      <dgm:prSet presAssocID="{314195F4-6E30-43FB-A696-BB71E593C008}" presName="parentText" presStyleLbl="node1" presStyleIdx="0" presStyleCnt="2">
        <dgm:presLayoutVars>
          <dgm:chMax val="0"/>
          <dgm:bulletEnabled val="1"/>
        </dgm:presLayoutVars>
      </dgm:prSet>
      <dgm:spPr/>
      <dgm:t>
        <a:bodyPr/>
        <a:lstStyle/>
        <a:p>
          <a:endParaRPr lang="en-US"/>
        </a:p>
      </dgm:t>
    </dgm:pt>
    <dgm:pt modelId="{638C4E26-B656-43C8-A4C0-FF1DE8B8DA11}" type="pres">
      <dgm:prSet presAssocID="{314195F4-6E30-43FB-A696-BB71E593C008}" presName="negativeSpace" presStyleCnt="0"/>
      <dgm:spPr/>
    </dgm:pt>
    <dgm:pt modelId="{18949919-488B-4AC3-85C3-83F61B1EEB73}" type="pres">
      <dgm:prSet presAssocID="{314195F4-6E30-43FB-A696-BB71E593C008}" presName="childText" presStyleLbl="conFgAcc1" presStyleIdx="0" presStyleCnt="2">
        <dgm:presLayoutVars>
          <dgm:bulletEnabled val="1"/>
        </dgm:presLayoutVars>
      </dgm:prSet>
      <dgm:spPr/>
      <dgm:t>
        <a:bodyPr/>
        <a:lstStyle/>
        <a:p>
          <a:endParaRPr lang="en-US"/>
        </a:p>
      </dgm:t>
    </dgm:pt>
    <dgm:pt modelId="{5F187A33-51D7-4CBC-BD89-46A83708917D}" type="pres">
      <dgm:prSet presAssocID="{D0054EF4-6F2C-4F2B-9D10-C58A56D7C446}" presName="spaceBetweenRectangles" presStyleCnt="0"/>
      <dgm:spPr/>
    </dgm:pt>
    <dgm:pt modelId="{8496C25C-98AE-49BF-B4CE-0183A44A5FAF}" type="pres">
      <dgm:prSet presAssocID="{EA9F789B-0226-4276-840D-77516DC38997}" presName="parentLin" presStyleCnt="0"/>
      <dgm:spPr/>
    </dgm:pt>
    <dgm:pt modelId="{0C8F1B53-5A59-4210-B4F7-6051F898E415}" type="pres">
      <dgm:prSet presAssocID="{EA9F789B-0226-4276-840D-77516DC38997}" presName="parentLeftMargin" presStyleLbl="node1" presStyleIdx="0" presStyleCnt="2"/>
      <dgm:spPr/>
      <dgm:t>
        <a:bodyPr/>
        <a:lstStyle/>
        <a:p>
          <a:endParaRPr lang="en-US"/>
        </a:p>
      </dgm:t>
    </dgm:pt>
    <dgm:pt modelId="{F2E7B93A-B9B0-4BE6-923C-8E466198768D}" type="pres">
      <dgm:prSet presAssocID="{EA9F789B-0226-4276-840D-77516DC38997}" presName="parentText" presStyleLbl="node1" presStyleIdx="1" presStyleCnt="2">
        <dgm:presLayoutVars>
          <dgm:chMax val="0"/>
          <dgm:bulletEnabled val="1"/>
        </dgm:presLayoutVars>
      </dgm:prSet>
      <dgm:spPr/>
      <dgm:t>
        <a:bodyPr/>
        <a:lstStyle/>
        <a:p>
          <a:endParaRPr lang="en-US"/>
        </a:p>
      </dgm:t>
    </dgm:pt>
    <dgm:pt modelId="{C2F8CC67-28AE-43A4-B106-0DD460E0AF33}" type="pres">
      <dgm:prSet presAssocID="{EA9F789B-0226-4276-840D-77516DC38997}" presName="negativeSpace" presStyleCnt="0"/>
      <dgm:spPr/>
    </dgm:pt>
    <dgm:pt modelId="{DF66D242-15EA-4A8A-9689-0900446A912D}" type="pres">
      <dgm:prSet presAssocID="{EA9F789B-0226-4276-840D-77516DC38997}" presName="childText" presStyleLbl="conFgAcc1" presStyleIdx="1" presStyleCnt="2">
        <dgm:presLayoutVars>
          <dgm:bulletEnabled val="1"/>
        </dgm:presLayoutVars>
      </dgm:prSet>
      <dgm:spPr/>
      <dgm:t>
        <a:bodyPr/>
        <a:lstStyle/>
        <a:p>
          <a:endParaRPr lang="en-US"/>
        </a:p>
      </dgm:t>
    </dgm:pt>
  </dgm:ptLst>
  <dgm:cxnLst>
    <dgm:cxn modelId="{3855CE5A-7444-43B1-B871-9EE6023E426B}" type="presOf" srcId="{314195F4-6E30-43FB-A696-BB71E593C008}" destId="{0F2BD999-8589-45A1-BCDC-95AFA73DD914}" srcOrd="0" destOrd="0" presId="urn:microsoft.com/office/officeart/2005/8/layout/list1"/>
    <dgm:cxn modelId="{8B92BBD6-4005-42E5-9F9E-1BB69ECE3BE7}" type="presOf" srcId="{B43EF3FE-1F8F-44DE-836F-BD507BE3AFA8}" destId="{18949919-488B-4AC3-85C3-83F61B1EEB73}" srcOrd="0" destOrd="1" presId="urn:microsoft.com/office/officeart/2005/8/layout/list1"/>
    <dgm:cxn modelId="{00EA0CFF-360A-44E3-AA07-919D01DA4253}" srcId="{647F9DD8-9188-4A98-B7BA-D53F11BED8CA}" destId="{314195F4-6E30-43FB-A696-BB71E593C008}" srcOrd="0" destOrd="0" parTransId="{0ED1D685-F0FF-4503-9DDF-5995BF78A9FC}" sibTransId="{D0054EF4-6F2C-4F2B-9D10-C58A56D7C446}"/>
    <dgm:cxn modelId="{F88CD5DF-0540-4A4C-9350-089D246C9C49}" srcId="{EA9F789B-0226-4276-840D-77516DC38997}" destId="{AB9FD7FC-B25A-4B6E-917F-6CBE3B451A8C}" srcOrd="0" destOrd="0" parTransId="{4A7D0F52-5546-4D5E-8ECF-1F7875ACE212}" sibTransId="{2A3E6A48-9C00-4D88-94F2-7D9B8BB3C6AC}"/>
    <dgm:cxn modelId="{59B2B2EB-851C-4625-96D5-C7BBCAE90EB8}" srcId="{314195F4-6E30-43FB-A696-BB71E593C008}" destId="{B43EF3FE-1F8F-44DE-836F-BD507BE3AFA8}" srcOrd="1" destOrd="0" parTransId="{6A48A428-A951-429D-A396-3FC57929628D}" sibTransId="{A65486E4-06F1-4D8F-9414-367880DE3CBD}"/>
    <dgm:cxn modelId="{4CA7FE73-8CD1-4FAA-AEC8-FBF45DED70C7}" srcId="{647F9DD8-9188-4A98-B7BA-D53F11BED8CA}" destId="{EA9F789B-0226-4276-840D-77516DC38997}" srcOrd="1" destOrd="0" parTransId="{BDA47053-9183-4AC6-9A7C-51AACE09C885}" sibTransId="{7F0B783F-747B-4E61-A7C5-CD33169A0FFA}"/>
    <dgm:cxn modelId="{F2065520-7898-4711-B9F6-3B7694DBE115}" type="presOf" srcId="{BE7285CF-C332-4D8B-BB57-85E928AC0841}" destId="{DF66D242-15EA-4A8A-9689-0900446A912D}" srcOrd="0" destOrd="1" presId="urn:microsoft.com/office/officeart/2005/8/layout/list1"/>
    <dgm:cxn modelId="{1CD7F223-CA86-4902-924C-CD4ACA6839D4}" type="presOf" srcId="{EA9F789B-0226-4276-840D-77516DC38997}" destId="{F2E7B93A-B9B0-4BE6-923C-8E466198768D}" srcOrd="1" destOrd="0" presId="urn:microsoft.com/office/officeart/2005/8/layout/list1"/>
    <dgm:cxn modelId="{1231AAB2-4B94-4A0A-A5CC-9BC21C0ACCB8}" type="presOf" srcId="{647F9DD8-9188-4A98-B7BA-D53F11BED8CA}" destId="{DBF548E0-0866-4DA0-ACBA-061C54DE2119}" srcOrd="0" destOrd="0" presId="urn:microsoft.com/office/officeart/2005/8/layout/list1"/>
    <dgm:cxn modelId="{A6E20C85-0C61-402B-8348-78DABBEC0DE7}" type="presOf" srcId="{400EE877-C686-442B-B60B-568B4AB38741}" destId="{DF66D242-15EA-4A8A-9689-0900446A912D}" srcOrd="0" destOrd="2" presId="urn:microsoft.com/office/officeart/2005/8/layout/list1"/>
    <dgm:cxn modelId="{72D0772F-9D0B-4FDB-B1C7-5E0F2C8BB216}" type="presOf" srcId="{AB9FD7FC-B25A-4B6E-917F-6CBE3B451A8C}" destId="{DF66D242-15EA-4A8A-9689-0900446A912D}" srcOrd="0" destOrd="0" presId="urn:microsoft.com/office/officeart/2005/8/layout/list1"/>
    <dgm:cxn modelId="{B5F4CF0D-8CAC-4580-8BFF-EB86FB36CE2D}" type="presOf" srcId="{B8195B9A-CD00-4878-84D5-7F894B0C2446}" destId="{18949919-488B-4AC3-85C3-83F61B1EEB73}" srcOrd="0" destOrd="0" presId="urn:microsoft.com/office/officeart/2005/8/layout/list1"/>
    <dgm:cxn modelId="{B01CE518-375B-45E4-A05E-D077870E29FB}" srcId="{EA9F789B-0226-4276-840D-77516DC38997}" destId="{400EE877-C686-442B-B60B-568B4AB38741}" srcOrd="2" destOrd="0" parTransId="{37185A56-BFDF-4DB5-B419-5F88F89C6723}" sibTransId="{6BC58FB8-C87D-46D4-9A27-A79892687A09}"/>
    <dgm:cxn modelId="{FF3182A1-00B9-4D83-AC34-6FDA537EAC18}" type="presOf" srcId="{314195F4-6E30-43FB-A696-BB71E593C008}" destId="{DF06088D-7B43-4B56-9A40-9E93658534AD}" srcOrd="1" destOrd="0" presId="urn:microsoft.com/office/officeart/2005/8/layout/list1"/>
    <dgm:cxn modelId="{3AFFB05B-D1C9-4F6F-9EF7-1EE7C6502B14}" srcId="{EA9F789B-0226-4276-840D-77516DC38997}" destId="{BE7285CF-C332-4D8B-BB57-85E928AC0841}" srcOrd="1" destOrd="0" parTransId="{8DA5ABB2-71B5-4E16-B52F-C95D34F505E0}" sibTransId="{1651F529-4365-4746-91B4-6060F88C56A2}"/>
    <dgm:cxn modelId="{E95ECF05-2088-42C5-9132-A3AA0824912F}" srcId="{314195F4-6E30-43FB-A696-BB71E593C008}" destId="{B8195B9A-CD00-4878-84D5-7F894B0C2446}" srcOrd="0" destOrd="0" parTransId="{5BD425B8-9149-4997-933E-BC696CA21A41}" sibTransId="{20A77413-E294-447D-B825-55D37246691D}"/>
    <dgm:cxn modelId="{CBDB33C8-5B19-4BA3-8EC7-9873FE64E058}" type="presOf" srcId="{EA9F789B-0226-4276-840D-77516DC38997}" destId="{0C8F1B53-5A59-4210-B4F7-6051F898E415}" srcOrd="0" destOrd="0" presId="urn:microsoft.com/office/officeart/2005/8/layout/list1"/>
    <dgm:cxn modelId="{1809E984-D368-4A76-9E45-D85E644749CE}" type="presParOf" srcId="{DBF548E0-0866-4DA0-ACBA-061C54DE2119}" destId="{D4B93F70-D97A-4337-9A33-32770584C027}" srcOrd="0" destOrd="0" presId="urn:microsoft.com/office/officeart/2005/8/layout/list1"/>
    <dgm:cxn modelId="{2C534CAE-F955-428A-8284-17C5579CD05E}" type="presParOf" srcId="{D4B93F70-D97A-4337-9A33-32770584C027}" destId="{0F2BD999-8589-45A1-BCDC-95AFA73DD914}" srcOrd="0" destOrd="0" presId="urn:microsoft.com/office/officeart/2005/8/layout/list1"/>
    <dgm:cxn modelId="{F4358E64-7773-4E16-B90D-E2ED37FF8C79}" type="presParOf" srcId="{D4B93F70-D97A-4337-9A33-32770584C027}" destId="{DF06088D-7B43-4B56-9A40-9E93658534AD}" srcOrd="1" destOrd="0" presId="urn:microsoft.com/office/officeart/2005/8/layout/list1"/>
    <dgm:cxn modelId="{C3D43288-177B-4210-9EC7-6FE752EBDDAC}" type="presParOf" srcId="{DBF548E0-0866-4DA0-ACBA-061C54DE2119}" destId="{638C4E26-B656-43C8-A4C0-FF1DE8B8DA11}" srcOrd="1" destOrd="0" presId="urn:microsoft.com/office/officeart/2005/8/layout/list1"/>
    <dgm:cxn modelId="{B2FE6986-A7C7-4119-A733-EBA20DB57289}" type="presParOf" srcId="{DBF548E0-0866-4DA0-ACBA-061C54DE2119}" destId="{18949919-488B-4AC3-85C3-83F61B1EEB73}" srcOrd="2" destOrd="0" presId="urn:microsoft.com/office/officeart/2005/8/layout/list1"/>
    <dgm:cxn modelId="{EA4E627F-E7BF-4255-B8B9-A3A5D32DA0FC}" type="presParOf" srcId="{DBF548E0-0866-4DA0-ACBA-061C54DE2119}" destId="{5F187A33-51D7-4CBC-BD89-46A83708917D}" srcOrd="3" destOrd="0" presId="urn:microsoft.com/office/officeart/2005/8/layout/list1"/>
    <dgm:cxn modelId="{9A6FB0A2-1161-4192-B01A-5F77CC1FF696}" type="presParOf" srcId="{DBF548E0-0866-4DA0-ACBA-061C54DE2119}" destId="{8496C25C-98AE-49BF-B4CE-0183A44A5FAF}" srcOrd="4" destOrd="0" presId="urn:microsoft.com/office/officeart/2005/8/layout/list1"/>
    <dgm:cxn modelId="{98DEE46E-1939-4FF5-BD64-8A78D9E3EA17}" type="presParOf" srcId="{8496C25C-98AE-49BF-B4CE-0183A44A5FAF}" destId="{0C8F1B53-5A59-4210-B4F7-6051F898E415}" srcOrd="0" destOrd="0" presId="urn:microsoft.com/office/officeart/2005/8/layout/list1"/>
    <dgm:cxn modelId="{98E95E2C-36AB-4737-9195-EEBD3F53DE87}" type="presParOf" srcId="{8496C25C-98AE-49BF-B4CE-0183A44A5FAF}" destId="{F2E7B93A-B9B0-4BE6-923C-8E466198768D}" srcOrd="1" destOrd="0" presId="urn:microsoft.com/office/officeart/2005/8/layout/list1"/>
    <dgm:cxn modelId="{11FD1D3A-DFA6-41FF-8678-65925D5184B5}" type="presParOf" srcId="{DBF548E0-0866-4DA0-ACBA-061C54DE2119}" destId="{C2F8CC67-28AE-43A4-B106-0DD460E0AF33}" srcOrd="5" destOrd="0" presId="urn:microsoft.com/office/officeart/2005/8/layout/list1"/>
    <dgm:cxn modelId="{106C1FAC-8861-4A45-9E9A-1E01CEA06498}" type="presParOf" srcId="{DBF548E0-0866-4DA0-ACBA-061C54DE2119}" destId="{DF66D242-15EA-4A8A-9689-0900446A912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Remedy</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An order directing a property owner or other person in charge of the property to abate a public health nuisance</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May be used</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the health director determines a </a:t>
          </a:r>
          <a:r>
            <a:rPr lang="en-US" b="1" i="1" dirty="0" smtClean="0"/>
            <a:t>public health nuisance</a:t>
          </a:r>
          <a:r>
            <a:rPr lang="en-US" dirty="0" smtClean="0"/>
            <a:t> exists on the property</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Process</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existence of public health nuisance</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249799E5-1B33-4586-8724-EEE17435F1A4}">
      <dgm:prSet phldrT="[Text]"/>
      <dgm:spPr/>
      <dgm:t>
        <a:bodyPr/>
        <a:lstStyle/>
        <a:p>
          <a:r>
            <a:rPr lang="en-US" dirty="0" smtClean="0"/>
            <a:t>If person does not comply, ask Superior Court to enforce</a:t>
          </a:r>
          <a:endParaRPr lang="en-US" dirty="0"/>
        </a:p>
      </dgm:t>
    </dgm:pt>
    <dgm:pt modelId="{E9D65581-F6D9-4A7E-A56C-DF75B46A1A9F}" type="parTrans" cxnId="{471AFC0A-A10C-4B51-B4A3-DB6FC6EB7AD5}">
      <dgm:prSet/>
      <dgm:spPr/>
      <dgm:t>
        <a:bodyPr/>
        <a:lstStyle/>
        <a:p>
          <a:endParaRPr lang="en-US"/>
        </a:p>
      </dgm:t>
    </dgm:pt>
    <dgm:pt modelId="{B6CC7438-3A7E-42E6-B569-10A03D5D1F3A}" type="sibTrans" cxnId="{471AFC0A-A10C-4B51-B4A3-DB6FC6EB7AD5}">
      <dgm:prSet/>
      <dgm:spPr/>
      <dgm:t>
        <a:bodyPr/>
        <a:lstStyle/>
        <a:p>
          <a:endParaRPr lang="en-US"/>
        </a:p>
      </dgm:t>
    </dgm:pt>
    <dgm:pt modelId="{30399DE6-4309-4097-8989-EF3493D4AC53}">
      <dgm:prSet phldrT="[Text]"/>
      <dgm:spPr/>
      <dgm:t>
        <a:bodyPr/>
        <a:lstStyle/>
        <a:p>
          <a:r>
            <a:rPr lang="en-US" dirty="0" smtClean="0"/>
            <a:t>Local health director issues abatement order</a:t>
          </a:r>
          <a:endParaRPr lang="en-US" dirty="0"/>
        </a:p>
      </dgm:t>
    </dgm:pt>
    <dgm:pt modelId="{7D3FDBAC-FE3F-4A8E-9C73-57A9C0319EE4}" type="parTrans" cxnId="{F979E8CB-125C-4244-A1FD-5F6A3DF337FD}">
      <dgm:prSet/>
      <dgm:spPr/>
      <dgm:t>
        <a:bodyPr/>
        <a:lstStyle/>
        <a:p>
          <a:endParaRPr lang="en-US"/>
        </a:p>
      </dgm:t>
    </dgm:pt>
    <dgm:pt modelId="{2A84768D-6651-4FBE-A675-3DAC5BB3753C}" type="sibTrans" cxnId="{F979E8CB-125C-4244-A1FD-5F6A3DF337FD}">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C4C510D2-BD14-43BA-A292-A9595CB56068}" type="presOf" srcId="{716AE2C7-2FE5-4B87-8903-B59D71C98E30}" destId="{36C73F50-B580-4E40-BE8E-DAA4147A9A94}" srcOrd="0" destOrd="0" presId="urn:microsoft.com/office/officeart/2005/8/layout/chevron2"/>
    <dgm:cxn modelId="{62266BCA-B1E0-469F-A7A7-42B9CEA11FD8}" type="presOf" srcId="{E282EEDC-AF32-46FE-A6A7-451E01D7525A}" destId="{0D186603-452A-424E-A4AF-66D8EA5AA194}" srcOrd="0" destOrd="0" presId="urn:microsoft.com/office/officeart/2005/8/layout/chevron2"/>
    <dgm:cxn modelId="{D67C52B6-CE80-4085-8A85-F019E922CD36}" type="presOf" srcId="{30399DE6-4309-4097-8989-EF3493D4AC53}" destId="{AA720EF9-DDFD-40AD-BBBC-6CC73CF7EEF2}" srcOrd="0" destOrd="1"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EFBE3D4F-69B3-48C7-8432-1B45DB903930}" type="presOf" srcId="{249799E5-1B33-4586-8724-EEE17435F1A4}" destId="{AA720EF9-DDFD-40AD-BBBC-6CC73CF7EEF2}" srcOrd="0" destOrd="2" presId="urn:microsoft.com/office/officeart/2005/8/layout/chevron2"/>
    <dgm:cxn modelId="{50ADA072-FF95-47F6-A7CD-E8B8A5D84A95}" type="presOf" srcId="{2A889ED4-D84F-4EC5-A98E-952D7D74FB07}" destId="{9B5C87E6-B3EE-4397-B1FC-5A42C736800A}"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003F84CC-EEFB-4DA0-A7A1-A49047E3B618}" type="presOf" srcId="{49670F59-95F2-4664-84EF-6C0BCD359CCE}" destId="{7E248420-8D9B-4A9D-BB51-0B3B7C8DD8DC}" srcOrd="0" destOrd="0" presId="urn:microsoft.com/office/officeart/2005/8/layout/chevron2"/>
    <dgm:cxn modelId="{34138D53-05AF-42CF-A139-98BB65858696}" type="presOf" srcId="{596EF07D-0865-4766-A6CF-9ADA1B537681}" destId="{AA720EF9-DDFD-40AD-BBBC-6CC73CF7EEF2}" srcOrd="0" destOrd="0" presId="urn:microsoft.com/office/officeart/2005/8/layout/chevron2"/>
    <dgm:cxn modelId="{04F9C331-F3F6-4684-BF33-94B4035BD9C7}" type="presOf" srcId="{889B3016-D704-4735-A541-BE4DC5881C0B}" destId="{BBD4098F-70EB-45F9-89DA-66B4E778A04C}" srcOrd="0" destOrd="0" presId="urn:microsoft.com/office/officeart/2005/8/layout/chevron2"/>
    <dgm:cxn modelId="{0699ABBC-742D-46A7-8685-59E29B7CCE7D}" type="presOf" srcId="{F21423A9-C0F0-4522-9748-FB151D6BD4CF}" destId="{1EF83DDC-FFE1-4BE5-AFA6-A8BAF55BE784}"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18135767-6AAC-4B7E-B5DE-1CE71016C75C}" srcId="{889B3016-D704-4735-A541-BE4DC5881C0B}" destId="{F21423A9-C0F0-4522-9748-FB151D6BD4CF}" srcOrd="2" destOrd="0" parTransId="{47A38977-8476-4BEA-BFB7-1FD177E857B6}" sibTransId="{A5BE6FD3-8E66-423C-9C6B-91E899EDED67}"/>
    <dgm:cxn modelId="{423F122A-2798-4DC7-917D-5189C3F7324F}" srcId="{2A889ED4-D84F-4EC5-A98E-952D7D74FB07}" destId="{E282EEDC-AF32-46FE-A6A7-451E01D7525A}" srcOrd="0" destOrd="0" parTransId="{0C5AA460-AE65-4F33-A73E-0014244E8710}" sibTransId="{5B0C3DC0-58C5-4F6B-A134-A695D7174A0B}"/>
    <dgm:cxn modelId="{471AFC0A-A10C-4B51-B4A3-DB6FC6EB7AD5}" srcId="{F21423A9-C0F0-4522-9748-FB151D6BD4CF}" destId="{249799E5-1B33-4586-8724-EEE17435F1A4}" srcOrd="2" destOrd="0" parTransId="{E9D65581-F6D9-4A7E-A56C-DF75B46A1A9F}" sibTransId="{B6CC7438-3A7E-42E6-B569-10A03D5D1F3A}"/>
    <dgm:cxn modelId="{F979E8CB-125C-4244-A1FD-5F6A3DF337FD}" srcId="{F21423A9-C0F0-4522-9748-FB151D6BD4CF}" destId="{30399DE6-4309-4097-8989-EF3493D4AC53}" srcOrd="1" destOrd="0" parTransId="{7D3FDBAC-FE3F-4A8E-9C73-57A9C0319EE4}" sibTransId="{2A84768D-6651-4FBE-A675-3DAC5BB3753C}"/>
    <dgm:cxn modelId="{73D8381F-BEFE-40C8-BB40-3A932CFF7C70}" type="presParOf" srcId="{BBD4098F-70EB-45F9-89DA-66B4E778A04C}" destId="{00B0A906-9D3F-4A1F-870B-BB6F3EFFD065}" srcOrd="0" destOrd="0" presId="urn:microsoft.com/office/officeart/2005/8/layout/chevron2"/>
    <dgm:cxn modelId="{5A5F624E-8BF1-46D4-8C39-CE9DF6330104}" type="presParOf" srcId="{00B0A906-9D3F-4A1F-870B-BB6F3EFFD065}" destId="{36C73F50-B580-4E40-BE8E-DAA4147A9A94}" srcOrd="0" destOrd="0" presId="urn:microsoft.com/office/officeart/2005/8/layout/chevron2"/>
    <dgm:cxn modelId="{652B8B0D-234E-4B3F-96F2-BE2A9BF32F3B}" type="presParOf" srcId="{00B0A906-9D3F-4A1F-870B-BB6F3EFFD065}" destId="{7E248420-8D9B-4A9D-BB51-0B3B7C8DD8DC}" srcOrd="1" destOrd="0" presId="urn:microsoft.com/office/officeart/2005/8/layout/chevron2"/>
    <dgm:cxn modelId="{C6248E19-0929-46AA-83A4-A001C9D6E83A}" type="presParOf" srcId="{BBD4098F-70EB-45F9-89DA-66B4E778A04C}" destId="{FD361ED4-A86B-4EE9-81D7-02C2F03AE18E}" srcOrd="1" destOrd="0" presId="urn:microsoft.com/office/officeart/2005/8/layout/chevron2"/>
    <dgm:cxn modelId="{AFA4AC2A-61C7-46CA-9630-A33FA941B837}" type="presParOf" srcId="{BBD4098F-70EB-45F9-89DA-66B4E778A04C}" destId="{228F6AD1-D2C6-40F2-B5B1-78B34BA75D98}" srcOrd="2" destOrd="0" presId="urn:microsoft.com/office/officeart/2005/8/layout/chevron2"/>
    <dgm:cxn modelId="{3A220B95-B376-4A6B-9AC3-DAF06C866E88}" type="presParOf" srcId="{228F6AD1-D2C6-40F2-B5B1-78B34BA75D98}" destId="{9B5C87E6-B3EE-4397-B1FC-5A42C736800A}" srcOrd="0" destOrd="0" presId="urn:microsoft.com/office/officeart/2005/8/layout/chevron2"/>
    <dgm:cxn modelId="{6D7BC5BD-09C1-4528-B958-A631608B06C7}" type="presParOf" srcId="{228F6AD1-D2C6-40F2-B5B1-78B34BA75D98}" destId="{0D186603-452A-424E-A4AF-66D8EA5AA194}" srcOrd="1" destOrd="0" presId="urn:microsoft.com/office/officeart/2005/8/layout/chevron2"/>
    <dgm:cxn modelId="{FB70FEED-D2A2-4E9E-BD09-24AB2C03C7ED}" type="presParOf" srcId="{BBD4098F-70EB-45F9-89DA-66B4E778A04C}" destId="{5B1AECD4-64C2-4EA3-9C4D-7C816CD8855C}" srcOrd="3" destOrd="0" presId="urn:microsoft.com/office/officeart/2005/8/layout/chevron2"/>
    <dgm:cxn modelId="{6944A0F4-C54B-434D-86C1-6189AFFB49D6}" type="presParOf" srcId="{BBD4098F-70EB-45F9-89DA-66B4E778A04C}" destId="{4CD8C51C-32BE-4888-97C1-313F1DC8DC0B}" srcOrd="4" destOrd="0" presId="urn:microsoft.com/office/officeart/2005/8/layout/chevron2"/>
    <dgm:cxn modelId="{2EE89422-6C7C-47F3-A56C-E397AEFDD7F1}" type="presParOf" srcId="{4CD8C51C-32BE-4888-97C1-313F1DC8DC0B}" destId="{1EF83DDC-FFE1-4BE5-AFA6-A8BAF55BE784}" srcOrd="0" destOrd="0" presId="urn:microsoft.com/office/officeart/2005/8/layout/chevron2"/>
    <dgm:cxn modelId="{A4C63CE1-42CA-446C-A792-2045E085CD5D}"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Monetary fine imposed for violation of certain public health laws</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May be imposed by state agency for violations of </a:t>
          </a:r>
          <a:r>
            <a:rPr lang="en-US" i="1" dirty="0" smtClean="0"/>
            <a:t>state</a:t>
          </a:r>
          <a:r>
            <a:rPr lang="en-US" dirty="0" smtClean="0"/>
            <a:t> OSWW laws, or state lead certification laws</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violation &amp; recommend penalty be imposed</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B047525C-29F5-4B7D-B1DB-F740785228C2}">
      <dgm:prSet phldrT="[Text]"/>
      <dgm:spPr/>
      <dgm:t>
        <a:bodyPr/>
        <a:lstStyle/>
        <a:p>
          <a:r>
            <a:rPr lang="en-US" dirty="0" smtClean="0"/>
            <a:t>May be imposed by local health director for violations of </a:t>
          </a:r>
          <a:r>
            <a:rPr lang="en-US" i="1" dirty="0" smtClean="0"/>
            <a:t>local</a:t>
          </a:r>
          <a:r>
            <a:rPr lang="en-US" dirty="0" smtClean="0"/>
            <a:t> OSWW rules, or state or local smoking statutes or rules</a:t>
          </a:r>
          <a:endParaRPr lang="en-US" dirty="0"/>
        </a:p>
      </dgm:t>
    </dgm:pt>
    <dgm:pt modelId="{90102AFF-AB47-4299-9E31-3513B0DC113B}" type="parTrans" cxnId="{1DE0FDC0-BBE7-4AF5-B3BE-5FA37F51B9B4}">
      <dgm:prSet/>
      <dgm:spPr/>
      <dgm:t>
        <a:bodyPr/>
        <a:lstStyle/>
        <a:p>
          <a:endParaRPr lang="en-US"/>
        </a:p>
      </dgm:t>
    </dgm:pt>
    <dgm:pt modelId="{A602AF95-E516-45D0-893A-CC8A77DD6127}" type="sibTrans" cxnId="{1DE0FDC0-BBE7-4AF5-B3BE-5FA37F51B9B4}">
      <dgm:prSet/>
      <dgm:spPr/>
      <dgm:t>
        <a:bodyPr/>
        <a:lstStyle/>
        <a:p>
          <a:endParaRPr lang="en-US"/>
        </a:p>
      </dgm:t>
    </dgm:pt>
    <dgm:pt modelId="{EF5896F4-5955-4594-ACCA-92E0381C2FF6}">
      <dgm:prSet phldrT="[Text]"/>
      <dgm:spPr/>
      <dgm:t>
        <a:bodyPr/>
        <a:lstStyle/>
        <a:p>
          <a:r>
            <a:rPr lang="en-US" dirty="0" smtClean="0"/>
            <a:t>Consult relevant state laws for procedures to follow and maximum amounts of penalties (vary by program and violation)</a:t>
          </a:r>
          <a:endParaRPr lang="en-US" dirty="0"/>
        </a:p>
      </dgm:t>
    </dgm:pt>
    <dgm:pt modelId="{39CA86BA-638A-4CC0-90E4-B30C9DE8C5DA}" type="parTrans" cxnId="{80AFAE14-5480-44B0-B94A-9EABA00FD4CE}">
      <dgm:prSet/>
      <dgm:spPr/>
      <dgm:t>
        <a:bodyPr/>
        <a:lstStyle/>
        <a:p>
          <a:endParaRPr lang="en-US"/>
        </a:p>
      </dgm:t>
    </dgm:pt>
    <dgm:pt modelId="{53592C50-4D7E-4791-9252-726B0BBAA813}" type="sibTrans" cxnId="{80AFAE14-5480-44B0-B94A-9EABA00FD4CE}">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05134CF9-E198-47B3-B405-5690D2EA1129}" type="presOf" srcId="{F21423A9-C0F0-4522-9748-FB151D6BD4CF}" destId="{1EF83DDC-FFE1-4BE5-AFA6-A8BAF55BE784}" srcOrd="0" destOrd="0" presId="urn:microsoft.com/office/officeart/2005/8/layout/chevron2"/>
    <dgm:cxn modelId="{1DE0FDC0-BBE7-4AF5-B3BE-5FA37F51B9B4}" srcId="{2A889ED4-D84F-4EC5-A98E-952D7D74FB07}" destId="{B047525C-29F5-4B7D-B1DB-F740785228C2}" srcOrd="1" destOrd="0" parTransId="{90102AFF-AB47-4299-9E31-3513B0DC113B}" sibTransId="{A602AF95-E516-45D0-893A-CC8A77DD6127}"/>
    <dgm:cxn modelId="{D09A08FE-812A-4FEE-B55C-4B1597C8A269}" type="presOf" srcId="{49670F59-95F2-4664-84EF-6C0BCD359CCE}" destId="{7E248420-8D9B-4A9D-BB51-0B3B7C8DD8DC}"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EE687D9F-447B-4CC0-B4B1-081033DA5BE6}" type="presOf" srcId="{596EF07D-0865-4766-A6CF-9ADA1B537681}" destId="{AA720EF9-DDFD-40AD-BBBC-6CC73CF7EEF2}" srcOrd="0" destOrd="0" presId="urn:microsoft.com/office/officeart/2005/8/layout/chevron2"/>
    <dgm:cxn modelId="{0211F33D-17C4-4061-A45D-4CD3D0CC6A13}" type="presOf" srcId="{B047525C-29F5-4B7D-B1DB-F740785228C2}" destId="{0D186603-452A-424E-A4AF-66D8EA5AA194}" srcOrd="0" destOrd="1" presId="urn:microsoft.com/office/officeart/2005/8/layout/chevron2"/>
    <dgm:cxn modelId="{C7BCAAD1-B56D-4C25-A143-B3D278D67F4A}" type="presOf" srcId="{E282EEDC-AF32-46FE-A6A7-451E01D7525A}" destId="{0D186603-452A-424E-A4AF-66D8EA5AA194}"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3E72B957-5504-4F5B-87F0-01AA49021BBE}" type="presOf" srcId="{716AE2C7-2FE5-4B87-8903-B59D71C98E30}" destId="{36C73F50-B580-4E40-BE8E-DAA4147A9A94}" srcOrd="0" destOrd="0" presId="urn:microsoft.com/office/officeart/2005/8/layout/chevron2"/>
    <dgm:cxn modelId="{9B1347D5-CFF3-47AB-AF10-828B23226402}" type="presOf" srcId="{889B3016-D704-4735-A541-BE4DC5881C0B}" destId="{BBD4098F-70EB-45F9-89DA-66B4E778A04C}"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CD3250A6-3ED9-4351-821D-E4A393075F2D}" type="presOf" srcId="{2A889ED4-D84F-4EC5-A98E-952D7D74FB07}" destId="{9B5C87E6-B3EE-4397-B1FC-5A42C736800A}" srcOrd="0" destOrd="0" presId="urn:microsoft.com/office/officeart/2005/8/layout/chevron2"/>
    <dgm:cxn modelId="{18135767-6AAC-4B7E-B5DE-1CE71016C75C}" srcId="{889B3016-D704-4735-A541-BE4DC5881C0B}" destId="{F21423A9-C0F0-4522-9748-FB151D6BD4CF}" srcOrd="2" destOrd="0" parTransId="{47A38977-8476-4BEA-BFB7-1FD177E857B6}" sibTransId="{A5BE6FD3-8E66-423C-9C6B-91E899EDED67}"/>
    <dgm:cxn modelId="{423F122A-2798-4DC7-917D-5189C3F7324F}" srcId="{2A889ED4-D84F-4EC5-A98E-952D7D74FB07}" destId="{E282EEDC-AF32-46FE-A6A7-451E01D7525A}" srcOrd="0" destOrd="0" parTransId="{0C5AA460-AE65-4F33-A73E-0014244E8710}" sibTransId="{5B0C3DC0-58C5-4F6B-A134-A695D7174A0B}"/>
    <dgm:cxn modelId="{80AFAE14-5480-44B0-B94A-9EABA00FD4CE}" srcId="{F21423A9-C0F0-4522-9748-FB151D6BD4CF}" destId="{EF5896F4-5955-4594-ACCA-92E0381C2FF6}" srcOrd="1" destOrd="0" parTransId="{39CA86BA-638A-4CC0-90E4-B30C9DE8C5DA}" sibTransId="{53592C50-4D7E-4791-9252-726B0BBAA813}"/>
    <dgm:cxn modelId="{744CD86C-FC2B-4FE0-82F2-7401A20DEF9A}" type="presOf" srcId="{EF5896F4-5955-4594-ACCA-92E0381C2FF6}" destId="{AA720EF9-DDFD-40AD-BBBC-6CC73CF7EEF2}" srcOrd="0" destOrd="1" presId="urn:microsoft.com/office/officeart/2005/8/layout/chevron2"/>
    <dgm:cxn modelId="{3F9ADE16-BEB8-4EB2-9795-AAB3E9975FBF}" type="presParOf" srcId="{BBD4098F-70EB-45F9-89DA-66B4E778A04C}" destId="{00B0A906-9D3F-4A1F-870B-BB6F3EFFD065}" srcOrd="0" destOrd="0" presId="urn:microsoft.com/office/officeart/2005/8/layout/chevron2"/>
    <dgm:cxn modelId="{B2B0188A-1CA1-4D99-846F-811C8A26A86B}" type="presParOf" srcId="{00B0A906-9D3F-4A1F-870B-BB6F3EFFD065}" destId="{36C73F50-B580-4E40-BE8E-DAA4147A9A94}" srcOrd="0" destOrd="0" presId="urn:microsoft.com/office/officeart/2005/8/layout/chevron2"/>
    <dgm:cxn modelId="{A4373E43-6F27-4B17-B7C5-AECDCC17604D}" type="presParOf" srcId="{00B0A906-9D3F-4A1F-870B-BB6F3EFFD065}" destId="{7E248420-8D9B-4A9D-BB51-0B3B7C8DD8DC}" srcOrd="1" destOrd="0" presId="urn:microsoft.com/office/officeart/2005/8/layout/chevron2"/>
    <dgm:cxn modelId="{4FCAE104-899A-4BF5-8801-4CE134F24934}" type="presParOf" srcId="{BBD4098F-70EB-45F9-89DA-66B4E778A04C}" destId="{FD361ED4-A86B-4EE9-81D7-02C2F03AE18E}" srcOrd="1" destOrd="0" presId="urn:microsoft.com/office/officeart/2005/8/layout/chevron2"/>
    <dgm:cxn modelId="{61ADB1FB-E4D6-4516-B235-7B52D8C7B46E}" type="presParOf" srcId="{BBD4098F-70EB-45F9-89DA-66B4E778A04C}" destId="{228F6AD1-D2C6-40F2-B5B1-78B34BA75D98}" srcOrd="2" destOrd="0" presId="urn:microsoft.com/office/officeart/2005/8/layout/chevron2"/>
    <dgm:cxn modelId="{8D99E236-1A73-4B6B-905F-181A8131CFC8}" type="presParOf" srcId="{228F6AD1-D2C6-40F2-B5B1-78B34BA75D98}" destId="{9B5C87E6-B3EE-4397-B1FC-5A42C736800A}" srcOrd="0" destOrd="0" presId="urn:microsoft.com/office/officeart/2005/8/layout/chevron2"/>
    <dgm:cxn modelId="{E69883A9-3A32-4402-85D8-0BAB2987C9DF}" type="presParOf" srcId="{228F6AD1-D2C6-40F2-B5B1-78B34BA75D98}" destId="{0D186603-452A-424E-A4AF-66D8EA5AA194}" srcOrd="1" destOrd="0" presId="urn:microsoft.com/office/officeart/2005/8/layout/chevron2"/>
    <dgm:cxn modelId="{F3A10F63-539D-497B-BA63-C286E29A8552}" type="presParOf" srcId="{BBD4098F-70EB-45F9-89DA-66B4E778A04C}" destId="{5B1AECD4-64C2-4EA3-9C4D-7C816CD8855C}" srcOrd="3" destOrd="0" presId="urn:microsoft.com/office/officeart/2005/8/layout/chevron2"/>
    <dgm:cxn modelId="{6F53307C-4E72-42F7-B7F4-88AF242AAC61}" type="presParOf" srcId="{BBD4098F-70EB-45F9-89DA-66B4E778A04C}" destId="{4CD8C51C-32BE-4888-97C1-313F1DC8DC0B}" srcOrd="4" destOrd="0" presId="urn:microsoft.com/office/officeart/2005/8/layout/chevron2"/>
    <dgm:cxn modelId="{17D825B6-D563-44F4-BDD7-57811CF42E28}" type="presParOf" srcId="{4CD8C51C-32BE-4888-97C1-313F1DC8DC0B}" destId="{1EF83DDC-FFE1-4BE5-AFA6-A8BAF55BE784}" srcOrd="0" destOrd="0" presId="urn:microsoft.com/office/officeart/2005/8/layout/chevron2"/>
    <dgm:cxn modelId="{A203E82C-A29B-4570-8752-082D0F5DAA0D}"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Procedure for suspending or revoking a permit</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there is a violation of the statutes, regulations, or a condition placed upon a permit or </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Intent to suspend or revoke: notice, opportunity for hearing</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FB3C54C4-6FFC-423D-B536-429F7AE45B8F}">
      <dgm:prSet/>
      <dgm:spPr/>
      <dgm:t>
        <a:bodyPr/>
        <a:lstStyle/>
        <a:p>
          <a:r>
            <a:rPr lang="en-US" dirty="0" smtClean="0"/>
            <a:t>When a permit was issued based upon incorrect or inadequate information that materially affected the decision to issue the permit</a:t>
          </a:r>
          <a:endParaRPr lang="en-US" dirty="0"/>
        </a:p>
      </dgm:t>
    </dgm:pt>
    <dgm:pt modelId="{5B9BCF6B-0D3C-417B-AD5E-3058951F6062}" type="parTrans" cxnId="{02A87F30-D24B-4ACC-9520-26FF58E94A70}">
      <dgm:prSet/>
      <dgm:spPr/>
      <dgm:t>
        <a:bodyPr/>
        <a:lstStyle/>
        <a:p>
          <a:endParaRPr lang="en-US"/>
        </a:p>
      </dgm:t>
    </dgm:pt>
    <dgm:pt modelId="{BB58B0C1-34DF-43F8-9AD1-08C9C8C44853}" type="sibTrans" cxnId="{02A87F30-D24B-4ACC-9520-26FF58E94A70}">
      <dgm:prSet/>
      <dgm:spPr/>
      <dgm:t>
        <a:bodyPr/>
        <a:lstStyle/>
        <a:p>
          <a:endParaRPr lang="en-US"/>
        </a:p>
      </dgm:t>
    </dgm:pt>
    <dgm:pt modelId="{68311CE0-6928-4BE5-B343-1009CF739B2F}">
      <dgm:prSet phldrT="[Text]"/>
      <dgm:spPr/>
      <dgm:t>
        <a:bodyPr/>
        <a:lstStyle/>
        <a:p>
          <a:r>
            <a:rPr lang="en-US" dirty="0" smtClean="0"/>
            <a:t>Immediate revocation or suspension: determine violation presents imminent hazard, give notice of immediate revocation or suspension</a:t>
          </a:r>
          <a:endParaRPr lang="en-US" dirty="0"/>
        </a:p>
      </dgm:t>
    </dgm:pt>
    <dgm:pt modelId="{D2E0E3FF-44E7-408E-832D-AE61E4B203B6}" type="parTrans" cxnId="{1C96D9B3-7548-464A-AF25-4AC4015D68A4}">
      <dgm:prSet/>
      <dgm:spPr/>
      <dgm:t>
        <a:bodyPr/>
        <a:lstStyle/>
        <a:p>
          <a:endParaRPr lang="en-US"/>
        </a:p>
      </dgm:t>
    </dgm:pt>
    <dgm:pt modelId="{2921DFCF-2823-4EE0-B42C-6A026A552F15}" type="sibTrans" cxnId="{1C96D9B3-7548-464A-AF25-4AC4015D68A4}">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C907134A-C4EB-4730-966E-EE21D74E09D7}" type="presOf" srcId="{F21423A9-C0F0-4522-9748-FB151D6BD4CF}" destId="{1EF83DDC-FFE1-4BE5-AFA6-A8BAF55BE784}"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4BADC2AF-18D9-4B52-9131-2DF870CB1F65}" type="presOf" srcId="{2A889ED4-D84F-4EC5-A98E-952D7D74FB07}" destId="{9B5C87E6-B3EE-4397-B1FC-5A42C736800A}" srcOrd="0" destOrd="0" presId="urn:microsoft.com/office/officeart/2005/8/layout/chevron2"/>
    <dgm:cxn modelId="{2A1B69C0-0B89-4312-9882-AC68B2B95C3E}" type="presOf" srcId="{68311CE0-6928-4BE5-B343-1009CF739B2F}" destId="{AA720EF9-DDFD-40AD-BBBC-6CC73CF7EEF2}" srcOrd="0" destOrd="1" presId="urn:microsoft.com/office/officeart/2005/8/layout/chevron2"/>
    <dgm:cxn modelId="{98D269FF-BF7A-4E58-BC68-6783162C5B2A}" type="presOf" srcId="{FB3C54C4-6FFC-423D-B536-429F7AE45B8F}" destId="{0D186603-452A-424E-A4AF-66D8EA5AA194}" srcOrd="0" destOrd="1" presId="urn:microsoft.com/office/officeart/2005/8/layout/chevron2"/>
    <dgm:cxn modelId="{23909337-B9EE-49A6-AB4D-01BDBC5C224A}" type="presOf" srcId="{716AE2C7-2FE5-4B87-8903-B59D71C98E30}" destId="{36C73F50-B580-4E40-BE8E-DAA4147A9A94}"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02A87F30-D24B-4ACC-9520-26FF58E94A70}" srcId="{2A889ED4-D84F-4EC5-A98E-952D7D74FB07}" destId="{FB3C54C4-6FFC-423D-B536-429F7AE45B8F}" srcOrd="1" destOrd="0" parTransId="{5B9BCF6B-0D3C-417B-AD5E-3058951F6062}" sibTransId="{BB58B0C1-34DF-43F8-9AD1-08C9C8C44853}"/>
    <dgm:cxn modelId="{6E9EDCF0-3843-4EEB-A1B7-3C1C4DAFF0D4}" type="presOf" srcId="{596EF07D-0865-4766-A6CF-9ADA1B537681}" destId="{AA720EF9-DDFD-40AD-BBBC-6CC73CF7EEF2}"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18135767-6AAC-4B7E-B5DE-1CE71016C75C}" srcId="{889B3016-D704-4735-A541-BE4DC5881C0B}" destId="{F21423A9-C0F0-4522-9748-FB151D6BD4CF}" srcOrd="2" destOrd="0" parTransId="{47A38977-8476-4BEA-BFB7-1FD177E857B6}" sibTransId="{A5BE6FD3-8E66-423C-9C6B-91E899EDED67}"/>
    <dgm:cxn modelId="{5DC63B8D-8835-4318-9245-724B60CB4332}" type="presOf" srcId="{E282EEDC-AF32-46FE-A6A7-451E01D7525A}" destId="{0D186603-452A-424E-A4AF-66D8EA5AA194}" srcOrd="0" destOrd="0" presId="urn:microsoft.com/office/officeart/2005/8/layout/chevron2"/>
    <dgm:cxn modelId="{3EF8EDB4-6B84-4E17-8871-FD8160D48FC3}" type="presOf" srcId="{889B3016-D704-4735-A541-BE4DC5881C0B}" destId="{BBD4098F-70EB-45F9-89DA-66B4E778A04C}" srcOrd="0" destOrd="0" presId="urn:microsoft.com/office/officeart/2005/8/layout/chevron2"/>
    <dgm:cxn modelId="{423F122A-2798-4DC7-917D-5189C3F7324F}" srcId="{2A889ED4-D84F-4EC5-A98E-952D7D74FB07}" destId="{E282EEDC-AF32-46FE-A6A7-451E01D7525A}" srcOrd="0" destOrd="0" parTransId="{0C5AA460-AE65-4F33-A73E-0014244E8710}" sibTransId="{5B0C3DC0-58C5-4F6B-A134-A695D7174A0B}"/>
    <dgm:cxn modelId="{1C96D9B3-7548-464A-AF25-4AC4015D68A4}" srcId="{F21423A9-C0F0-4522-9748-FB151D6BD4CF}" destId="{68311CE0-6928-4BE5-B343-1009CF739B2F}" srcOrd="1" destOrd="0" parTransId="{D2E0E3FF-44E7-408E-832D-AE61E4B203B6}" sibTransId="{2921DFCF-2823-4EE0-B42C-6A026A552F15}"/>
    <dgm:cxn modelId="{261DD387-0C92-4003-9C77-F463BF753242}" type="presOf" srcId="{49670F59-95F2-4664-84EF-6C0BCD359CCE}" destId="{7E248420-8D9B-4A9D-BB51-0B3B7C8DD8DC}" srcOrd="0" destOrd="0" presId="urn:microsoft.com/office/officeart/2005/8/layout/chevron2"/>
    <dgm:cxn modelId="{AD80F2F9-C9F9-4CE8-8DB4-657D0DDDCD98}" type="presParOf" srcId="{BBD4098F-70EB-45F9-89DA-66B4E778A04C}" destId="{00B0A906-9D3F-4A1F-870B-BB6F3EFFD065}" srcOrd="0" destOrd="0" presId="urn:microsoft.com/office/officeart/2005/8/layout/chevron2"/>
    <dgm:cxn modelId="{D9A99E32-53E2-4B4B-8696-C16905C3235B}" type="presParOf" srcId="{00B0A906-9D3F-4A1F-870B-BB6F3EFFD065}" destId="{36C73F50-B580-4E40-BE8E-DAA4147A9A94}" srcOrd="0" destOrd="0" presId="urn:microsoft.com/office/officeart/2005/8/layout/chevron2"/>
    <dgm:cxn modelId="{BC3027F4-1D9E-4AE8-95E7-B05846B88FDA}" type="presParOf" srcId="{00B0A906-9D3F-4A1F-870B-BB6F3EFFD065}" destId="{7E248420-8D9B-4A9D-BB51-0B3B7C8DD8DC}" srcOrd="1" destOrd="0" presId="urn:microsoft.com/office/officeart/2005/8/layout/chevron2"/>
    <dgm:cxn modelId="{896F547E-E583-4553-B543-B56865337722}" type="presParOf" srcId="{BBD4098F-70EB-45F9-89DA-66B4E778A04C}" destId="{FD361ED4-A86B-4EE9-81D7-02C2F03AE18E}" srcOrd="1" destOrd="0" presId="urn:microsoft.com/office/officeart/2005/8/layout/chevron2"/>
    <dgm:cxn modelId="{C019A144-D034-4DAD-94AE-711ACB77AB8E}" type="presParOf" srcId="{BBD4098F-70EB-45F9-89DA-66B4E778A04C}" destId="{228F6AD1-D2C6-40F2-B5B1-78B34BA75D98}" srcOrd="2" destOrd="0" presId="urn:microsoft.com/office/officeart/2005/8/layout/chevron2"/>
    <dgm:cxn modelId="{C846C544-B647-4211-8874-114958F2D6E0}" type="presParOf" srcId="{228F6AD1-D2C6-40F2-B5B1-78B34BA75D98}" destId="{9B5C87E6-B3EE-4397-B1FC-5A42C736800A}" srcOrd="0" destOrd="0" presId="urn:microsoft.com/office/officeart/2005/8/layout/chevron2"/>
    <dgm:cxn modelId="{8A1DE547-022E-40A1-85E7-3E67746C52BF}" type="presParOf" srcId="{228F6AD1-D2C6-40F2-B5B1-78B34BA75D98}" destId="{0D186603-452A-424E-A4AF-66D8EA5AA194}" srcOrd="1" destOrd="0" presId="urn:microsoft.com/office/officeart/2005/8/layout/chevron2"/>
    <dgm:cxn modelId="{03425279-2252-4488-8622-A4505F91B540}" type="presParOf" srcId="{BBD4098F-70EB-45F9-89DA-66B4E778A04C}" destId="{5B1AECD4-64C2-4EA3-9C4D-7C816CD8855C}" srcOrd="3" destOrd="0" presId="urn:microsoft.com/office/officeart/2005/8/layout/chevron2"/>
    <dgm:cxn modelId="{9DE23A4D-357F-4A15-B6E2-6D73CFEDDBD3}" type="presParOf" srcId="{BBD4098F-70EB-45F9-89DA-66B4E778A04C}" destId="{4CD8C51C-32BE-4888-97C1-313F1DC8DC0B}" srcOrd="4" destOrd="0" presId="urn:microsoft.com/office/officeart/2005/8/layout/chevron2"/>
    <dgm:cxn modelId="{FD205C38-24D0-4150-8C94-1312C1CCD9AC}" type="presParOf" srcId="{4CD8C51C-32BE-4888-97C1-313F1DC8DC0B}" destId="{1EF83DDC-FFE1-4BE5-AFA6-A8BAF55BE784}" srcOrd="0" destOrd="0" presId="urn:microsoft.com/office/officeart/2005/8/layout/chevron2"/>
    <dgm:cxn modelId="{9ADEE7E5-29AC-4D36-914A-E592D44D8AA4}"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7F9DD8-9188-4A98-B7BA-D53F11BED8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4195F4-6E30-43FB-A696-BB71E593C008}">
      <dgm:prSet phldrT="[Text]"/>
      <dgm:spPr/>
      <dgm:t>
        <a:bodyPr/>
        <a:lstStyle/>
        <a:p>
          <a:r>
            <a:rPr lang="en-US" b="1" dirty="0" smtClean="0"/>
            <a:t>Due process</a:t>
          </a:r>
          <a:endParaRPr lang="en-US" b="1" dirty="0"/>
        </a:p>
      </dgm:t>
    </dgm:pt>
    <dgm:pt modelId="{0ED1D685-F0FF-4503-9DDF-5995BF78A9FC}" type="parTrans" cxnId="{00EA0CFF-360A-44E3-AA07-919D01DA4253}">
      <dgm:prSet/>
      <dgm:spPr/>
      <dgm:t>
        <a:bodyPr/>
        <a:lstStyle/>
        <a:p>
          <a:endParaRPr lang="en-US"/>
        </a:p>
      </dgm:t>
    </dgm:pt>
    <dgm:pt modelId="{D0054EF4-6F2C-4F2B-9D10-C58A56D7C446}" type="sibTrans" cxnId="{00EA0CFF-360A-44E3-AA07-919D01DA4253}">
      <dgm:prSet/>
      <dgm:spPr/>
      <dgm:t>
        <a:bodyPr/>
        <a:lstStyle/>
        <a:p>
          <a:endParaRPr lang="en-US"/>
        </a:p>
      </dgm:t>
    </dgm:pt>
    <dgm:pt modelId="{B8195B9A-CD00-4878-84D5-7F894B0C2446}">
      <dgm:prSet phldrT="[Text]"/>
      <dgm:spPr/>
      <dgm:t>
        <a:bodyPr/>
        <a:lstStyle/>
        <a:p>
          <a:r>
            <a:rPr lang="en-US" dirty="0" smtClean="0"/>
            <a:t>Notice &amp; opportunity to be heard</a:t>
          </a:r>
          <a:endParaRPr lang="en-US" dirty="0"/>
        </a:p>
      </dgm:t>
    </dgm:pt>
    <dgm:pt modelId="{5BD425B8-9149-4997-933E-BC696CA21A41}" type="parTrans" cxnId="{E95ECF05-2088-42C5-9132-A3AA0824912F}">
      <dgm:prSet/>
      <dgm:spPr/>
      <dgm:t>
        <a:bodyPr/>
        <a:lstStyle/>
        <a:p>
          <a:endParaRPr lang="en-US"/>
        </a:p>
      </dgm:t>
    </dgm:pt>
    <dgm:pt modelId="{20A77413-E294-447D-B825-55D37246691D}" type="sibTrans" cxnId="{E95ECF05-2088-42C5-9132-A3AA0824912F}">
      <dgm:prSet/>
      <dgm:spPr/>
      <dgm:t>
        <a:bodyPr/>
        <a:lstStyle/>
        <a:p>
          <a:endParaRPr lang="en-US"/>
        </a:p>
      </dgm:t>
    </dgm:pt>
    <dgm:pt modelId="{EA9F789B-0226-4276-840D-77516DC38997}">
      <dgm:prSet phldrT="[Text]"/>
      <dgm:spPr/>
      <dgm:t>
        <a:bodyPr/>
        <a:lstStyle/>
        <a:p>
          <a:r>
            <a:rPr lang="en-US" b="1" dirty="0" smtClean="0"/>
            <a:t>Imminent hazard</a:t>
          </a:r>
          <a:endParaRPr lang="en-US" b="1" dirty="0"/>
        </a:p>
      </dgm:t>
    </dgm:pt>
    <dgm:pt modelId="{BDA47053-9183-4AC6-9A7C-51AACE09C885}" type="parTrans" cxnId="{4CA7FE73-8CD1-4FAA-AEC8-FBF45DED70C7}">
      <dgm:prSet/>
      <dgm:spPr/>
      <dgm:t>
        <a:bodyPr/>
        <a:lstStyle/>
        <a:p>
          <a:endParaRPr lang="en-US"/>
        </a:p>
      </dgm:t>
    </dgm:pt>
    <dgm:pt modelId="{7F0B783F-747B-4E61-A7C5-CD33169A0FFA}" type="sibTrans" cxnId="{4CA7FE73-8CD1-4FAA-AEC8-FBF45DED70C7}">
      <dgm:prSet/>
      <dgm:spPr/>
      <dgm:t>
        <a:bodyPr/>
        <a:lstStyle/>
        <a:p>
          <a:endParaRPr lang="en-US"/>
        </a:p>
      </dgm:t>
    </dgm:pt>
    <dgm:pt modelId="{AB9FD7FC-B25A-4B6E-917F-6CBE3B451A8C}">
      <dgm:prSet phldrT="[Text]"/>
      <dgm:spPr/>
      <dgm:t>
        <a:bodyPr/>
        <a:lstStyle/>
        <a:p>
          <a:r>
            <a:rPr lang="en-US" dirty="0" smtClean="0"/>
            <a:t>A situation which, if no immediate action is taken, is likely to cause:</a:t>
          </a:r>
          <a:endParaRPr lang="en-US" dirty="0"/>
        </a:p>
      </dgm:t>
    </dgm:pt>
    <dgm:pt modelId="{4A7D0F52-5546-4D5E-8ECF-1F7875ACE212}" type="parTrans" cxnId="{F88CD5DF-0540-4A4C-9350-089D246C9C49}">
      <dgm:prSet/>
      <dgm:spPr/>
      <dgm:t>
        <a:bodyPr/>
        <a:lstStyle/>
        <a:p>
          <a:endParaRPr lang="en-US"/>
        </a:p>
      </dgm:t>
    </dgm:pt>
    <dgm:pt modelId="{2A3E6A48-9C00-4D88-94F2-7D9B8BB3C6AC}" type="sibTrans" cxnId="{F88CD5DF-0540-4A4C-9350-089D246C9C49}">
      <dgm:prSet/>
      <dgm:spPr/>
      <dgm:t>
        <a:bodyPr/>
        <a:lstStyle/>
        <a:p>
          <a:endParaRPr lang="en-US"/>
        </a:p>
      </dgm:t>
    </dgm:pt>
    <dgm:pt modelId="{22777D8A-0457-451E-B894-BAD0CBEEEFAB}">
      <dgm:prSet phldrT="[Text]"/>
      <dgm:spPr/>
      <dgm:t>
        <a:bodyPr/>
        <a:lstStyle/>
        <a:p>
          <a:endParaRPr lang="en-US" dirty="0"/>
        </a:p>
      </dgm:t>
    </dgm:pt>
    <dgm:pt modelId="{55CD9864-2DF3-4AA9-AFB0-AAEBD75173C2}" type="parTrans" cxnId="{54836237-5CD1-4C97-B77A-C8A663735243}">
      <dgm:prSet/>
      <dgm:spPr/>
      <dgm:t>
        <a:bodyPr/>
        <a:lstStyle/>
        <a:p>
          <a:endParaRPr lang="en-US"/>
        </a:p>
      </dgm:t>
    </dgm:pt>
    <dgm:pt modelId="{4606CDD3-530B-4D75-B7AE-6E7275BEF475}" type="sibTrans" cxnId="{54836237-5CD1-4C97-B77A-C8A663735243}">
      <dgm:prSet/>
      <dgm:spPr/>
      <dgm:t>
        <a:bodyPr/>
        <a:lstStyle/>
        <a:p>
          <a:endParaRPr lang="en-US"/>
        </a:p>
      </dgm:t>
    </dgm:pt>
    <dgm:pt modelId="{3CC49433-5A1A-4D21-855E-193360DD959C}">
      <dgm:prSet phldrT="[Text]"/>
      <dgm:spPr/>
      <dgm:t>
        <a:bodyPr/>
        <a:lstStyle/>
        <a:p>
          <a:r>
            <a:rPr lang="en-US" dirty="0" smtClean="0"/>
            <a:t>Intent to suspend or revoke:</a:t>
          </a:r>
          <a:endParaRPr lang="en-US" dirty="0"/>
        </a:p>
      </dgm:t>
    </dgm:pt>
    <dgm:pt modelId="{9A727A9F-ED5A-4829-B932-86FC93C276F9}" type="parTrans" cxnId="{4DBFD16E-1D31-4F4B-B880-5D2D866745C0}">
      <dgm:prSet/>
      <dgm:spPr/>
      <dgm:t>
        <a:bodyPr/>
        <a:lstStyle/>
        <a:p>
          <a:endParaRPr lang="en-US"/>
        </a:p>
      </dgm:t>
    </dgm:pt>
    <dgm:pt modelId="{098074B4-9DDC-470E-95DA-0A2DA31426CC}" type="sibTrans" cxnId="{4DBFD16E-1D31-4F4B-B880-5D2D866745C0}">
      <dgm:prSet/>
      <dgm:spPr/>
      <dgm:t>
        <a:bodyPr/>
        <a:lstStyle/>
        <a:p>
          <a:endParaRPr lang="en-US"/>
        </a:p>
      </dgm:t>
    </dgm:pt>
    <dgm:pt modelId="{33E8B6FC-BFFC-487E-9417-ACE0266BF68C}">
      <dgm:prSet phldrT="[Text]"/>
      <dgm:spPr/>
      <dgm:t>
        <a:bodyPr/>
        <a:lstStyle/>
        <a:p>
          <a:r>
            <a:rPr lang="en-US" dirty="0" smtClean="0"/>
            <a:t>Advance notice of intent</a:t>
          </a:r>
          <a:endParaRPr lang="en-US" dirty="0"/>
        </a:p>
      </dgm:t>
    </dgm:pt>
    <dgm:pt modelId="{09EDB453-07EA-4E5D-8B10-DF6042344D54}" type="parTrans" cxnId="{0CC191CC-C3CD-470A-8F6D-CC41BB045CB0}">
      <dgm:prSet/>
      <dgm:spPr/>
      <dgm:t>
        <a:bodyPr/>
        <a:lstStyle/>
        <a:p>
          <a:endParaRPr lang="en-US"/>
        </a:p>
      </dgm:t>
    </dgm:pt>
    <dgm:pt modelId="{95FBD68C-7647-44FD-8735-A185BDF040C1}" type="sibTrans" cxnId="{0CC191CC-C3CD-470A-8F6D-CC41BB045CB0}">
      <dgm:prSet/>
      <dgm:spPr/>
      <dgm:t>
        <a:bodyPr/>
        <a:lstStyle/>
        <a:p>
          <a:endParaRPr lang="en-US"/>
        </a:p>
      </dgm:t>
    </dgm:pt>
    <dgm:pt modelId="{07D8F27F-0D81-44FB-ADC0-08352345D8E4}">
      <dgm:prSet phldrT="[Text]"/>
      <dgm:spPr/>
      <dgm:t>
        <a:bodyPr/>
        <a:lstStyle/>
        <a:p>
          <a:r>
            <a:rPr lang="en-US" dirty="0" smtClean="0"/>
            <a:t>Administrative hearing on request</a:t>
          </a:r>
          <a:endParaRPr lang="en-US" dirty="0"/>
        </a:p>
      </dgm:t>
    </dgm:pt>
    <dgm:pt modelId="{274220D1-7846-47D2-B7D4-6BBB75CBA2F7}" type="parTrans" cxnId="{F0D23104-136D-41E9-8ECF-A6D36F409B88}">
      <dgm:prSet/>
      <dgm:spPr/>
      <dgm:t>
        <a:bodyPr/>
        <a:lstStyle/>
        <a:p>
          <a:endParaRPr lang="en-US"/>
        </a:p>
      </dgm:t>
    </dgm:pt>
    <dgm:pt modelId="{44AA4420-07CA-41EE-A5EC-4234D912D639}" type="sibTrans" cxnId="{F0D23104-136D-41E9-8ECF-A6D36F409B88}">
      <dgm:prSet/>
      <dgm:spPr/>
      <dgm:t>
        <a:bodyPr/>
        <a:lstStyle/>
        <a:p>
          <a:endParaRPr lang="en-US"/>
        </a:p>
      </dgm:t>
    </dgm:pt>
    <dgm:pt modelId="{4A0C7006-A7AA-4086-AE26-165394D7BEF3}">
      <dgm:prSet phldrT="[Text]"/>
      <dgm:spPr/>
      <dgm:t>
        <a:bodyPr/>
        <a:lstStyle/>
        <a:p>
          <a:r>
            <a:rPr lang="en-US" dirty="0" smtClean="0"/>
            <a:t>Immediate suspension or revocation allowed if imminent hazard</a:t>
          </a:r>
          <a:endParaRPr lang="en-US" dirty="0"/>
        </a:p>
      </dgm:t>
    </dgm:pt>
    <dgm:pt modelId="{E58F0363-4F4D-4FB3-9F3F-96053AE46C4F}" type="parTrans" cxnId="{0616F66E-4C7F-4CB1-A148-B51993CEAE14}">
      <dgm:prSet/>
      <dgm:spPr/>
      <dgm:t>
        <a:bodyPr/>
        <a:lstStyle/>
        <a:p>
          <a:endParaRPr lang="en-US"/>
        </a:p>
      </dgm:t>
    </dgm:pt>
    <dgm:pt modelId="{B812E1D2-817D-470A-96FD-228D08363E26}" type="sibTrans" cxnId="{0616F66E-4C7F-4CB1-A148-B51993CEAE14}">
      <dgm:prSet/>
      <dgm:spPr/>
      <dgm:t>
        <a:bodyPr/>
        <a:lstStyle/>
        <a:p>
          <a:endParaRPr lang="en-US"/>
        </a:p>
      </dgm:t>
    </dgm:pt>
    <dgm:pt modelId="{B6C95587-2F0A-47C4-AE81-CDC8F09D19CF}">
      <dgm:prSet phldrT="[Text]"/>
      <dgm:spPr/>
      <dgm:t>
        <a:bodyPr/>
        <a:lstStyle/>
        <a:p>
          <a:r>
            <a:rPr lang="en-US" dirty="0" smtClean="0"/>
            <a:t>No advance notice</a:t>
          </a:r>
          <a:endParaRPr lang="en-US" dirty="0"/>
        </a:p>
      </dgm:t>
    </dgm:pt>
    <dgm:pt modelId="{FCCFB4CF-17C4-4819-8950-A49AE6BC860E}" type="parTrans" cxnId="{019DC9A1-30AA-4E03-9803-15C49933AE2D}">
      <dgm:prSet/>
      <dgm:spPr/>
      <dgm:t>
        <a:bodyPr/>
        <a:lstStyle/>
        <a:p>
          <a:endParaRPr lang="en-US"/>
        </a:p>
      </dgm:t>
    </dgm:pt>
    <dgm:pt modelId="{EDBCF25B-1EDE-4805-91AC-EBB7DC0D3D4A}" type="sibTrans" cxnId="{019DC9A1-30AA-4E03-9803-15C49933AE2D}">
      <dgm:prSet/>
      <dgm:spPr/>
      <dgm:t>
        <a:bodyPr/>
        <a:lstStyle/>
        <a:p>
          <a:endParaRPr lang="en-US"/>
        </a:p>
      </dgm:t>
    </dgm:pt>
    <dgm:pt modelId="{FCE4A2A2-EBD1-4944-8B77-1B995BA7CB24}">
      <dgm:prSet phldrT="[Text]"/>
      <dgm:spPr/>
      <dgm:t>
        <a:bodyPr/>
        <a:lstStyle/>
        <a:p>
          <a:r>
            <a:rPr lang="en-US" dirty="0" smtClean="0"/>
            <a:t>After-the-fact opportunity to appeal</a:t>
          </a:r>
          <a:endParaRPr lang="en-US" dirty="0"/>
        </a:p>
      </dgm:t>
    </dgm:pt>
    <dgm:pt modelId="{68262A95-6597-4849-B6CB-9144DACDCAFB}" type="parTrans" cxnId="{EF36B1D4-EBD7-4B44-848D-512D789D72BB}">
      <dgm:prSet/>
      <dgm:spPr/>
      <dgm:t>
        <a:bodyPr/>
        <a:lstStyle/>
        <a:p>
          <a:endParaRPr lang="en-US"/>
        </a:p>
      </dgm:t>
    </dgm:pt>
    <dgm:pt modelId="{0023ECD7-E9D0-443F-B6BD-542A247C9205}" type="sibTrans" cxnId="{EF36B1D4-EBD7-4B44-848D-512D789D72BB}">
      <dgm:prSet/>
      <dgm:spPr/>
      <dgm:t>
        <a:bodyPr/>
        <a:lstStyle/>
        <a:p>
          <a:endParaRPr lang="en-US"/>
        </a:p>
      </dgm:t>
    </dgm:pt>
    <dgm:pt modelId="{C3A86BC8-4F89-4FB6-80A7-D2D82A1FAECD}">
      <dgm:prSet/>
      <dgm:spPr/>
      <dgm:t>
        <a:bodyPr/>
        <a:lstStyle/>
        <a:p>
          <a:r>
            <a:rPr lang="en-US" smtClean="0"/>
            <a:t>immediate threat to human life</a:t>
          </a:r>
          <a:endParaRPr lang="en-US" dirty="0" smtClean="0"/>
        </a:p>
      </dgm:t>
    </dgm:pt>
    <dgm:pt modelId="{93BDF877-10B7-4F5E-84DA-8ABE853B2FD7}" type="parTrans" cxnId="{2BF005E7-F3E6-459B-889A-8DE7E0C6206F}">
      <dgm:prSet/>
      <dgm:spPr/>
      <dgm:t>
        <a:bodyPr/>
        <a:lstStyle/>
        <a:p>
          <a:endParaRPr lang="en-US"/>
        </a:p>
      </dgm:t>
    </dgm:pt>
    <dgm:pt modelId="{33F8581D-8C3A-4192-90DE-F8D0ECC88759}" type="sibTrans" cxnId="{2BF005E7-F3E6-459B-889A-8DE7E0C6206F}">
      <dgm:prSet/>
      <dgm:spPr/>
      <dgm:t>
        <a:bodyPr/>
        <a:lstStyle/>
        <a:p>
          <a:endParaRPr lang="en-US"/>
        </a:p>
      </dgm:t>
    </dgm:pt>
    <dgm:pt modelId="{5F2C0845-D93B-4745-9D7F-B7B231929CAE}">
      <dgm:prSet/>
      <dgm:spPr/>
      <dgm:t>
        <a:bodyPr/>
        <a:lstStyle/>
        <a:p>
          <a:r>
            <a:rPr lang="en-US" smtClean="0"/>
            <a:t>immediate threat of serious physical injury</a:t>
          </a:r>
          <a:endParaRPr lang="en-US" dirty="0" smtClean="0"/>
        </a:p>
      </dgm:t>
    </dgm:pt>
    <dgm:pt modelId="{B23D9F2F-3F14-4175-A7C0-4555606E4C6D}" type="parTrans" cxnId="{E1EC8A46-4189-49D9-8797-15DE9E782945}">
      <dgm:prSet/>
      <dgm:spPr/>
      <dgm:t>
        <a:bodyPr/>
        <a:lstStyle/>
        <a:p>
          <a:endParaRPr lang="en-US"/>
        </a:p>
      </dgm:t>
    </dgm:pt>
    <dgm:pt modelId="{9BD27138-2834-4956-854F-6A9DCB8AF222}" type="sibTrans" cxnId="{E1EC8A46-4189-49D9-8797-15DE9E782945}">
      <dgm:prSet/>
      <dgm:spPr/>
      <dgm:t>
        <a:bodyPr/>
        <a:lstStyle/>
        <a:p>
          <a:endParaRPr lang="en-US"/>
        </a:p>
      </dgm:t>
    </dgm:pt>
    <dgm:pt modelId="{5583815E-19CE-451E-BA2B-EB35465400BA}">
      <dgm:prSet/>
      <dgm:spPr/>
      <dgm:t>
        <a:bodyPr/>
        <a:lstStyle/>
        <a:p>
          <a:r>
            <a:rPr lang="en-US" smtClean="0"/>
            <a:t>immediate threat of serious adverse health effects; or</a:t>
          </a:r>
          <a:endParaRPr lang="en-US" dirty="0" smtClean="0"/>
        </a:p>
      </dgm:t>
    </dgm:pt>
    <dgm:pt modelId="{ED5C2C77-CE3D-4826-9037-3A151750A829}" type="parTrans" cxnId="{FC65B49E-9074-4299-91E0-FFF8BA53F827}">
      <dgm:prSet/>
      <dgm:spPr/>
      <dgm:t>
        <a:bodyPr/>
        <a:lstStyle/>
        <a:p>
          <a:endParaRPr lang="en-US"/>
        </a:p>
      </dgm:t>
    </dgm:pt>
    <dgm:pt modelId="{3B0FE64B-A4CF-4D34-A770-9825A019C633}" type="sibTrans" cxnId="{FC65B49E-9074-4299-91E0-FFF8BA53F827}">
      <dgm:prSet/>
      <dgm:spPr/>
      <dgm:t>
        <a:bodyPr/>
        <a:lstStyle/>
        <a:p>
          <a:endParaRPr lang="en-US"/>
        </a:p>
      </dgm:t>
    </dgm:pt>
    <dgm:pt modelId="{E4CE3326-4C48-46B9-B4E6-B54D468DBA3E}">
      <dgm:prSet/>
      <dgm:spPr/>
      <dgm:t>
        <a:bodyPr/>
        <a:lstStyle/>
        <a:p>
          <a:r>
            <a:rPr lang="en-US" smtClean="0"/>
            <a:t>serious risk of irreparable damage to the environment</a:t>
          </a:r>
          <a:endParaRPr lang="en-US"/>
        </a:p>
      </dgm:t>
    </dgm:pt>
    <dgm:pt modelId="{BB6A9204-A438-42D4-9131-4A7560EC97E7}" type="parTrans" cxnId="{1AF79655-57D7-44C8-AA9D-7EC6659EEA87}">
      <dgm:prSet/>
      <dgm:spPr/>
      <dgm:t>
        <a:bodyPr/>
        <a:lstStyle/>
        <a:p>
          <a:endParaRPr lang="en-US"/>
        </a:p>
      </dgm:t>
    </dgm:pt>
    <dgm:pt modelId="{01F090A4-CC77-4379-8156-A8CB80A12627}" type="sibTrans" cxnId="{1AF79655-57D7-44C8-AA9D-7EC6659EEA87}">
      <dgm:prSet/>
      <dgm:spPr/>
      <dgm:t>
        <a:bodyPr/>
        <a:lstStyle/>
        <a:p>
          <a:endParaRPr lang="en-US"/>
        </a:p>
      </dgm:t>
    </dgm:pt>
    <dgm:pt modelId="{08C21731-F5D2-4220-AA4C-3B9DDAB52807}" type="pres">
      <dgm:prSet presAssocID="{647F9DD8-9188-4A98-B7BA-D53F11BED8CA}" presName="Name0" presStyleCnt="0">
        <dgm:presLayoutVars>
          <dgm:dir/>
          <dgm:animLvl val="lvl"/>
          <dgm:resizeHandles val="exact"/>
        </dgm:presLayoutVars>
      </dgm:prSet>
      <dgm:spPr/>
      <dgm:t>
        <a:bodyPr/>
        <a:lstStyle/>
        <a:p>
          <a:endParaRPr lang="en-US"/>
        </a:p>
      </dgm:t>
    </dgm:pt>
    <dgm:pt modelId="{8D72B4FD-08A4-4833-B95D-61458CA1C578}" type="pres">
      <dgm:prSet presAssocID="{314195F4-6E30-43FB-A696-BB71E593C008}" presName="composite" presStyleCnt="0"/>
      <dgm:spPr/>
    </dgm:pt>
    <dgm:pt modelId="{E515A64C-BE38-49DB-8FFF-97D20543C3B8}" type="pres">
      <dgm:prSet presAssocID="{314195F4-6E30-43FB-A696-BB71E593C008}" presName="parTx" presStyleLbl="alignNode1" presStyleIdx="0" presStyleCnt="2">
        <dgm:presLayoutVars>
          <dgm:chMax val="0"/>
          <dgm:chPref val="0"/>
          <dgm:bulletEnabled val="1"/>
        </dgm:presLayoutVars>
      </dgm:prSet>
      <dgm:spPr/>
      <dgm:t>
        <a:bodyPr/>
        <a:lstStyle/>
        <a:p>
          <a:endParaRPr lang="en-US"/>
        </a:p>
      </dgm:t>
    </dgm:pt>
    <dgm:pt modelId="{3B243A8D-04AA-4166-BD1B-8E2F92C9813C}" type="pres">
      <dgm:prSet presAssocID="{314195F4-6E30-43FB-A696-BB71E593C008}" presName="desTx" presStyleLbl="alignAccFollowNode1" presStyleIdx="0" presStyleCnt="2">
        <dgm:presLayoutVars>
          <dgm:bulletEnabled val="1"/>
        </dgm:presLayoutVars>
      </dgm:prSet>
      <dgm:spPr/>
      <dgm:t>
        <a:bodyPr/>
        <a:lstStyle/>
        <a:p>
          <a:endParaRPr lang="en-US"/>
        </a:p>
      </dgm:t>
    </dgm:pt>
    <dgm:pt modelId="{1C433054-8C3F-41CF-BBAA-A3412D1B494C}" type="pres">
      <dgm:prSet presAssocID="{D0054EF4-6F2C-4F2B-9D10-C58A56D7C446}" presName="space" presStyleCnt="0"/>
      <dgm:spPr/>
    </dgm:pt>
    <dgm:pt modelId="{44250985-14D6-4EBE-B99F-C4EB2EC37960}" type="pres">
      <dgm:prSet presAssocID="{EA9F789B-0226-4276-840D-77516DC38997}" presName="composite" presStyleCnt="0"/>
      <dgm:spPr/>
    </dgm:pt>
    <dgm:pt modelId="{7371E8A8-AE07-4719-8E5B-22E57D8CBFAD}" type="pres">
      <dgm:prSet presAssocID="{EA9F789B-0226-4276-840D-77516DC38997}" presName="parTx" presStyleLbl="alignNode1" presStyleIdx="1" presStyleCnt="2">
        <dgm:presLayoutVars>
          <dgm:chMax val="0"/>
          <dgm:chPref val="0"/>
          <dgm:bulletEnabled val="1"/>
        </dgm:presLayoutVars>
      </dgm:prSet>
      <dgm:spPr/>
      <dgm:t>
        <a:bodyPr/>
        <a:lstStyle/>
        <a:p>
          <a:endParaRPr lang="en-US"/>
        </a:p>
      </dgm:t>
    </dgm:pt>
    <dgm:pt modelId="{1EA149A7-C0A9-41C2-82B4-4A64D9FB27BD}" type="pres">
      <dgm:prSet presAssocID="{EA9F789B-0226-4276-840D-77516DC38997}" presName="desTx" presStyleLbl="alignAccFollowNode1" presStyleIdx="1" presStyleCnt="2">
        <dgm:presLayoutVars>
          <dgm:bulletEnabled val="1"/>
        </dgm:presLayoutVars>
      </dgm:prSet>
      <dgm:spPr/>
      <dgm:t>
        <a:bodyPr/>
        <a:lstStyle/>
        <a:p>
          <a:endParaRPr lang="en-US"/>
        </a:p>
      </dgm:t>
    </dgm:pt>
  </dgm:ptLst>
  <dgm:cxnLst>
    <dgm:cxn modelId="{0E97E22F-C9FF-4E1A-B3C1-37C10F2DF487}" type="presOf" srcId="{FCE4A2A2-EBD1-4944-8B77-1B995BA7CB24}" destId="{3B243A8D-04AA-4166-BD1B-8E2F92C9813C}" srcOrd="0" destOrd="6" presId="urn:microsoft.com/office/officeart/2005/8/layout/hList1"/>
    <dgm:cxn modelId="{D7FDB680-3660-4369-941D-C99E36F1BB31}" type="presOf" srcId="{22777D8A-0457-451E-B894-BAD0CBEEEFAB}" destId="{1EA149A7-C0A9-41C2-82B4-4A64D9FB27BD}" srcOrd="0" destOrd="5" presId="urn:microsoft.com/office/officeart/2005/8/layout/hList1"/>
    <dgm:cxn modelId="{0616F66E-4C7F-4CB1-A148-B51993CEAE14}" srcId="{314195F4-6E30-43FB-A696-BB71E593C008}" destId="{4A0C7006-A7AA-4086-AE26-165394D7BEF3}" srcOrd="2" destOrd="0" parTransId="{E58F0363-4F4D-4FB3-9F3F-96053AE46C4F}" sibTransId="{B812E1D2-817D-470A-96FD-228D08363E26}"/>
    <dgm:cxn modelId="{7752DA4A-0ED7-48BE-8802-456BFC5BB271}" type="presOf" srcId="{C3A86BC8-4F89-4FB6-80A7-D2D82A1FAECD}" destId="{1EA149A7-C0A9-41C2-82B4-4A64D9FB27BD}" srcOrd="0" destOrd="1" presId="urn:microsoft.com/office/officeart/2005/8/layout/hList1"/>
    <dgm:cxn modelId="{00EA0CFF-360A-44E3-AA07-919D01DA4253}" srcId="{647F9DD8-9188-4A98-B7BA-D53F11BED8CA}" destId="{314195F4-6E30-43FB-A696-BB71E593C008}" srcOrd="0" destOrd="0" parTransId="{0ED1D685-F0FF-4503-9DDF-5995BF78A9FC}" sibTransId="{D0054EF4-6F2C-4F2B-9D10-C58A56D7C446}"/>
    <dgm:cxn modelId="{1AF79655-57D7-44C8-AA9D-7EC6659EEA87}" srcId="{AB9FD7FC-B25A-4B6E-917F-6CBE3B451A8C}" destId="{E4CE3326-4C48-46B9-B4E6-B54D468DBA3E}" srcOrd="3" destOrd="0" parTransId="{BB6A9204-A438-42D4-9131-4A7560EC97E7}" sibTransId="{01F090A4-CC77-4379-8156-A8CB80A12627}"/>
    <dgm:cxn modelId="{BB77E4C0-E76E-4D5E-84F2-6BC4A7E1DE45}" type="presOf" srcId="{07D8F27F-0D81-44FB-ADC0-08352345D8E4}" destId="{3B243A8D-04AA-4166-BD1B-8E2F92C9813C}" srcOrd="0" destOrd="3" presId="urn:microsoft.com/office/officeart/2005/8/layout/hList1"/>
    <dgm:cxn modelId="{F330C4AD-A052-4922-B46F-A775D0AFED79}" type="presOf" srcId="{B8195B9A-CD00-4878-84D5-7F894B0C2446}" destId="{3B243A8D-04AA-4166-BD1B-8E2F92C9813C}" srcOrd="0" destOrd="0" presId="urn:microsoft.com/office/officeart/2005/8/layout/hList1"/>
    <dgm:cxn modelId="{F88CD5DF-0540-4A4C-9350-089D246C9C49}" srcId="{EA9F789B-0226-4276-840D-77516DC38997}" destId="{AB9FD7FC-B25A-4B6E-917F-6CBE3B451A8C}" srcOrd="0" destOrd="0" parTransId="{4A7D0F52-5546-4D5E-8ECF-1F7875ACE212}" sibTransId="{2A3E6A48-9C00-4D88-94F2-7D9B8BB3C6AC}"/>
    <dgm:cxn modelId="{EF36B1D4-EBD7-4B44-848D-512D789D72BB}" srcId="{4A0C7006-A7AA-4086-AE26-165394D7BEF3}" destId="{FCE4A2A2-EBD1-4944-8B77-1B995BA7CB24}" srcOrd="1" destOrd="0" parTransId="{68262A95-6597-4849-B6CB-9144DACDCAFB}" sibTransId="{0023ECD7-E9D0-443F-B6BD-542A247C9205}"/>
    <dgm:cxn modelId="{A89E4C90-7975-4AC2-B058-B3756BF1B5EC}" type="presOf" srcId="{33E8B6FC-BFFC-487E-9417-ACE0266BF68C}" destId="{3B243A8D-04AA-4166-BD1B-8E2F92C9813C}" srcOrd="0" destOrd="2" presId="urn:microsoft.com/office/officeart/2005/8/layout/hList1"/>
    <dgm:cxn modelId="{4CA7FE73-8CD1-4FAA-AEC8-FBF45DED70C7}" srcId="{647F9DD8-9188-4A98-B7BA-D53F11BED8CA}" destId="{EA9F789B-0226-4276-840D-77516DC38997}" srcOrd="1" destOrd="0" parTransId="{BDA47053-9183-4AC6-9A7C-51AACE09C885}" sibTransId="{7F0B783F-747B-4E61-A7C5-CD33169A0FFA}"/>
    <dgm:cxn modelId="{4DBFD16E-1D31-4F4B-B880-5D2D866745C0}" srcId="{314195F4-6E30-43FB-A696-BB71E593C008}" destId="{3CC49433-5A1A-4D21-855E-193360DD959C}" srcOrd="1" destOrd="0" parTransId="{9A727A9F-ED5A-4829-B932-86FC93C276F9}" sibTransId="{098074B4-9DDC-470E-95DA-0A2DA31426CC}"/>
    <dgm:cxn modelId="{54836237-5CD1-4C97-B77A-C8A663735243}" srcId="{EA9F789B-0226-4276-840D-77516DC38997}" destId="{22777D8A-0457-451E-B894-BAD0CBEEEFAB}" srcOrd="1" destOrd="0" parTransId="{55CD9864-2DF3-4AA9-AFB0-AAEBD75173C2}" sibTransId="{4606CDD3-530B-4D75-B7AE-6E7275BEF475}"/>
    <dgm:cxn modelId="{E1EC8A46-4189-49D9-8797-15DE9E782945}" srcId="{AB9FD7FC-B25A-4B6E-917F-6CBE3B451A8C}" destId="{5F2C0845-D93B-4745-9D7F-B7B231929CAE}" srcOrd="1" destOrd="0" parTransId="{B23D9F2F-3F14-4175-A7C0-4555606E4C6D}" sibTransId="{9BD27138-2834-4956-854F-6A9DCB8AF222}"/>
    <dgm:cxn modelId="{704AE706-85AE-41F2-A36F-75A20543E719}" type="presOf" srcId="{5F2C0845-D93B-4745-9D7F-B7B231929CAE}" destId="{1EA149A7-C0A9-41C2-82B4-4A64D9FB27BD}" srcOrd="0" destOrd="2" presId="urn:microsoft.com/office/officeart/2005/8/layout/hList1"/>
    <dgm:cxn modelId="{2BF005E7-F3E6-459B-889A-8DE7E0C6206F}" srcId="{AB9FD7FC-B25A-4B6E-917F-6CBE3B451A8C}" destId="{C3A86BC8-4F89-4FB6-80A7-D2D82A1FAECD}" srcOrd="0" destOrd="0" parTransId="{93BDF877-10B7-4F5E-84DA-8ABE853B2FD7}" sibTransId="{33F8581D-8C3A-4192-90DE-F8D0ECC88759}"/>
    <dgm:cxn modelId="{8A013C7B-528A-4437-8C42-46ABCF9798A8}" type="presOf" srcId="{AB9FD7FC-B25A-4B6E-917F-6CBE3B451A8C}" destId="{1EA149A7-C0A9-41C2-82B4-4A64D9FB27BD}" srcOrd="0" destOrd="0" presId="urn:microsoft.com/office/officeart/2005/8/layout/hList1"/>
    <dgm:cxn modelId="{50E1031E-6AA4-4080-AB40-F91A672CD00D}" type="presOf" srcId="{E4CE3326-4C48-46B9-B4E6-B54D468DBA3E}" destId="{1EA149A7-C0A9-41C2-82B4-4A64D9FB27BD}" srcOrd="0" destOrd="4" presId="urn:microsoft.com/office/officeart/2005/8/layout/hList1"/>
    <dgm:cxn modelId="{0882883A-ADDF-45B3-BEA5-D55E32F61742}" type="presOf" srcId="{314195F4-6E30-43FB-A696-BB71E593C008}" destId="{E515A64C-BE38-49DB-8FFF-97D20543C3B8}" srcOrd="0" destOrd="0" presId="urn:microsoft.com/office/officeart/2005/8/layout/hList1"/>
    <dgm:cxn modelId="{2D979782-25E6-4ADB-85E1-11AE4236572D}" type="presOf" srcId="{3CC49433-5A1A-4D21-855E-193360DD959C}" destId="{3B243A8D-04AA-4166-BD1B-8E2F92C9813C}" srcOrd="0" destOrd="1" presId="urn:microsoft.com/office/officeart/2005/8/layout/hList1"/>
    <dgm:cxn modelId="{F0D23104-136D-41E9-8ECF-A6D36F409B88}" srcId="{3CC49433-5A1A-4D21-855E-193360DD959C}" destId="{07D8F27F-0D81-44FB-ADC0-08352345D8E4}" srcOrd="1" destOrd="0" parTransId="{274220D1-7846-47D2-B7D4-6BBB75CBA2F7}" sibTransId="{44AA4420-07CA-41EE-A5EC-4234D912D639}"/>
    <dgm:cxn modelId="{096F7BCD-FF0B-4BEF-8859-D92AD752937D}" type="presOf" srcId="{EA9F789B-0226-4276-840D-77516DC38997}" destId="{7371E8A8-AE07-4719-8E5B-22E57D8CBFAD}" srcOrd="0" destOrd="0" presId="urn:microsoft.com/office/officeart/2005/8/layout/hList1"/>
    <dgm:cxn modelId="{0CC191CC-C3CD-470A-8F6D-CC41BB045CB0}" srcId="{3CC49433-5A1A-4D21-855E-193360DD959C}" destId="{33E8B6FC-BFFC-487E-9417-ACE0266BF68C}" srcOrd="0" destOrd="0" parTransId="{09EDB453-07EA-4E5D-8B10-DF6042344D54}" sibTransId="{95FBD68C-7647-44FD-8735-A185BDF040C1}"/>
    <dgm:cxn modelId="{226AB8F7-B1B1-42A5-A473-B87F56FC276B}" type="presOf" srcId="{B6C95587-2F0A-47C4-AE81-CDC8F09D19CF}" destId="{3B243A8D-04AA-4166-BD1B-8E2F92C9813C}" srcOrd="0" destOrd="5" presId="urn:microsoft.com/office/officeart/2005/8/layout/hList1"/>
    <dgm:cxn modelId="{AA15518A-7353-4DFF-A42F-787E84EBED08}" type="presOf" srcId="{4A0C7006-A7AA-4086-AE26-165394D7BEF3}" destId="{3B243A8D-04AA-4166-BD1B-8E2F92C9813C}" srcOrd="0" destOrd="4" presId="urn:microsoft.com/office/officeart/2005/8/layout/hList1"/>
    <dgm:cxn modelId="{FC65B49E-9074-4299-91E0-FFF8BA53F827}" srcId="{AB9FD7FC-B25A-4B6E-917F-6CBE3B451A8C}" destId="{5583815E-19CE-451E-BA2B-EB35465400BA}" srcOrd="2" destOrd="0" parTransId="{ED5C2C77-CE3D-4826-9037-3A151750A829}" sibTransId="{3B0FE64B-A4CF-4D34-A770-9825A019C633}"/>
    <dgm:cxn modelId="{019DC9A1-30AA-4E03-9803-15C49933AE2D}" srcId="{4A0C7006-A7AA-4086-AE26-165394D7BEF3}" destId="{B6C95587-2F0A-47C4-AE81-CDC8F09D19CF}" srcOrd="0" destOrd="0" parTransId="{FCCFB4CF-17C4-4819-8950-A49AE6BC860E}" sibTransId="{EDBCF25B-1EDE-4805-91AC-EBB7DC0D3D4A}"/>
    <dgm:cxn modelId="{E696CEE3-8332-4B91-AFA2-966FD2535E5A}" type="presOf" srcId="{647F9DD8-9188-4A98-B7BA-D53F11BED8CA}" destId="{08C21731-F5D2-4220-AA4C-3B9DDAB52807}" srcOrd="0" destOrd="0" presId="urn:microsoft.com/office/officeart/2005/8/layout/hList1"/>
    <dgm:cxn modelId="{E95ECF05-2088-42C5-9132-A3AA0824912F}" srcId="{314195F4-6E30-43FB-A696-BB71E593C008}" destId="{B8195B9A-CD00-4878-84D5-7F894B0C2446}" srcOrd="0" destOrd="0" parTransId="{5BD425B8-9149-4997-933E-BC696CA21A41}" sibTransId="{20A77413-E294-447D-B825-55D37246691D}"/>
    <dgm:cxn modelId="{9596994D-4A22-428D-A8F1-33D7A543B234}" type="presOf" srcId="{5583815E-19CE-451E-BA2B-EB35465400BA}" destId="{1EA149A7-C0A9-41C2-82B4-4A64D9FB27BD}" srcOrd="0" destOrd="3" presId="urn:microsoft.com/office/officeart/2005/8/layout/hList1"/>
    <dgm:cxn modelId="{A7AA6FBF-C450-4E3F-9E6C-BD320270960E}" type="presParOf" srcId="{08C21731-F5D2-4220-AA4C-3B9DDAB52807}" destId="{8D72B4FD-08A4-4833-B95D-61458CA1C578}" srcOrd="0" destOrd="0" presId="urn:microsoft.com/office/officeart/2005/8/layout/hList1"/>
    <dgm:cxn modelId="{32F872B6-ABE8-47EC-AA37-5BE33DD9AB98}" type="presParOf" srcId="{8D72B4FD-08A4-4833-B95D-61458CA1C578}" destId="{E515A64C-BE38-49DB-8FFF-97D20543C3B8}" srcOrd="0" destOrd="0" presId="urn:microsoft.com/office/officeart/2005/8/layout/hList1"/>
    <dgm:cxn modelId="{DA104B26-B541-4A8F-A66F-81D68100BDBF}" type="presParOf" srcId="{8D72B4FD-08A4-4833-B95D-61458CA1C578}" destId="{3B243A8D-04AA-4166-BD1B-8E2F92C9813C}" srcOrd="1" destOrd="0" presId="urn:microsoft.com/office/officeart/2005/8/layout/hList1"/>
    <dgm:cxn modelId="{EA076207-0479-435E-B2BE-EB7CAFBB4016}" type="presParOf" srcId="{08C21731-F5D2-4220-AA4C-3B9DDAB52807}" destId="{1C433054-8C3F-41CF-BBAA-A3412D1B494C}" srcOrd="1" destOrd="0" presId="urn:microsoft.com/office/officeart/2005/8/layout/hList1"/>
    <dgm:cxn modelId="{496A1F54-8B59-4229-BF3E-CE9F543D67DE}" type="presParOf" srcId="{08C21731-F5D2-4220-AA4C-3B9DDAB52807}" destId="{44250985-14D6-4EBE-B99F-C4EB2EC37960}" srcOrd="2" destOrd="0" presId="urn:microsoft.com/office/officeart/2005/8/layout/hList1"/>
    <dgm:cxn modelId="{85423BDB-CAB5-4D27-8404-34DC02231966}" type="presParOf" srcId="{44250985-14D6-4EBE-B99F-C4EB2EC37960}" destId="{7371E8A8-AE07-4719-8E5B-22E57D8CBFAD}" srcOrd="0" destOrd="0" presId="urn:microsoft.com/office/officeart/2005/8/layout/hList1"/>
    <dgm:cxn modelId="{9F87FCD6-F29A-4182-A9B1-EE0E6DFC0C5A}" type="presParOf" srcId="{44250985-14D6-4EBE-B99F-C4EB2EC37960}" destId="{1EA149A7-C0A9-41C2-82B4-4A64D9FB2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8D0B64-1970-48E4-84B0-40CA3317E6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2188B54-E61D-4D42-A106-675ABB086A61}">
      <dgm:prSet phldrT="[Text]"/>
      <dgm:spPr/>
      <dgm:t>
        <a:bodyPr/>
        <a:lstStyle/>
        <a:p>
          <a:r>
            <a:rPr lang="en-US" dirty="0" smtClean="0"/>
            <a:t>Suspend</a:t>
          </a:r>
          <a:endParaRPr lang="en-US" dirty="0"/>
        </a:p>
      </dgm:t>
    </dgm:pt>
    <dgm:pt modelId="{3F9BE59D-E59E-4A4E-A415-12BB4034D07C}" type="parTrans" cxnId="{C8387CB3-0A2E-430B-83AC-E7C82429DCF0}">
      <dgm:prSet/>
      <dgm:spPr/>
      <dgm:t>
        <a:bodyPr/>
        <a:lstStyle/>
        <a:p>
          <a:endParaRPr lang="en-US"/>
        </a:p>
      </dgm:t>
    </dgm:pt>
    <dgm:pt modelId="{DFD29C03-1637-4104-9E05-2389098C650C}" type="sibTrans" cxnId="{C8387CB3-0A2E-430B-83AC-E7C82429DCF0}">
      <dgm:prSet/>
      <dgm:spPr/>
      <dgm:t>
        <a:bodyPr/>
        <a:lstStyle/>
        <a:p>
          <a:endParaRPr lang="en-US"/>
        </a:p>
      </dgm:t>
    </dgm:pt>
    <dgm:pt modelId="{D81AFEE7-8D68-4F29-A3CB-34C1F60F8990}">
      <dgm:prSet phldrT="[Text]"/>
      <dgm:spPr/>
      <dgm:t>
        <a:bodyPr/>
        <a:lstStyle/>
        <a:p>
          <a:r>
            <a:rPr lang="en-US" dirty="0" smtClean="0"/>
            <a:t>Revoke</a:t>
          </a:r>
          <a:endParaRPr lang="en-US" dirty="0"/>
        </a:p>
      </dgm:t>
    </dgm:pt>
    <dgm:pt modelId="{D6FF7E7C-D98F-4997-BFF1-D77954AB518F}" type="parTrans" cxnId="{F567975D-5E18-4E6A-8D35-F3D07724FBB0}">
      <dgm:prSet/>
      <dgm:spPr/>
      <dgm:t>
        <a:bodyPr/>
        <a:lstStyle/>
        <a:p>
          <a:endParaRPr lang="en-US"/>
        </a:p>
      </dgm:t>
    </dgm:pt>
    <dgm:pt modelId="{EFA820B4-9136-4FED-B775-6D35E72E3076}" type="sibTrans" cxnId="{F567975D-5E18-4E6A-8D35-F3D07724FBB0}">
      <dgm:prSet/>
      <dgm:spPr/>
      <dgm:t>
        <a:bodyPr/>
        <a:lstStyle/>
        <a:p>
          <a:endParaRPr lang="en-US"/>
        </a:p>
      </dgm:t>
    </dgm:pt>
    <dgm:pt modelId="{4874BB25-222A-44A2-A4D5-E33A751B2DD3}">
      <dgm:prSet phldrT="[Text]"/>
      <dgm:spPr/>
      <dgm:t>
        <a:bodyPr/>
        <a:lstStyle/>
        <a:p>
          <a:r>
            <a:rPr lang="en-US" dirty="0" smtClean="0"/>
            <a:t>If problem can be fixed</a:t>
          </a:r>
          <a:endParaRPr lang="en-US" dirty="0"/>
        </a:p>
      </dgm:t>
    </dgm:pt>
    <dgm:pt modelId="{2BA40DB0-12EB-4D96-9AF4-19816DC16455}" type="parTrans" cxnId="{881CE144-E9E5-41B4-A925-F427ADE44687}">
      <dgm:prSet/>
      <dgm:spPr/>
      <dgm:t>
        <a:bodyPr/>
        <a:lstStyle/>
        <a:p>
          <a:endParaRPr lang="en-US"/>
        </a:p>
      </dgm:t>
    </dgm:pt>
    <dgm:pt modelId="{A64A2732-8FE5-41F6-A856-771C121D3906}" type="sibTrans" cxnId="{881CE144-E9E5-41B4-A925-F427ADE44687}">
      <dgm:prSet/>
      <dgm:spPr/>
      <dgm:t>
        <a:bodyPr/>
        <a:lstStyle/>
        <a:p>
          <a:endParaRPr lang="en-US"/>
        </a:p>
      </dgm:t>
    </dgm:pt>
    <dgm:pt modelId="{FC84A7DB-52C1-4502-AE6D-23C40475C84E}">
      <dgm:prSet phldrT="[Text]"/>
      <dgm:spPr/>
      <dgm:t>
        <a:bodyPr/>
        <a:lstStyle/>
        <a:p>
          <a:r>
            <a:rPr lang="en-US" dirty="0" smtClean="0"/>
            <a:t>If problem can’t be fixed</a:t>
          </a:r>
          <a:endParaRPr lang="en-US" strike="sngStrike" baseline="0" dirty="0"/>
        </a:p>
      </dgm:t>
    </dgm:pt>
    <dgm:pt modelId="{E08FFBF3-29C5-49D6-90E3-059C84A0693E}" type="parTrans" cxnId="{B746B02A-1C87-48FC-B0E1-E4662DD275B1}">
      <dgm:prSet/>
      <dgm:spPr/>
      <dgm:t>
        <a:bodyPr/>
        <a:lstStyle/>
        <a:p>
          <a:endParaRPr lang="en-US"/>
        </a:p>
      </dgm:t>
    </dgm:pt>
    <dgm:pt modelId="{ED877B3E-713F-4AD7-91EA-EA41C2F2C770}" type="sibTrans" cxnId="{B746B02A-1C87-48FC-B0E1-E4662DD275B1}">
      <dgm:prSet/>
      <dgm:spPr/>
      <dgm:t>
        <a:bodyPr/>
        <a:lstStyle/>
        <a:p>
          <a:endParaRPr lang="en-US"/>
        </a:p>
      </dgm:t>
    </dgm:pt>
    <dgm:pt modelId="{0CB63EC6-1B67-4419-BFD6-AC984B83DC69}" type="pres">
      <dgm:prSet presAssocID="{998D0B64-1970-48E4-84B0-40CA3317E633}" presName="Name0" presStyleCnt="0">
        <dgm:presLayoutVars>
          <dgm:chPref val="3"/>
          <dgm:dir/>
          <dgm:animLvl val="lvl"/>
          <dgm:resizeHandles/>
        </dgm:presLayoutVars>
      </dgm:prSet>
      <dgm:spPr/>
      <dgm:t>
        <a:bodyPr/>
        <a:lstStyle/>
        <a:p>
          <a:endParaRPr lang="en-US"/>
        </a:p>
      </dgm:t>
    </dgm:pt>
    <dgm:pt modelId="{B075CC7F-C6BF-4367-A921-40190386E1C2}" type="pres">
      <dgm:prSet presAssocID="{E2188B54-E61D-4D42-A106-675ABB086A61}" presName="horFlow" presStyleCnt="0"/>
      <dgm:spPr/>
    </dgm:pt>
    <dgm:pt modelId="{7637DBD7-243A-43C0-BE07-6A72259E36E0}" type="pres">
      <dgm:prSet presAssocID="{E2188B54-E61D-4D42-A106-675ABB086A61}" presName="bigChev" presStyleLbl="node1" presStyleIdx="0" presStyleCnt="2"/>
      <dgm:spPr/>
      <dgm:t>
        <a:bodyPr/>
        <a:lstStyle/>
        <a:p>
          <a:endParaRPr lang="en-US"/>
        </a:p>
      </dgm:t>
    </dgm:pt>
    <dgm:pt modelId="{6DD3D92C-2578-4CEB-9DAF-60EAB60D66F8}" type="pres">
      <dgm:prSet presAssocID="{2BA40DB0-12EB-4D96-9AF4-19816DC16455}" presName="parTrans" presStyleCnt="0"/>
      <dgm:spPr/>
    </dgm:pt>
    <dgm:pt modelId="{6C538F6C-1868-4E56-A6A5-00DFBD2F1B11}" type="pres">
      <dgm:prSet presAssocID="{4874BB25-222A-44A2-A4D5-E33A751B2DD3}" presName="node" presStyleLbl="alignAccFollowNode1" presStyleIdx="0" presStyleCnt="2">
        <dgm:presLayoutVars>
          <dgm:bulletEnabled val="1"/>
        </dgm:presLayoutVars>
      </dgm:prSet>
      <dgm:spPr/>
      <dgm:t>
        <a:bodyPr/>
        <a:lstStyle/>
        <a:p>
          <a:endParaRPr lang="en-US"/>
        </a:p>
      </dgm:t>
    </dgm:pt>
    <dgm:pt modelId="{A2517D59-0AA1-4543-9AAE-74173BC53D37}" type="pres">
      <dgm:prSet presAssocID="{E2188B54-E61D-4D42-A106-675ABB086A61}" presName="vSp" presStyleCnt="0"/>
      <dgm:spPr/>
    </dgm:pt>
    <dgm:pt modelId="{9C3E5EE2-051B-44B8-B728-D30D329D8C8D}" type="pres">
      <dgm:prSet presAssocID="{D81AFEE7-8D68-4F29-A3CB-34C1F60F8990}" presName="horFlow" presStyleCnt="0"/>
      <dgm:spPr/>
    </dgm:pt>
    <dgm:pt modelId="{76AECBEE-D977-4DF1-B17C-30AF39D70234}" type="pres">
      <dgm:prSet presAssocID="{D81AFEE7-8D68-4F29-A3CB-34C1F60F8990}" presName="bigChev" presStyleLbl="node1" presStyleIdx="1" presStyleCnt="2"/>
      <dgm:spPr/>
      <dgm:t>
        <a:bodyPr/>
        <a:lstStyle/>
        <a:p>
          <a:endParaRPr lang="en-US"/>
        </a:p>
      </dgm:t>
    </dgm:pt>
    <dgm:pt modelId="{5628E3AC-5694-4EC3-8AF9-A8DDBBCFB19F}" type="pres">
      <dgm:prSet presAssocID="{E08FFBF3-29C5-49D6-90E3-059C84A0693E}" presName="parTrans" presStyleCnt="0"/>
      <dgm:spPr/>
    </dgm:pt>
    <dgm:pt modelId="{F2DCA7CD-DE2F-4025-A90F-8487776BD8E2}" type="pres">
      <dgm:prSet presAssocID="{FC84A7DB-52C1-4502-AE6D-23C40475C84E}" presName="node" presStyleLbl="alignAccFollowNode1" presStyleIdx="1" presStyleCnt="2">
        <dgm:presLayoutVars>
          <dgm:bulletEnabled val="1"/>
        </dgm:presLayoutVars>
      </dgm:prSet>
      <dgm:spPr/>
      <dgm:t>
        <a:bodyPr/>
        <a:lstStyle/>
        <a:p>
          <a:endParaRPr lang="en-US"/>
        </a:p>
      </dgm:t>
    </dgm:pt>
  </dgm:ptLst>
  <dgm:cxnLst>
    <dgm:cxn modelId="{E6903277-7564-4D4C-9AAD-41D99D52C154}" type="presOf" srcId="{4874BB25-222A-44A2-A4D5-E33A751B2DD3}" destId="{6C538F6C-1868-4E56-A6A5-00DFBD2F1B11}" srcOrd="0" destOrd="0" presId="urn:microsoft.com/office/officeart/2005/8/layout/lProcess3"/>
    <dgm:cxn modelId="{DB43156F-1989-4B0D-AFB8-A84CCCF0B623}" type="presOf" srcId="{998D0B64-1970-48E4-84B0-40CA3317E633}" destId="{0CB63EC6-1B67-4419-BFD6-AC984B83DC69}" srcOrd="0" destOrd="0" presId="urn:microsoft.com/office/officeart/2005/8/layout/lProcess3"/>
    <dgm:cxn modelId="{F567975D-5E18-4E6A-8D35-F3D07724FBB0}" srcId="{998D0B64-1970-48E4-84B0-40CA3317E633}" destId="{D81AFEE7-8D68-4F29-A3CB-34C1F60F8990}" srcOrd="1" destOrd="0" parTransId="{D6FF7E7C-D98F-4997-BFF1-D77954AB518F}" sibTransId="{EFA820B4-9136-4FED-B775-6D35E72E3076}"/>
    <dgm:cxn modelId="{B746B02A-1C87-48FC-B0E1-E4662DD275B1}" srcId="{D81AFEE7-8D68-4F29-A3CB-34C1F60F8990}" destId="{FC84A7DB-52C1-4502-AE6D-23C40475C84E}" srcOrd="0" destOrd="0" parTransId="{E08FFBF3-29C5-49D6-90E3-059C84A0693E}" sibTransId="{ED877B3E-713F-4AD7-91EA-EA41C2F2C770}"/>
    <dgm:cxn modelId="{C8387CB3-0A2E-430B-83AC-E7C82429DCF0}" srcId="{998D0B64-1970-48E4-84B0-40CA3317E633}" destId="{E2188B54-E61D-4D42-A106-675ABB086A61}" srcOrd="0" destOrd="0" parTransId="{3F9BE59D-E59E-4A4E-A415-12BB4034D07C}" sibTransId="{DFD29C03-1637-4104-9E05-2389098C650C}"/>
    <dgm:cxn modelId="{A0C2277E-C3D0-417E-8698-9B1EA7F8B502}" type="presOf" srcId="{E2188B54-E61D-4D42-A106-675ABB086A61}" destId="{7637DBD7-243A-43C0-BE07-6A72259E36E0}" srcOrd="0" destOrd="0" presId="urn:microsoft.com/office/officeart/2005/8/layout/lProcess3"/>
    <dgm:cxn modelId="{881CE144-E9E5-41B4-A925-F427ADE44687}" srcId="{E2188B54-E61D-4D42-A106-675ABB086A61}" destId="{4874BB25-222A-44A2-A4D5-E33A751B2DD3}" srcOrd="0" destOrd="0" parTransId="{2BA40DB0-12EB-4D96-9AF4-19816DC16455}" sibTransId="{A64A2732-8FE5-41F6-A856-771C121D3906}"/>
    <dgm:cxn modelId="{19340BF9-D71B-4742-9C53-C28A3BB899A6}" type="presOf" srcId="{D81AFEE7-8D68-4F29-A3CB-34C1F60F8990}" destId="{76AECBEE-D977-4DF1-B17C-30AF39D70234}" srcOrd="0" destOrd="0" presId="urn:microsoft.com/office/officeart/2005/8/layout/lProcess3"/>
    <dgm:cxn modelId="{241DCEB1-6B60-45B0-B18F-E8C5F565181A}" type="presOf" srcId="{FC84A7DB-52C1-4502-AE6D-23C40475C84E}" destId="{F2DCA7CD-DE2F-4025-A90F-8487776BD8E2}" srcOrd="0" destOrd="0" presId="urn:microsoft.com/office/officeart/2005/8/layout/lProcess3"/>
    <dgm:cxn modelId="{23E7FBE5-C79D-4D8B-B718-C395903921D9}" type="presParOf" srcId="{0CB63EC6-1B67-4419-BFD6-AC984B83DC69}" destId="{B075CC7F-C6BF-4367-A921-40190386E1C2}" srcOrd="0" destOrd="0" presId="urn:microsoft.com/office/officeart/2005/8/layout/lProcess3"/>
    <dgm:cxn modelId="{FB227600-8191-448B-948D-9ABCCF0903D6}" type="presParOf" srcId="{B075CC7F-C6BF-4367-A921-40190386E1C2}" destId="{7637DBD7-243A-43C0-BE07-6A72259E36E0}" srcOrd="0" destOrd="0" presId="urn:microsoft.com/office/officeart/2005/8/layout/lProcess3"/>
    <dgm:cxn modelId="{838D56E9-A6EC-4F7D-A0EC-DDAF65622B5D}" type="presParOf" srcId="{B075CC7F-C6BF-4367-A921-40190386E1C2}" destId="{6DD3D92C-2578-4CEB-9DAF-60EAB60D66F8}" srcOrd="1" destOrd="0" presId="urn:microsoft.com/office/officeart/2005/8/layout/lProcess3"/>
    <dgm:cxn modelId="{25153EBA-C178-4233-B642-D67EB475EFCD}" type="presParOf" srcId="{B075CC7F-C6BF-4367-A921-40190386E1C2}" destId="{6C538F6C-1868-4E56-A6A5-00DFBD2F1B11}" srcOrd="2" destOrd="0" presId="urn:microsoft.com/office/officeart/2005/8/layout/lProcess3"/>
    <dgm:cxn modelId="{48395772-87C1-4517-B615-EB1C755BEB6A}" type="presParOf" srcId="{0CB63EC6-1B67-4419-BFD6-AC984B83DC69}" destId="{A2517D59-0AA1-4543-9AAE-74173BC53D37}" srcOrd="1" destOrd="0" presId="urn:microsoft.com/office/officeart/2005/8/layout/lProcess3"/>
    <dgm:cxn modelId="{732F98F1-8E8C-4C67-81D2-EB3B707FCD1B}" type="presParOf" srcId="{0CB63EC6-1B67-4419-BFD6-AC984B83DC69}" destId="{9C3E5EE2-051B-44B8-B728-D30D329D8C8D}" srcOrd="2" destOrd="0" presId="urn:microsoft.com/office/officeart/2005/8/layout/lProcess3"/>
    <dgm:cxn modelId="{AEADF2B1-E63B-4E57-9759-F0C4F3263519}" type="presParOf" srcId="{9C3E5EE2-051B-44B8-B728-D30D329D8C8D}" destId="{76AECBEE-D977-4DF1-B17C-30AF39D70234}" srcOrd="0" destOrd="0" presId="urn:microsoft.com/office/officeart/2005/8/layout/lProcess3"/>
    <dgm:cxn modelId="{8CFD7661-159E-4943-91F9-8E8333DEC5E9}" type="presParOf" srcId="{9C3E5EE2-051B-44B8-B728-D30D329D8C8D}" destId="{5628E3AC-5694-4EC3-8AF9-A8DDBBCFB19F}" srcOrd="1" destOrd="0" presId="urn:microsoft.com/office/officeart/2005/8/layout/lProcess3"/>
    <dgm:cxn modelId="{40552692-055A-4E52-8257-8914640FFC97}" type="presParOf" srcId="{9C3E5EE2-051B-44B8-B728-D30D329D8C8D}" destId="{F2DCA7CD-DE2F-4025-A90F-8487776BD8E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An order to </a:t>
          </a:r>
          <a:r>
            <a:rPr lang="en-US" b="0" i="0" dirty="0" smtClean="0"/>
            <a:t>detain</a:t>
          </a:r>
          <a:r>
            <a:rPr lang="en-US" dirty="0" smtClean="0"/>
            <a:t> food or drink that is adulterated or misbranded</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Public health’s embargo authority applies only to establishments that are regulated by public health laws, or that are the subject of a communicable disease investigation</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smtClean="0"/>
            <a:t>Affix tag to embargoed item(s)</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667F41F6-86D3-41D2-AC4E-867F44E0EAD7}">
      <dgm:prSet phldrT="[Text]"/>
      <dgm:spPr/>
      <dgm:t>
        <a:bodyPr/>
        <a:lstStyle/>
        <a:p>
          <a:r>
            <a:rPr lang="en-US" dirty="0" smtClean="0"/>
            <a:t>Public health officials with embargo authority: state EH agency (including regionals), local health director in consultation with regional specialist</a:t>
          </a:r>
          <a:endParaRPr lang="en-US" dirty="0"/>
        </a:p>
      </dgm:t>
    </dgm:pt>
    <dgm:pt modelId="{D4F64980-2756-4F0F-AED6-5B9CB04D8A44}" type="parTrans" cxnId="{741127DA-A3F0-42DC-9C72-E5E8D9A36F40}">
      <dgm:prSet/>
      <dgm:spPr/>
      <dgm:t>
        <a:bodyPr/>
        <a:lstStyle/>
        <a:p>
          <a:endParaRPr lang="en-US"/>
        </a:p>
      </dgm:t>
    </dgm:pt>
    <dgm:pt modelId="{950DC43C-296B-43D1-8AC6-CBC64FA17B0F}" type="sibTrans" cxnId="{741127DA-A3F0-42DC-9C72-E5E8D9A36F40}">
      <dgm:prSet/>
      <dgm:spPr/>
      <dgm:t>
        <a:bodyPr/>
        <a:lstStyle/>
        <a:p>
          <a:endParaRPr lang="en-US"/>
        </a:p>
      </dgm:t>
    </dgm:pt>
    <dgm:pt modelId="{436DC764-624B-4F9C-B4A1-A93EC9196D9B}">
      <dgm:prSet phldrT="[Text]"/>
      <dgm:spPr/>
      <dgm:t>
        <a:bodyPr/>
        <a:lstStyle/>
        <a:p>
          <a:r>
            <a:rPr lang="en-US" dirty="0" smtClean="0"/>
            <a:t>Warn all persons not to remove or dispose of item(s) without permission</a:t>
          </a:r>
          <a:endParaRPr lang="en-US" dirty="0"/>
        </a:p>
      </dgm:t>
    </dgm:pt>
    <dgm:pt modelId="{A72122FF-0461-47B0-9BBE-322BF1C12BE7}" type="parTrans" cxnId="{AE25E978-ACA8-48CA-BEC4-4ABD430AE1FF}">
      <dgm:prSet/>
      <dgm:spPr/>
      <dgm:t>
        <a:bodyPr/>
        <a:lstStyle/>
        <a:p>
          <a:endParaRPr lang="en-US"/>
        </a:p>
      </dgm:t>
    </dgm:pt>
    <dgm:pt modelId="{5C06AB6D-AB43-495A-8B2D-030E959D4513}" type="sibTrans" cxnId="{AE25E978-ACA8-48CA-BEC4-4ABD430AE1FF}">
      <dgm:prSet/>
      <dgm:spPr/>
      <dgm:t>
        <a:bodyPr/>
        <a:lstStyle/>
        <a:p>
          <a:endParaRPr lang="en-US"/>
        </a:p>
      </dgm:t>
    </dgm:pt>
    <dgm:pt modelId="{DA79D035-D915-4717-A909-8172C13C9900}">
      <dgm:prSet phldrT="[Text]"/>
      <dgm:spPr/>
      <dgm:t>
        <a:bodyPr/>
        <a:lstStyle/>
        <a:p>
          <a:r>
            <a:rPr lang="en-US" dirty="0" smtClean="0"/>
            <a:t>Petition a court for a condemnation order</a:t>
          </a:r>
          <a:endParaRPr lang="en-US" dirty="0"/>
        </a:p>
      </dgm:t>
    </dgm:pt>
    <dgm:pt modelId="{10D4D511-04B9-4984-97BE-8A2D1ADF1726}" type="parTrans" cxnId="{7EFD5EA3-7460-4F53-A08C-ED17D3872323}">
      <dgm:prSet/>
      <dgm:spPr/>
      <dgm:t>
        <a:bodyPr/>
        <a:lstStyle/>
        <a:p>
          <a:endParaRPr lang="en-US"/>
        </a:p>
      </dgm:t>
    </dgm:pt>
    <dgm:pt modelId="{86C359A1-87AF-4DF8-97B8-AF9CEFEBFBD7}" type="sibTrans" cxnId="{7EFD5EA3-7460-4F53-A08C-ED17D3872323}">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A8EEBEE7-E5CE-43AC-89F1-244A7741DA40}" type="presOf" srcId="{DA79D035-D915-4717-A909-8172C13C9900}" destId="{AA720EF9-DDFD-40AD-BBBC-6CC73CF7EEF2}" srcOrd="0" destOrd="2" presId="urn:microsoft.com/office/officeart/2005/8/layout/chevron2"/>
    <dgm:cxn modelId="{89A606C8-0449-40B0-A1A3-5D2D20B32EC1}" type="presOf" srcId="{436DC764-624B-4F9C-B4A1-A93EC9196D9B}" destId="{AA720EF9-DDFD-40AD-BBBC-6CC73CF7EEF2}" srcOrd="0" destOrd="1" presId="urn:microsoft.com/office/officeart/2005/8/layout/chevron2"/>
    <dgm:cxn modelId="{18135767-6AAC-4B7E-B5DE-1CE71016C75C}" srcId="{889B3016-D704-4735-A541-BE4DC5881C0B}" destId="{F21423A9-C0F0-4522-9748-FB151D6BD4CF}" srcOrd="2" destOrd="0" parTransId="{47A38977-8476-4BEA-BFB7-1FD177E857B6}" sibTransId="{A5BE6FD3-8E66-423C-9C6B-91E899EDED67}"/>
    <dgm:cxn modelId="{D505B179-CC8D-449C-9753-F96F89AA6A0C}" srcId="{889B3016-D704-4735-A541-BE4DC5881C0B}" destId="{716AE2C7-2FE5-4B87-8903-B59D71C98E30}" srcOrd="0" destOrd="0" parTransId="{8170E897-19FD-454A-8B69-5C41018E563B}" sibTransId="{92AC236A-BD1E-4D29-B150-F81A8953B517}"/>
    <dgm:cxn modelId="{3799DD4A-8CCD-438C-B3BD-DE25D775F147}" type="presOf" srcId="{F21423A9-C0F0-4522-9748-FB151D6BD4CF}" destId="{1EF83DDC-FFE1-4BE5-AFA6-A8BAF55BE784}" srcOrd="0" destOrd="0" presId="urn:microsoft.com/office/officeart/2005/8/layout/chevron2"/>
    <dgm:cxn modelId="{423F122A-2798-4DC7-917D-5189C3F7324F}" srcId="{2A889ED4-D84F-4EC5-A98E-952D7D74FB07}" destId="{E282EEDC-AF32-46FE-A6A7-451E01D7525A}" srcOrd="0" destOrd="0" parTransId="{0C5AA460-AE65-4F33-A73E-0014244E8710}" sibTransId="{5B0C3DC0-58C5-4F6B-A134-A695D7174A0B}"/>
    <dgm:cxn modelId="{EC205814-B92A-40A5-96AC-ECAA05360441}" type="presOf" srcId="{49670F59-95F2-4664-84EF-6C0BCD359CCE}" destId="{7E248420-8D9B-4A9D-BB51-0B3B7C8DD8DC}" srcOrd="0" destOrd="0" presId="urn:microsoft.com/office/officeart/2005/8/layout/chevron2"/>
    <dgm:cxn modelId="{3E00A114-C151-4E76-AA62-90302D0991EC}" srcId="{F21423A9-C0F0-4522-9748-FB151D6BD4CF}" destId="{596EF07D-0865-4766-A6CF-9ADA1B537681}" srcOrd="0" destOrd="0" parTransId="{1ED0ED00-D6FD-4A6D-8747-50D7733954B1}" sibTransId="{6B41E648-DE31-425F-A631-D56B6656D958}"/>
    <dgm:cxn modelId="{F9A5D398-CDD5-49BE-A0F7-A1F94B32D065}" type="presOf" srcId="{2A889ED4-D84F-4EC5-A98E-952D7D74FB07}" destId="{9B5C87E6-B3EE-4397-B1FC-5A42C736800A}"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E658B3A1-DDBD-4472-813C-6E3E40C5E70C}" type="presOf" srcId="{889B3016-D704-4735-A541-BE4DC5881C0B}" destId="{BBD4098F-70EB-45F9-89DA-66B4E778A04C}" srcOrd="0" destOrd="0" presId="urn:microsoft.com/office/officeart/2005/8/layout/chevron2"/>
    <dgm:cxn modelId="{199B4C86-764E-480D-B69D-A95400CAD27E}" type="presOf" srcId="{596EF07D-0865-4766-A6CF-9ADA1B537681}" destId="{AA720EF9-DDFD-40AD-BBBC-6CC73CF7EEF2}" srcOrd="0" destOrd="0" presId="urn:microsoft.com/office/officeart/2005/8/layout/chevron2"/>
    <dgm:cxn modelId="{F505250B-3A43-49B7-A3A3-A6D8669CAE12}" type="presOf" srcId="{E282EEDC-AF32-46FE-A6A7-451E01D7525A}" destId="{0D186603-452A-424E-A4AF-66D8EA5AA194}" srcOrd="0" destOrd="0" presId="urn:microsoft.com/office/officeart/2005/8/layout/chevron2"/>
    <dgm:cxn modelId="{7EFD5EA3-7460-4F53-A08C-ED17D3872323}" srcId="{F21423A9-C0F0-4522-9748-FB151D6BD4CF}" destId="{DA79D035-D915-4717-A909-8172C13C9900}" srcOrd="2" destOrd="0" parTransId="{10D4D511-04B9-4984-97BE-8A2D1ADF1726}" sibTransId="{86C359A1-87AF-4DF8-97B8-AF9CEFEBFBD7}"/>
    <dgm:cxn modelId="{F3207254-02FC-4E61-97BC-BEC521FC4456}" type="presOf" srcId="{667F41F6-86D3-41D2-AC4E-867F44E0EAD7}" destId="{7E248420-8D9B-4A9D-BB51-0B3B7C8DD8DC}" srcOrd="0" destOrd="1" presId="urn:microsoft.com/office/officeart/2005/8/layout/chevron2"/>
    <dgm:cxn modelId="{741127DA-A3F0-42DC-9C72-E5E8D9A36F40}" srcId="{716AE2C7-2FE5-4B87-8903-B59D71C98E30}" destId="{667F41F6-86D3-41D2-AC4E-867F44E0EAD7}" srcOrd="1" destOrd="0" parTransId="{D4F64980-2756-4F0F-AED6-5B9CB04D8A44}" sibTransId="{950DC43C-296B-43D1-8AC6-CBC64FA17B0F}"/>
    <dgm:cxn modelId="{AE25E978-ACA8-48CA-BEC4-4ABD430AE1FF}" srcId="{F21423A9-C0F0-4522-9748-FB151D6BD4CF}" destId="{436DC764-624B-4F9C-B4A1-A93EC9196D9B}" srcOrd="1" destOrd="0" parTransId="{A72122FF-0461-47B0-9BBE-322BF1C12BE7}" sibTransId="{5C06AB6D-AB43-495A-8B2D-030E959D4513}"/>
    <dgm:cxn modelId="{506B8A40-CD30-4688-9CF8-68D10B0807AC}" type="presOf" srcId="{716AE2C7-2FE5-4B87-8903-B59D71C98E30}" destId="{36C73F50-B580-4E40-BE8E-DAA4147A9A94}"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33AC033B-C938-4162-832F-DD7802CE43C4}" type="presParOf" srcId="{BBD4098F-70EB-45F9-89DA-66B4E778A04C}" destId="{00B0A906-9D3F-4A1F-870B-BB6F3EFFD065}" srcOrd="0" destOrd="0" presId="urn:microsoft.com/office/officeart/2005/8/layout/chevron2"/>
    <dgm:cxn modelId="{DB2255E7-DA5B-40AA-8E29-8971291505D7}" type="presParOf" srcId="{00B0A906-9D3F-4A1F-870B-BB6F3EFFD065}" destId="{36C73F50-B580-4E40-BE8E-DAA4147A9A94}" srcOrd="0" destOrd="0" presId="urn:microsoft.com/office/officeart/2005/8/layout/chevron2"/>
    <dgm:cxn modelId="{58E31986-9C5F-4AA3-942F-CAA631A3EFEC}" type="presParOf" srcId="{00B0A906-9D3F-4A1F-870B-BB6F3EFFD065}" destId="{7E248420-8D9B-4A9D-BB51-0B3B7C8DD8DC}" srcOrd="1" destOrd="0" presId="urn:microsoft.com/office/officeart/2005/8/layout/chevron2"/>
    <dgm:cxn modelId="{48C89A92-3FCB-4F1F-8C5C-EB2C8FA7C475}" type="presParOf" srcId="{BBD4098F-70EB-45F9-89DA-66B4E778A04C}" destId="{FD361ED4-A86B-4EE9-81D7-02C2F03AE18E}" srcOrd="1" destOrd="0" presId="urn:microsoft.com/office/officeart/2005/8/layout/chevron2"/>
    <dgm:cxn modelId="{AD8A1BDA-A433-401F-8068-3ED0D0E498D9}" type="presParOf" srcId="{BBD4098F-70EB-45F9-89DA-66B4E778A04C}" destId="{228F6AD1-D2C6-40F2-B5B1-78B34BA75D98}" srcOrd="2" destOrd="0" presId="urn:microsoft.com/office/officeart/2005/8/layout/chevron2"/>
    <dgm:cxn modelId="{8033849F-AEC6-4A9E-9709-A2DCF827FF13}" type="presParOf" srcId="{228F6AD1-D2C6-40F2-B5B1-78B34BA75D98}" destId="{9B5C87E6-B3EE-4397-B1FC-5A42C736800A}" srcOrd="0" destOrd="0" presId="urn:microsoft.com/office/officeart/2005/8/layout/chevron2"/>
    <dgm:cxn modelId="{B589A328-0ACD-4716-9190-B022C5D8A766}" type="presParOf" srcId="{228F6AD1-D2C6-40F2-B5B1-78B34BA75D98}" destId="{0D186603-452A-424E-A4AF-66D8EA5AA194}" srcOrd="1" destOrd="0" presId="urn:microsoft.com/office/officeart/2005/8/layout/chevron2"/>
    <dgm:cxn modelId="{BE9919B1-6AE6-431F-8FD2-83249EB526B8}" type="presParOf" srcId="{BBD4098F-70EB-45F9-89DA-66B4E778A04C}" destId="{5B1AECD4-64C2-4EA3-9C4D-7C816CD8855C}" srcOrd="3" destOrd="0" presId="urn:microsoft.com/office/officeart/2005/8/layout/chevron2"/>
    <dgm:cxn modelId="{78AB182B-AB3C-4B44-A601-87B8E5229C21}" type="presParOf" srcId="{BBD4098F-70EB-45F9-89DA-66B4E778A04C}" destId="{4CD8C51C-32BE-4888-97C1-313F1DC8DC0B}" srcOrd="4" destOrd="0" presId="urn:microsoft.com/office/officeart/2005/8/layout/chevron2"/>
    <dgm:cxn modelId="{C19572E7-5F75-4FFF-9281-C2BA1E20219E}" type="presParOf" srcId="{4CD8C51C-32BE-4888-97C1-313F1DC8DC0B}" destId="{1EF83DDC-FFE1-4BE5-AFA6-A8BAF55BE784}" srcOrd="0" destOrd="0" presId="urn:microsoft.com/office/officeart/2005/8/layout/chevron2"/>
    <dgm:cxn modelId="{909BEF2F-D56D-472C-8BD9-718722F4D3BA}"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7F9DD8-9188-4A98-B7BA-D53F11BED8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4195F4-6E30-43FB-A696-BB71E593C008}">
      <dgm:prSet phldrT="[Text]"/>
      <dgm:spPr/>
      <dgm:t>
        <a:bodyPr/>
        <a:lstStyle/>
        <a:p>
          <a:r>
            <a:rPr lang="en-US" b="1" dirty="0" smtClean="0"/>
            <a:t>Adulterated</a:t>
          </a:r>
          <a:endParaRPr lang="en-US" b="1" dirty="0"/>
        </a:p>
      </dgm:t>
    </dgm:pt>
    <dgm:pt modelId="{0ED1D685-F0FF-4503-9DDF-5995BF78A9FC}" type="parTrans" cxnId="{00EA0CFF-360A-44E3-AA07-919D01DA4253}">
      <dgm:prSet/>
      <dgm:spPr/>
      <dgm:t>
        <a:bodyPr/>
        <a:lstStyle/>
        <a:p>
          <a:endParaRPr lang="en-US"/>
        </a:p>
      </dgm:t>
    </dgm:pt>
    <dgm:pt modelId="{D0054EF4-6F2C-4F2B-9D10-C58A56D7C446}" type="sibTrans" cxnId="{00EA0CFF-360A-44E3-AA07-919D01DA4253}">
      <dgm:prSet/>
      <dgm:spPr/>
      <dgm:t>
        <a:bodyPr/>
        <a:lstStyle/>
        <a:p>
          <a:endParaRPr lang="en-US"/>
        </a:p>
      </dgm:t>
    </dgm:pt>
    <dgm:pt modelId="{B8195B9A-CD00-4878-84D5-7F894B0C2446}">
      <dgm:prSet phldrT="[Text]"/>
      <dgm:spPr/>
      <dgm:t>
        <a:bodyPr/>
        <a:lstStyle/>
        <a:p>
          <a:r>
            <a:rPr lang="en-US" dirty="0" smtClean="0"/>
            <a:t>Contains something injurious to health</a:t>
          </a:r>
          <a:endParaRPr lang="en-US" dirty="0"/>
        </a:p>
      </dgm:t>
    </dgm:pt>
    <dgm:pt modelId="{5BD425B8-9149-4997-933E-BC696CA21A41}" type="parTrans" cxnId="{E95ECF05-2088-42C5-9132-A3AA0824912F}">
      <dgm:prSet/>
      <dgm:spPr/>
      <dgm:t>
        <a:bodyPr/>
        <a:lstStyle/>
        <a:p>
          <a:endParaRPr lang="en-US"/>
        </a:p>
      </dgm:t>
    </dgm:pt>
    <dgm:pt modelId="{20A77413-E294-447D-B825-55D37246691D}" type="sibTrans" cxnId="{E95ECF05-2088-42C5-9132-A3AA0824912F}">
      <dgm:prSet/>
      <dgm:spPr/>
      <dgm:t>
        <a:bodyPr/>
        <a:lstStyle/>
        <a:p>
          <a:endParaRPr lang="en-US"/>
        </a:p>
      </dgm:t>
    </dgm:pt>
    <dgm:pt modelId="{EA9F789B-0226-4276-840D-77516DC38997}">
      <dgm:prSet phldrT="[Text]"/>
      <dgm:spPr/>
      <dgm:t>
        <a:bodyPr/>
        <a:lstStyle/>
        <a:p>
          <a:r>
            <a:rPr lang="en-US" b="1" dirty="0" smtClean="0"/>
            <a:t>Misbranded</a:t>
          </a:r>
          <a:endParaRPr lang="en-US" b="1" dirty="0"/>
        </a:p>
      </dgm:t>
    </dgm:pt>
    <dgm:pt modelId="{BDA47053-9183-4AC6-9A7C-51AACE09C885}" type="parTrans" cxnId="{4CA7FE73-8CD1-4FAA-AEC8-FBF45DED70C7}">
      <dgm:prSet/>
      <dgm:spPr/>
      <dgm:t>
        <a:bodyPr/>
        <a:lstStyle/>
        <a:p>
          <a:endParaRPr lang="en-US"/>
        </a:p>
      </dgm:t>
    </dgm:pt>
    <dgm:pt modelId="{7F0B783F-747B-4E61-A7C5-CD33169A0FFA}" type="sibTrans" cxnId="{4CA7FE73-8CD1-4FAA-AEC8-FBF45DED70C7}">
      <dgm:prSet/>
      <dgm:spPr/>
      <dgm:t>
        <a:bodyPr/>
        <a:lstStyle/>
        <a:p>
          <a:endParaRPr lang="en-US"/>
        </a:p>
      </dgm:t>
    </dgm:pt>
    <dgm:pt modelId="{AB9FD7FC-B25A-4B6E-917F-6CBE3B451A8C}">
      <dgm:prSet phldrT="[Text]"/>
      <dgm:spPr/>
      <dgm:t>
        <a:bodyPr/>
        <a:lstStyle/>
        <a:p>
          <a:r>
            <a:rPr lang="en-US" dirty="0" smtClean="0"/>
            <a:t>False or misleading label</a:t>
          </a:r>
          <a:endParaRPr lang="en-US" dirty="0"/>
        </a:p>
      </dgm:t>
    </dgm:pt>
    <dgm:pt modelId="{4A7D0F52-5546-4D5E-8ECF-1F7875ACE212}" type="parTrans" cxnId="{F88CD5DF-0540-4A4C-9350-089D246C9C49}">
      <dgm:prSet/>
      <dgm:spPr/>
      <dgm:t>
        <a:bodyPr/>
        <a:lstStyle/>
        <a:p>
          <a:endParaRPr lang="en-US"/>
        </a:p>
      </dgm:t>
    </dgm:pt>
    <dgm:pt modelId="{2A3E6A48-9C00-4D88-94F2-7D9B8BB3C6AC}" type="sibTrans" cxnId="{F88CD5DF-0540-4A4C-9350-089D246C9C49}">
      <dgm:prSet/>
      <dgm:spPr/>
      <dgm:t>
        <a:bodyPr/>
        <a:lstStyle/>
        <a:p>
          <a:endParaRPr lang="en-US"/>
        </a:p>
      </dgm:t>
    </dgm:pt>
    <dgm:pt modelId="{22777D8A-0457-451E-B894-BAD0CBEEEFAB}">
      <dgm:prSet phldrT="[Text]"/>
      <dgm:spPr/>
      <dgm:t>
        <a:bodyPr/>
        <a:lstStyle/>
        <a:p>
          <a:endParaRPr lang="en-US" dirty="0"/>
        </a:p>
      </dgm:t>
    </dgm:pt>
    <dgm:pt modelId="{55CD9864-2DF3-4AA9-AFB0-AAEBD75173C2}" type="parTrans" cxnId="{54836237-5CD1-4C97-B77A-C8A663735243}">
      <dgm:prSet/>
      <dgm:spPr/>
      <dgm:t>
        <a:bodyPr/>
        <a:lstStyle/>
        <a:p>
          <a:endParaRPr lang="en-US"/>
        </a:p>
      </dgm:t>
    </dgm:pt>
    <dgm:pt modelId="{4606CDD3-530B-4D75-B7AE-6E7275BEF475}" type="sibTrans" cxnId="{54836237-5CD1-4C97-B77A-C8A663735243}">
      <dgm:prSet/>
      <dgm:spPr/>
      <dgm:t>
        <a:bodyPr/>
        <a:lstStyle/>
        <a:p>
          <a:endParaRPr lang="en-US"/>
        </a:p>
      </dgm:t>
    </dgm:pt>
    <dgm:pt modelId="{FCE4A2A2-EBD1-4944-8B77-1B995BA7CB24}">
      <dgm:prSet phldrT="[Text]"/>
      <dgm:spPr/>
      <dgm:t>
        <a:bodyPr/>
        <a:lstStyle/>
        <a:p>
          <a:r>
            <a:rPr lang="en-US" dirty="0" smtClean="0"/>
            <a:t>Diseased, contaminated, filthy, putrid, decomposed, otherwise unfit to be food</a:t>
          </a:r>
          <a:endParaRPr lang="en-US" dirty="0"/>
        </a:p>
      </dgm:t>
    </dgm:pt>
    <dgm:pt modelId="{68262A95-6597-4849-B6CB-9144DACDCAFB}" type="parTrans" cxnId="{EF36B1D4-EBD7-4B44-848D-512D789D72BB}">
      <dgm:prSet/>
      <dgm:spPr/>
      <dgm:t>
        <a:bodyPr/>
        <a:lstStyle/>
        <a:p>
          <a:endParaRPr lang="en-US"/>
        </a:p>
      </dgm:t>
    </dgm:pt>
    <dgm:pt modelId="{0023ECD7-E9D0-443F-B6BD-542A247C9205}" type="sibTrans" cxnId="{EF36B1D4-EBD7-4B44-848D-512D789D72BB}">
      <dgm:prSet/>
      <dgm:spPr/>
      <dgm:t>
        <a:bodyPr/>
        <a:lstStyle/>
        <a:p>
          <a:endParaRPr lang="en-US"/>
        </a:p>
      </dgm:t>
    </dgm:pt>
    <dgm:pt modelId="{E4CE3326-4C48-46B9-B4E6-B54D468DBA3E}">
      <dgm:prSet/>
      <dgm:spPr/>
      <dgm:t>
        <a:bodyPr/>
        <a:lstStyle/>
        <a:p>
          <a:endParaRPr lang="en-US" dirty="0"/>
        </a:p>
      </dgm:t>
    </dgm:pt>
    <dgm:pt modelId="{BB6A9204-A438-42D4-9131-4A7560EC97E7}" type="parTrans" cxnId="{1AF79655-57D7-44C8-AA9D-7EC6659EEA87}">
      <dgm:prSet/>
      <dgm:spPr/>
      <dgm:t>
        <a:bodyPr/>
        <a:lstStyle/>
        <a:p>
          <a:endParaRPr lang="en-US"/>
        </a:p>
      </dgm:t>
    </dgm:pt>
    <dgm:pt modelId="{01F090A4-CC77-4379-8156-A8CB80A12627}" type="sibTrans" cxnId="{1AF79655-57D7-44C8-AA9D-7EC6659EEA87}">
      <dgm:prSet/>
      <dgm:spPr/>
      <dgm:t>
        <a:bodyPr/>
        <a:lstStyle/>
        <a:p>
          <a:endParaRPr lang="en-US"/>
        </a:p>
      </dgm:t>
    </dgm:pt>
    <dgm:pt modelId="{92716DAA-D782-4077-8948-7911A0DC5A32}">
      <dgm:prSet phldrT="[Text]"/>
      <dgm:spPr/>
      <dgm:t>
        <a:bodyPr/>
        <a:lstStyle/>
        <a:p>
          <a:r>
            <a:rPr lang="en-US" dirty="0" smtClean="0"/>
            <a:t>Kept in conditions that have allowed it to become contaminated or otherwise unwholesome or injurious to health </a:t>
          </a:r>
          <a:endParaRPr lang="en-US" dirty="0"/>
        </a:p>
      </dgm:t>
    </dgm:pt>
    <dgm:pt modelId="{85AAB7D7-286F-4355-A95A-CE518470911B}" type="parTrans" cxnId="{1D759634-39AF-4A56-888C-5666FE714920}">
      <dgm:prSet/>
      <dgm:spPr/>
    </dgm:pt>
    <dgm:pt modelId="{54C99559-59C2-4939-8B09-1EA754708FEF}" type="sibTrans" cxnId="{1D759634-39AF-4A56-888C-5666FE714920}">
      <dgm:prSet/>
      <dgm:spPr/>
    </dgm:pt>
    <dgm:pt modelId="{E7C78088-06D6-4A74-BACE-E59C830CEF57}">
      <dgm:prSet phldrT="[Text]"/>
      <dgm:spPr/>
      <dgm:t>
        <a:bodyPr/>
        <a:lstStyle/>
        <a:p>
          <a:r>
            <a:rPr lang="en-US" dirty="0" smtClean="0"/>
            <a:t>Full description in GS 160-129</a:t>
          </a:r>
          <a:endParaRPr lang="en-US" dirty="0"/>
        </a:p>
      </dgm:t>
    </dgm:pt>
    <dgm:pt modelId="{551DB1A9-2AB9-4B72-BA8A-5BB0DF090DC9}" type="parTrans" cxnId="{72FD3086-76F9-4068-869A-D9EDF2E79E68}">
      <dgm:prSet/>
      <dgm:spPr/>
    </dgm:pt>
    <dgm:pt modelId="{9366783F-035A-48C8-8A2B-CE93C5B02504}" type="sibTrans" cxnId="{72FD3086-76F9-4068-869A-D9EDF2E79E68}">
      <dgm:prSet/>
      <dgm:spPr/>
    </dgm:pt>
    <dgm:pt modelId="{D1348FB8-46CC-41A4-B2C3-487940206A54}">
      <dgm:prSet phldrT="[Text]"/>
      <dgm:spPr/>
      <dgm:t>
        <a:bodyPr/>
        <a:lstStyle/>
        <a:p>
          <a:r>
            <a:rPr lang="en-US" dirty="0" smtClean="0"/>
            <a:t>“Sell by” date removed, obscured, altered</a:t>
          </a:r>
          <a:endParaRPr lang="en-US" dirty="0"/>
        </a:p>
      </dgm:t>
    </dgm:pt>
    <dgm:pt modelId="{5C3987A3-6931-4435-84C9-07BB1691F77D}" type="parTrans" cxnId="{38335899-4CC8-43CB-8CE7-C03948D5EDE4}">
      <dgm:prSet/>
      <dgm:spPr/>
    </dgm:pt>
    <dgm:pt modelId="{C73FD848-7531-447F-8B38-4BDA2C1D7D05}" type="sibTrans" cxnId="{38335899-4CC8-43CB-8CE7-C03948D5EDE4}">
      <dgm:prSet/>
      <dgm:spPr/>
    </dgm:pt>
    <dgm:pt modelId="{3B46E760-8824-4785-91BE-DFB2D6B78B07}">
      <dgm:prSet phldrT="[Text]"/>
      <dgm:spPr/>
      <dgm:t>
        <a:bodyPr/>
        <a:lstStyle/>
        <a:p>
          <a:r>
            <a:rPr lang="en-US" dirty="0" smtClean="0"/>
            <a:t>Full description in GS 160-130</a:t>
          </a:r>
          <a:endParaRPr lang="en-US" dirty="0"/>
        </a:p>
      </dgm:t>
    </dgm:pt>
    <dgm:pt modelId="{91790DF9-ED86-4196-8B66-05846BB0A5AC}" type="parTrans" cxnId="{D1F0DC0C-6438-4DDE-AA73-E2F4DA1A69C5}">
      <dgm:prSet/>
      <dgm:spPr/>
    </dgm:pt>
    <dgm:pt modelId="{DA38F287-31FA-4631-BDC4-9360637A111A}" type="sibTrans" cxnId="{D1F0DC0C-6438-4DDE-AA73-E2F4DA1A69C5}">
      <dgm:prSet/>
      <dgm:spPr/>
    </dgm:pt>
    <dgm:pt modelId="{47DD59DB-027F-4A7D-BC09-4A828CD39849}">
      <dgm:prSet phldrT="[Text]"/>
      <dgm:spPr/>
      <dgm:t>
        <a:bodyPr/>
        <a:lstStyle/>
        <a:p>
          <a:r>
            <a:rPr lang="en-US" dirty="0" smtClean="0"/>
            <a:t>Imitation and not labeled as such</a:t>
          </a:r>
          <a:endParaRPr lang="en-US" dirty="0"/>
        </a:p>
      </dgm:t>
    </dgm:pt>
    <dgm:pt modelId="{4644A0E8-5906-4A86-931B-FC4C650CE1F3}" type="parTrans" cxnId="{7DB1F730-F329-43C6-B499-1D6BC261647E}">
      <dgm:prSet/>
      <dgm:spPr/>
    </dgm:pt>
    <dgm:pt modelId="{2174B71F-74A4-4051-BD2D-A1EB28646EF9}" type="sibTrans" cxnId="{7DB1F730-F329-43C6-B499-1D6BC261647E}">
      <dgm:prSet/>
      <dgm:spPr/>
    </dgm:pt>
    <dgm:pt modelId="{34428467-F041-4662-8408-724D411CC42A}">
      <dgm:prSet phldrT="[Text]"/>
      <dgm:spPr/>
      <dgm:t>
        <a:bodyPr/>
        <a:lstStyle/>
        <a:p>
          <a:r>
            <a:rPr lang="en-US" dirty="0" smtClean="0"/>
            <a:t>Missing or incomplete label</a:t>
          </a:r>
          <a:endParaRPr lang="en-US" dirty="0"/>
        </a:p>
      </dgm:t>
    </dgm:pt>
    <dgm:pt modelId="{AFF9DDEF-B637-46A3-BC76-D71D1F84D212}" type="parTrans" cxnId="{501B1128-93EE-4C63-B343-95FF12C66F89}">
      <dgm:prSet/>
      <dgm:spPr/>
    </dgm:pt>
    <dgm:pt modelId="{91F1ACB7-6B68-4055-AF0A-BE264A2BB841}" type="sibTrans" cxnId="{501B1128-93EE-4C63-B343-95FF12C66F89}">
      <dgm:prSet/>
      <dgm:spPr/>
    </dgm:pt>
    <dgm:pt modelId="{08C21731-F5D2-4220-AA4C-3B9DDAB52807}" type="pres">
      <dgm:prSet presAssocID="{647F9DD8-9188-4A98-B7BA-D53F11BED8CA}" presName="Name0" presStyleCnt="0">
        <dgm:presLayoutVars>
          <dgm:dir/>
          <dgm:animLvl val="lvl"/>
          <dgm:resizeHandles val="exact"/>
        </dgm:presLayoutVars>
      </dgm:prSet>
      <dgm:spPr/>
      <dgm:t>
        <a:bodyPr/>
        <a:lstStyle/>
        <a:p>
          <a:endParaRPr lang="en-US"/>
        </a:p>
      </dgm:t>
    </dgm:pt>
    <dgm:pt modelId="{8D72B4FD-08A4-4833-B95D-61458CA1C578}" type="pres">
      <dgm:prSet presAssocID="{314195F4-6E30-43FB-A696-BB71E593C008}" presName="composite" presStyleCnt="0"/>
      <dgm:spPr/>
    </dgm:pt>
    <dgm:pt modelId="{E515A64C-BE38-49DB-8FFF-97D20543C3B8}" type="pres">
      <dgm:prSet presAssocID="{314195F4-6E30-43FB-A696-BB71E593C008}" presName="parTx" presStyleLbl="alignNode1" presStyleIdx="0" presStyleCnt="2">
        <dgm:presLayoutVars>
          <dgm:chMax val="0"/>
          <dgm:chPref val="0"/>
          <dgm:bulletEnabled val="1"/>
        </dgm:presLayoutVars>
      </dgm:prSet>
      <dgm:spPr/>
      <dgm:t>
        <a:bodyPr/>
        <a:lstStyle/>
        <a:p>
          <a:endParaRPr lang="en-US"/>
        </a:p>
      </dgm:t>
    </dgm:pt>
    <dgm:pt modelId="{3B243A8D-04AA-4166-BD1B-8E2F92C9813C}" type="pres">
      <dgm:prSet presAssocID="{314195F4-6E30-43FB-A696-BB71E593C008}" presName="desTx" presStyleLbl="alignAccFollowNode1" presStyleIdx="0" presStyleCnt="2">
        <dgm:presLayoutVars>
          <dgm:bulletEnabled val="1"/>
        </dgm:presLayoutVars>
      </dgm:prSet>
      <dgm:spPr/>
      <dgm:t>
        <a:bodyPr/>
        <a:lstStyle/>
        <a:p>
          <a:endParaRPr lang="en-US"/>
        </a:p>
      </dgm:t>
    </dgm:pt>
    <dgm:pt modelId="{1C433054-8C3F-41CF-BBAA-A3412D1B494C}" type="pres">
      <dgm:prSet presAssocID="{D0054EF4-6F2C-4F2B-9D10-C58A56D7C446}" presName="space" presStyleCnt="0"/>
      <dgm:spPr/>
    </dgm:pt>
    <dgm:pt modelId="{44250985-14D6-4EBE-B99F-C4EB2EC37960}" type="pres">
      <dgm:prSet presAssocID="{EA9F789B-0226-4276-840D-77516DC38997}" presName="composite" presStyleCnt="0"/>
      <dgm:spPr/>
    </dgm:pt>
    <dgm:pt modelId="{7371E8A8-AE07-4719-8E5B-22E57D8CBFAD}" type="pres">
      <dgm:prSet presAssocID="{EA9F789B-0226-4276-840D-77516DC38997}" presName="parTx" presStyleLbl="alignNode1" presStyleIdx="1" presStyleCnt="2">
        <dgm:presLayoutVars>
          <dgm:chMax val="0"/>
          <dgm:chPref val="0"/>
          <dgm:bulletEnabled val="1"/>
        </dgm:presLayoutVars>
      </dgm:prSet>
      <dgm:spPr/>
      <dgm:t>
        <a:bodyPr/>
        <a:lstStyle/>
        <a:p>
          <a:endParaRPr lang="en-US"/>
        </a:p>
      </dgm:t>
    </dgm:pt>
    <dgm:pt modelId="{1EA149A7-C0A9-41C2-82B4-4A64D9FB27BD}" type="pres">
      <dgm:prSet presAssocID="{EA9F789B-0226-4276-840D-77516DC38997}" presName="desTx" presStyleLbl="alignAccFollowNode1" presStyleIdx="1" presStyleCnt="2">
        <dgm:presLayoutVars>
          <dgm:bulletEnabled val="1"/>
        </dgm:presLayoutVars>
      </dgm:prSet>
      <dgm:spPr/>
      <dgm:t>
        <a:bodyPr/>
        <a:lstStyle/>
        <a:p>
          <a:endParaRPr lang="en-US"/>
        </a:p>
      </dgm:t>
    </dgm:pt>
  </dgm:ptLst>
  <dgm:cxnLst>
    <dgm:cxn modelId="{ABC2B763-2D31-4DAB-8F41-505FA2B743A3}" type="presOf" srcId="{B8195B9A-CD00-4878-84D5-7F894B0C2446}" destId="{3B243A8D-04AA-4166-BD1B-8E2F92C9813C}" srcOrd="0" destOrd="0" presId="urn:microsoft.com/office/officeart/2005/8/layout/hList1"/>
    <dgm:cxn modelId="{F580E611-721B-49BF-86D0-268BD4F0DFFC}" type="presOf" srcId="{E4CE3326-4C48-46B9-B4E6-B54D468DBA3E}" destId="{1EA149A7-C0A9-41C2-82B4-4A64D9FB27BD}" srcOrd="0" destOrd="5" presId="urn:microsoft.com/office/officeart/2005/8/layout/hList1"/>
    <dgm:cxn modelId="{B1D7FFFC-555C-450A-8A5C-280BCD1B6348}" type="presOf" srcId="{34428467-F041-4662-8408-724D411CC42A}" destId="{1EA149A7-C0A9-41C2-82B4-4A64D9FB27BD}" srcOrd="0" destOrd="1" presId="urn:microsoft.com/office/officeart/2005/8/layout/hList1"/>
    <dgm:cxn modelId="{00EA0CFF-360A-44E3-AA07-919D01DA4253}" srcId="{647F9DD8-9188-4A98-B7BA-D53F11BED8CA}" destId="{314195F4-6E30-43FB-A696-BB71E593C008}" srcOrd="0" destOrd="0" parTransId="{0ED1D685-F0FF-4503-9DDF-5995BF78A9FC}" sibTransId="{D0054EF4-6F2C-4F2B-9D10-C58A56D7C446}"/>
    <dgm:cxn modelId="{1AF79655-57D7-44C8-AA9D-7EC6659EEA87}" srcId="{3B46E760-8824-4785-91BE-DFB2D6B78B07}" destId="{E4CE3326-4C48-46B9-B4E6-B54D468DBA3E}" srcOrd="0" destOrd="0" parTransId="{BB6A9204-A438-42D4-9131-4A7560EC97E7}" sibTransId="{01F090A4-CC77-4379-8156-A8CB80A12627}"/>
    <dgm:cxn modelId="{F88CD5DF-0540-4A4C-9350-089D246C9C49}" srcId="{EA9F789B-0226-4276-840D-77516DC38997}" destId="{AB9FD7FC-B25A-4B6E-917F-6CBE3B451A8C}" srcOrd="0" destOrd="0" parTransId="{4A7D0F52-5546-4D5E-8ECF-1F7875ACE212}" sibTransId="{2A3E6A48-9C00-4D88-94F2-7D9B8BB3C6AC}"/>
    <dgm:cxn modelId="{72FD3086-76F9-4068-869A-D9EDF2E79E68}" srcId="{314195F4-6E30-43FB-A696-BB71E593C008}" destId="{E7C78088-06D6-4A74-BACE-E59C830CEF57}" srcOrd="3" destOrd="0" parTransId="{551DB1A9-2AB9-4B72-BA8A-5BB0DF090DC9}" sibTransId="{9366783F-035A-48C8-8A2B-CE93C5B02504}"/>
    <dgm:cxn modelId="{612F74B9-90E1-4BAD-8862-64E40A7EB791}" type="presOf" srcId="{3B46E760-8824-4785-91BE-DFB2D6B78B07}" destId="{1EA149A7-C0A9-41C2-82B4-4A64D9FB27BD}" srcOrd="0" destOrd="4" presId="urn:microsoft.com/office/officeart/2005/8/layout/hList1"/>
    <dgm:cxn modelId="{FC9A2AA1-3624-4529-90CA-F6228353EA74}" type="presOf" srcId="{FCE4A2A2-EBD1-4944-8B77-1B995BA7CB24}" destId="{3B243A8D-04AA-4166-BD1B-8E2F92C9813C}" srcOrd="0" destOrd="1" presId="urn:microsoft.com/office/officeart/2005/8/layout/hList1"/>
    <dgm:cxn modelId="{EF36B1D4-EBD7-4B44-848D-512D789D72BB}" srcId="{314195F4-6E30-43FB-A696-BB71E593C008}" destId="{FCE4A2A2-EBD1-4944-8B77-1B995BA7CB24}" srcOrd="1" destOrd="0" parTransId="{68262A95-6597-4849-B6CB-9144DACDCAFB}" sibTransId="{0023ECD7-E9D0-443F-B6BD-542A247C9205}"/>
    <dgm:cxn modelId="{4CA7FE73-8CD1-4FAA-AEC8-FBF45DED70C7}" srcId="{647F9DD8-9188-4A98-B7BA-D53F11BED8CA}" destId="{EA9F789B-0226-4276-840D-77516DC38997}" srcOrd="1" destOrd="0" parTransId="{BDA47053-9183-4AC6-9A7C-51AACE09C885}" sibTransId="{7F0B783F-747B-4E61-A7C5-CD33169A0FFA}"/>
    <dgm:cxn modelId="{54836237-5CD1-4C97-B77A-C8A663735243}" srcId="{EA9F789B-0226-4276-840D-77516DC38997}" destId="{22777D8A-0457-451E-B894-BAD0CBEEEFAB}" srcOrd="5" destOrd="0" parTransId="{55CD9864-2DF3-4AA9-AFB0-AAEBD75173C2}" sibTransId="{4606CDD3-530B-4D75-B7AE-6E7275BEF475}"/>
    <dgm:cxn modelId="{C02A3346-1942-4404-B224-2BB96D3FBEC6}" type="presOf" srcId="{EA9F789B-0226-4276-840D-77516DC38997}" destId="{7371E8A8-AE07-4719-8E5B-22E57D8CBFAD}" srcOrd="0" destOrd="0" presId="urn:microsoft.com/office/officeart/2005/8/layout/hList1"/>
    <dgm:cxn modelId="{D1F0DC0C-6438-4DDE-AA73-E2F4DA1A69C5}" srcId="{EA9F789B-0226-4276-840D-77516DC38997}" destId="{3B46E760-8824-4785-91BE-DFB2D6B78B07}" srcOrd="4" destOrd="0" parTransId="{91790DF9-ED86-4196-8B66-05846BB0A5AC}" sibTransId="{DA38F287-31FA-4631-BDC4-9360637A111A}"/>
    <dgm:cxn modelId="{48429C56-60CF-4898-B3E0-8DFCBB0D4F4B}" type="presOf" srcId="{92716DAA-D782-4077-8948-7911A0DC5A32}" destId="{3B243A8D-04AA-4166-BD1B-8E2F92C9813C}" srcOrd="0" destOrd="2" presId="urn:microsoft.com/office/officeart/2005/8/layout/hList1"/>
    <dgm:cxn modelId="{48195671-7495-45BC-92F5-C2AB2B8FD033}" type="presOf" srcId="{647F9DD8-9188-4A98-B7BA-D53F11BED8CA}" destId="{08C21731-F5D2-4220-AA4C-3B9DDAB52807}" srcOrd="0" destOrd="0" presId="urn:microsoft.com/office/officeart/2005/8/layout/hList1"/>
    <dgm:cxn modelId="{B950D0B5-50E1-40AF-B482-AEEA86EC3E48}" type="presOf" srcId="{314195F4-6E30-43FB-A696-BB71E593C008}" destId="{E515A64C-BE38-49DB-8FFF-97D20543C3B8}" srcOrd="0" destOrd="0" presId="urn:microsoft.com/office/officeart/2005/8/layout/hList1"/>
    <dgm:cxn modelId="{7FD4C925-E1B0-469F-B32F-81DDE13E18DB}" type="presOf" srcId="{E7C78088-06D6-4A74-BACE-E59C830CEF57}" destId="{3B243A8D-04AA-4166-BD1B-8E2F92C9813C}" srcOrd="0" destOrd="3" presId="urn:microsoft.com/office/officeart/2005/8/layout/hList1"/>
    <dgm:cxn modelId="{7EF94ABD-54D4-490E-B9B8-D337EED6777A}" type="presOf" srcId="{D1348FB8-46CC-41A4-B2C3-487940206A54}" destId="{1EA149A7-C0A9-41C2-82B4-4A64D9FB27BD}" srcOrd="0" destOrd="3" presId="urn:microsoft.com/office/officeart/2005/8/layout/hList1"/>
    <dgm:cxn modelId="{1D759634-39AF-4A56-888C-5666FE714920}" srcId="{314195F4-6E30-43FB-A696-BB71E593C008}" destId="{92716DAA-D782-4077-8948-7911A0DC5A32}" srcOrd="2" destOrd="0" parTransId="{85AAB7D7-286F-4355-A95A-CE518470911B}" sibTransId="{54C99559-59C2-4939-8B09-1EA754708FEF}"/>
    <dgm:cxn modelId="{E484EACD-402D-474F-B12B-E7168A4451D2}" type="presOf" srcId="{22777D8A-0457-451E-B894-BAD0CBEEEFAB}" destId="{1EA149A7-C0A9-41C2-82B4-4A64D9FB27BD}" srcOrd="0" destOrd="6" presId="urn:microsoft.com/office/officeart/2005/8/layout/hList1"/>
    <dgm:cxn modelId="{501B1128-93EE-4C63-B343-95FF12C66F89}" srcId="{EA9F789B-0226-4276-840D-77516DC38997}" destId="{34428467-F041-4662-8408-724D411CC42A}" srcOrd="1" destOrd="0" parTransId="{AFF9DDEF-B637-46A3-BC76-D71D1F84D212}" sibTransId="{91F1ACB7-6B68-4055-AF0A-BE264A2BB841}"/>
    <dgm:cxn modelId="{38335899-4CC8-43CB-8CE7-C03948D5EDE4}" srcId="{EA9F789B-0226-4276-840D-77516DC38997}" destId="{D1348FB8-46CC-41A4-B2C3-487940206A54}" srcOrd="3" destOrd="0" parTransId="{5C3987A3-6931-4435-84C9-07BB1691F77D}" sibTransId="{C73FD848-7531-447F-8B38-4BDA2C1D7D05}"/>
    <dgm:cxn modelId="{7DB1F730-F329-43C6-B499-1D6BC261647E}" srcId="{EA9F789B-0226-4276-840D-77516DC38997}" destId="{47DD59DB-027F-4A7D-BC09-4A828CD39849}" srcOrd="2" destOrd="0" parTransId="{4644A0E8-5906-4A86-931B-FC4C650CE1F3}" sibTransId="{2174B71F-74A4-4051-BD2D-A1EB28646EF9}"/>
    <dgm:cxn modelId="{E95ECF05-2088-42C5-9132-A3AA0824912F}" srcId="{314195F4-6E30-43FB-A696-BB71E593C008}" destId="{B8195B9A-CD00-4878-84D5-7F894B0C2446}" srcOrd="0" destOrd="0" parTransId="{5BD425B8-9149-4997-933E-BC696CA21A41}" sibTransId="{20A77413-E294-447D-B825-55D37246691D}"/>
    <dgm:cxn modelId="{D49F1FAB-DDD0-4872-9C00-29CB20D8FFBC}" type="presOf" srcId="{47DD59DB-027F-4A7D-BC09-4A828CD39849}" destId="{1EA149A7-C0A9-41C2-82B4-4A64D9FB27BD}" srcOrd="0" destOrd="2" presId="urn:microsoft.com/office/officeart/2005/8/layout/hList1"/>
    <dgm:cxn modelId="{E44123D5-6B78-4ED7-A888-3CE789DE8441}" type="presOf" srcId="{AB9FD7FC-B25A-4B6E-917F-6CBE3B451A8C}" destId="{1EA149A7-C0A9-41C2-82B4-4A64D9FB27BD}" srcOrd="0" destOrd="0" presId="urn:microsoft.com/office/officeart/2005/8/layout/hList1"/>
    <dgm:cxn modelId="{8F3483C9-F39F-4F26-8C47-7FA6743A4192}" type="presParOf" srcId="{08C21731-F5D2-4220-AA4C-3B9DDAB52807}" destId="{8D72B4FD-08A4-4833-B95D-61458CA1C578}" srcOrd="0" destOrd="0" presId="urn:microsoft.com/office/officeart/2005/8/layout/hList1"/>
    <dgm:cxn modelId="{36F4443C-EB75-41A6-A72E-4FAB58F9CB3B}" type="presParOf" srcId="{8D72B4FD-08A4-4833-B95D-61458CA1C578}" destId="{E515A64C-BE38-49DB-8FFF-97D20543C3B8}" srcOrd="0" destOrd="0" presId="urn:microsoft.com/office/officeart/2005/8/layout/hList1"/>
    <dgm:cxn modelId="{77801162-7978-43CB-A27E-47B3931B5FCD}" type="presParOf" srcId="{8D72B4FD-08A4-4833-B95D-61458CA1C578}" destId="{3B243A8D-04AA-4166-BD1B-8E2F92C9813C}" srcOrd="1" destOrd="0" presId="urn:microsoft.com/office/officeart/2005/8/layout/hList1"/>
    <dgm:cxn modelId="{718CA3EE-486E-43DA-9734-E9CB99B42BA1}" type="presParOf" srcId="{08C21731-F5D2-4220-AA4C-3B9DDAB52807}" destId="{1C433054-8C3F-41CF-BBAA-A3412D1B494C}" srcOrd="1" destOrd="0" presId="urn:microsoft.com/office/officeart/2005/8/layout/hList1"/>
    <dgm:cxn modelId="{F79EAA63-F90B-4F91-BB6E-2718302404AB}" type="presParOf" srcId="{08C21731-F5D2-4220-AA4C-3B9DDAB52807}" destId="{44250985-14D6-4EBE-B99F-C4EB2EC37960}" srcOrd="2" destOrd="0" presId="urn:microsoft.com/office/officeart/2005/8/layout/hList1"/>
    <dgm:cxn modelId="{C8E64345-0365-45EC-B1A3-72358F725C05}" type="presParOf" srcId="{44250985-14D6-4EBE-B99F-C4EB2EC37960}" destId="{7371E8A8-AE07-4719-8E5B-22E57D8CBFAD}" srcOrd="0" destOrd="0" presId="urn:microsoft.com/office/officeart/2005/8/layout/hList1"/>
    <dgm:cxn modelId="{AB13737B-D867-4A4E-B9AF-133BCC20AB38}" type="presParOf" srcId="{44250985-14D6-4EBE-B99F-C4EB2EC37960}" destId="{1EA149A7-C0A9-41C2-82B4-4A64D9FB2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0A527-157B-4E8C-A6A9-764B5532A51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9B460D3-C847-4485-862A-8932ADDA4C12}">
      <dgm:prSet phldrT="[Text]"/>
      <dgm:spPr/>
      <dgm:t>
        <a:bodyPr/>
        <a:lstStyle/>
        <a:p>
          <a:r>
            <a:rPr lang="en-US" sz="2800" dirty="0" smtClean="0"/>
            <a:t>Injunction</a:t>
          </a:r>
          <a:endParaRPr lang="en-US" sz="2800" dirty="0"/>
        </a:p>
      </dgm:t>
    </dgm:pt>
    <dgm:pt modelId="{3D2A61B0-0AC9-4034-95CB-F60F4CA1A6C2}" type="parTrans" cxnId="{859AE7E9-EB26-4700-A46E-5940A2282FE5}">
      <dgm:prSet/>
      <dgm:spPr/>
      <dgm:t>
        <a:bodyPr/>
        <a:lstStyle/>
        <a:p>
          <a:endParaRPr lang="en-US"/>
        </a:p>
      </dgm:t>
    </dgm:pt>
    <dgm:pt modelId="{12FC0980-FAB8-48AD-8B65-7DB844399F8D}" type="sibTrans" cxnId="{859AE7E9-EB26-4700-A46E-5940A2282FE5}">
      <dgm:prSet/>
      <dgm:spPr/>
      <dgm:t>
        <a:bodyPr/>
        <a:lstStyle/>
        <a:p>
          <a:endParaRPr lang="en-US"/>
        </a:p>
      </dgm:t>
    </dgm:pt>
    <dgm:pt modelId="{AA19B66D-562B-4EE9-B3A5-D59631777094}">
      <dgm:prSet phldrT="[Text]" custT="1"/>
      <dgm:spPr/>
      <dgm:t>
        <a:bodyPr/>
        <a:lstStyle/>
        <a:p>
          <a:r>
            <a:rPr lang="en-US" sz="2400" dirty="0" smtClean="0"/>
            <a:t>Public health nuisance</a:t>
          </a:r>
          <a:endParaRPr lang="en-US" sz="2400" dirty="0"/>
        </a:p>
      </dgm:t>
    </dgm:pt>
    <dgm:pt modelId="{9D9AA489-BD81-458D-8178-D62E9C42B4AC}" type="parTrans" cxnId="{13897B17-40F9-4A5E-B0B3-E173509CABCD}">
      <dgm:prSet/>
      <dgm:spPr/>
      <dgm:t>
        <a:bodyPr/>
        <a:lstStyle/>
        <a:p>
          <a:endParaRPr lang="en-US"/>
        </a:p>
      </dgm:t>
    </dgm:pt>
    <dgm:pt modelId="{22FF522E-7577-4E88-8835-B55060AC0138}" type="sibTrans" cxnId="{13897B17-40F9-4A5E-B0B3-E173509CABCD}">
      <dgm:prSet/>
      <dgm:spPr/>
      <dgm:t>
        <a:bodyPr/>
        <a:lstStyle/>
        <a:p>
          <a:endParaRPr lang="en-US"/>
        </a:p>
      </dgm:t>
    </dgm:pt>
    <dgm:pt modelId="{AD906FD3-3821-4BC1-A1F3-DDC4CA8525D9}">
      <dgm:prSet phldrT="[Text]"/>
      <dgm:spPr/>
      <dgm:t>
        <a:bodyPr/>
        <a:lstStyle/>
        <a:p>
          <a:r>
            <a:rPr lang="en-US" sz="2800" dirty="0" smtClean="0"/>
            <a:t>Administrative penalties</a:t>
          </a:r>
          <a:endParaRPr lang="en-US" sz="2800" dirty="0"/>
        </a:p>
      </dgm:t>
    </dgm:pt>
    <dgm:pt modelId="{22273E23-90EA-4EF8-9934-4A873D1556A1}" type="parTrans" cxnId="{A8E23B27-E5AF-492F-9163-1EAB6772B0DD}">
      <dgm:prSet/>
      <dgm:spPr/>
      <dgm:t>
        <a:bodyPr/>
        <a:lstStyle/>
        <a:p>
          <a:endParaRPr lang="en-US"/>
        </a:p>
      </dgm:t>
    </dgm:pt>
    <dgm:pt modelId="{EF4BC1FD-18FA-45B8-BEEE-58848CD15783}" type="sibTrans" cxnId="{A8E23B27-E5AF-492F-9163-1EAB6772B0DD}">
      <dgm:prSet/>
      <dgm:spPr/>
      <dgm:t>
        <a:bodyPr/>
        <a:lstStyle/>
        <a:p>
          <a:endParaRPr lang="en-US"/>
        </a:p>
      </dgm:t>
    </dgm:pt>
    <dgm:pt modelId="{A11600C2-3304-4DDF-916E-76B5F0253043}">
      <dgm:prSet phldrT="[Text]" custT="1"/>
      <dgm:spPr/>
      <dgm:t>
        <a:bodyPr/>
        <a:lstStyle/>
        <a:p>
          <a:r>
            <a:rPr lang="en-US" sz="2400" dirty="0" smtClean="0"/>
            <a:t>Imminent hazard</a:t>
          </a:r>
          <a:endParaRPr lang="en-US" sz="2400" dirty="0"/>
        </a:p>
      </dgm:t>
    </dgm:pt>
    <dgm:pt modelId="{6398E2D0-7D96-44D1-A97E-202EC191512D}" type="parTrans" cxnId="{A34F07CC-1F81-4C81-973F-DC37B2E77173}">
      <dgm:prSet/>
      <dgm:spPr/>
      <dgm:t>
        <a:bodyPr/>
        <a:lstStyle/>
        <a:p>
          <a:endParaRPr lang="en-US"/>
        </a:p>
      </dgm:t>
    </dgm:pt>
    <dgm:pt modelId="{8533C0EA-BE97-439E-A8AB-5B0444FB00BB}" type="sibTrans" cxnId="{A34F07CC-1F81-4C81-973F-DC37B2E77173}">
      <dgm:prSet/>
      <dgm:spPr/>
      <dgm:t>
        <a:bodyPr/>
        <a:lstStyle/>
        <a:p>
          <a:endParaRPr lang="en-US"/>
        </a:p>
      </dgm:t>
    </dgm:pt>
    <dgm:pt modelId="{FBEFBB65-6789-459D-B2F3-53E63932F059}">
      <dgm:prSet phldrT="[Text]" custT="1"/>
      <dgm:spPr/>
      <dgm:t>
        <a:bodyPr/>
        <a:lstStyle/>
        <a:p>
          <a:r>
            <a:rPr lang="en-US" sz="2400" dirty="0" smtClean="0"/>
            <a:t>Embargo</a:t>
          </a:r>
          <a:endParaRPr lang="en-US" sz="2200" dirty="0"/>
        </a:p>
      </dgm:t>
    </dgm:pt>
    <dgm:pt modelId="{18EFEE4B-DE4E-435D-8692-F8CF2C3F6BE4}" type="parTrans" cxnId="{B3415304-8536-43F6-ABD0-1B80897B2D63}">
      <dgm:prSet/>
      <dgm:spPr/>
      <dgm:t>
        <a:bodyPr/>
        <a:lstStyle/>
        <a:p>
          <a:endParaRPr lang="en-US"/>
        </a:p>
      </dgm:t>
    </dgm:pt>
    <dgm:pt modelId="{F474EE9E-3087-40E8-A489-4D1453504E48}" type="sibTrans" cxnId="{B3415304-8536-43F6-ABD0-1B80897B2D63}">
      <dgm:prSet/>
      <dgm:spPr/>
      <dgm:t>
        <a:bodyPr/>
        <a:lstStyle/>
        <a:p>
          <a:endParaRPr lang="en-US"/>
        </a:p>
      </dgm:t>
    </dgm:pt>
    <dgm:pt modelId="{7C4D741E-124A-42D7-BA8F-A39248A978A8}">
      <dgm:prSet phldrT="[Text]"/>
      <dgm:spPr/>
      <dgm:t>
        <a:bodyPr/>
        <a:lstStyle/>
        <a:p>
          <a:r>
            <a:rPr lang="en-US" sz="2800" dirty="0" smtClean="0"/>
            <a:t>Permit Actions</a:t>
          </a:r>
          <a:endParaRPr lang="en-US" sz="2800" dirty="0"/>
        </a:p>
      </dgm:t>
    </dgm:pt>
    <dgm:pt modelId="{CE21059D-D493-48AD-AF2C-472E2E88A439}" type="parTrans" cxnId="{42297786-2A68-4732-A396-F3342E3B8CA5}">
      <dgm:prSet/>
      <dgm:spPr/>
      <dgm:t>
        <a:bodyPr/>
        <a:lstStyle/>
        <a:p>
          <a:endParaRPr lang="en-US"/>
        </a:p>
      </dgm:t>
    </dgm:pt>
    <dgm:pt modelId="{8E2B4A19-A855-45D7-8D7E-956201C8ACC4}" type="sibTrans" cxnId="{42297786-2A68-4732-A396-F3342E3B8CA5}">
      <dgm:prSet/>
      <dgm:spPr/>
      <dgm:t>
        <a:bodyPr/>
        <a:lstStyle/>
        <a:p>
          <a:endParaRPr lang="en-US"/>
        </a:p>
      </dgm:t>
    </dgm:pt>
    <dgm:pt modelId="{BC7487D3-2E96-4BE5-9AB8-A9449E7350F9}">
      <dgm:prSet phldrT="[Text]"/>
      <dgm:spPr/>
      <dgm:t>
        <a:bodyPr/>
        <a:lstStyle/>
        <a:p>
          <a:r>
            <a:rPr lang="en-US" sz="2800" dirty="0" smtClean="0"/>
            <a:t>Misdemeanor Charge</a:t>
          </a:r>
          <a:endParaRPr lang="en-US" sz="2800" dirty="0"/>
        </a:p>
      </dgm:t>
    </dgm:pt>
    <dgm:pt modelId="{7B4EBDE2-FAAE-4C9D-A817-319A4B2A4732}" type="parTrans" cxnId="{F16D04F6-727D-4DFF-B8C1-E3FA6E223AFF}">
      <dgm:prSet/>
      <dgm:spPr/>
      <dgm:t>
        <a:bodyPr/>
        <a:lstStyle/>
        <a:p>
          <a:endParaRPr lang="en-US"/>
        </a:p>
      </dgm:t>
    </dgm:pt>
    <dgm:pt modelId="{27F11951-D557-4A48-B7D6-EC8CD534FD3D}" type="sibTrans" cxnId="{F16D04F6-727D-4DFF-B8C1-E3FA6E223AFF}">
      <dgm:prSet/>
      <dgm:spPr/>
      <dgm:t>
        <a:bodyPr/>
        <a:lstStyle/>
        <a:p>
          <a:endParaRPr lang="en-US"/>
        </a:p>
      </dgm:t>
    </dgm:pt>
    <dgm:pt modelId="{131EB027-4FEE-401D-BDB3-3AA55D06C995}">
      <dgm:prSet phldrT="[Text]"/>
      <dgm:spPr/>
      <dgm:t>
        <a:bodyPr/>
        <a:lstStyle/>
        <a:p>
          <a:r>
            <a:rPr lang="en-US" sz="2800" dirty="0" smtClean="0"/>
            <a:t>Infraction (smoking only)</a:t>
          </a:r>
          <a:endParaRPr lang="en-US" sz="2800" dirty="0"/>
        </a:p>
      </dgm:t>
    </dgm:pt>
    <dgm:pt modelId="{D3326AF1-34D4-4B64-B6EC-E2D1B6165126}" type="parTrans" cxnId="{47F42560-76F5-456D-9D7D-AC83B5A81ADF}">
      <dgm:prSet/>
      <dgm:spPr/>
      <dgm:t>
        <a:bodyPr/>
        <a:lstStyle/>
        <a:p>
          <a:endParaRPr lang="en-US"/>
        </a:p>
      </dgm:t>
    </dgm:pt>
    <dgm:pt modelId="{6A20EABB-7481-4AFB-8489-70F02BA7346A}" type="sibTrans" cxnId="{47F42560-76F5-456D-9D7D-AC83B5A81ADF}">
      <dgm:prSet/>
      <dgm:spPr/>
      <dgm:t>
        <a:bodyPr/>
        <a:lstStyle/>
        <a:p>
          <a:endParaRPr lang="en-US"/>
        </a:p>
      </dgm:t>
    </dgm:pt>
    <dgm:pt modelId="{00469901-3000-49EA-BBA3-C351218F3EF3}" type="pres">
      <dgm:prSet presAssocID="{3850A527-157B-4E8C-A6A9-764B5532A519}" presName="diagram" presStyleCnt="0">
        <dgm:presLayoutVars>
          <dgm:dir/>
          <dgm:resizeHandles val="exact"/>
        </dgm:presLayoutVars>
      </dgm:prSet>
      <dgm:spPr/>
      <dgm:t>
        <a:bodyPr/>
        <a:lstStyle/>
        <a:p>
          <a:endParaRPr lang="en-US"/>
        </a:p>
      </dgm:t>
    </dgm:pt>
    <dgm:pt modelId="{74573D5B-CAEA-4978-9597-FBCEA959200B}" type="pres">
      <dgm:prSet presAssocID="{B9B460D3-C847-4485-862A-8932ADDA4C12}" presName="node" presStyleLbl="node1" presStyleIdx="0" presStyleCnt="8">
        <dgm:presLayoutVars>
          <dgm:bulletEnabled val="1"/>
        </dgm:presLayoutVars>
      </dgm:prSet>
      <dgm:spPr/>
      <dgm:t>
        <a:bodyPr/>
        <a:lstStyle/>
        <a:p>
          <a:endParaRPr lang="en-US"/>
        </a:p>
      </dgm:t>
    </dgm:pt>
    <dgm:pt modelId="{7418F44E-D8AF-4CA7-8256-23FF3B424848}" type="pres">
      <dgm:prSet presAssocID="{12FC0980-FAB8-48AD-8B65-7DB844399F8D}" presName="sibTrans" presStyleCnt="0"/>
      <dgm:spPr/>
    </dgm:pt>
    <dgm:pt modelId="{8C4A8704-4049-4634-8A5A-34B21999AE94}" type="pres">
      <dgm:prSet presAssocID="{AA19B66D-562B-4EE9-B3A5-D59631777094}" presName="node" presStyleLbl="node1" presStyleIdx="1" presStyleCnt="8">
        <dgm:presLayoutVars>
          <dgm:bulletEnabled val="1"/>
        </dgm:presLayoutVars>
      </dgm:prSet>
      <dgm:spPr/>
      <dgm:t>
        <a:bodyPr/>
        <a:lstStyle/>
        <a:p>
          <a:endParaRPr lang="en-US"/>
        </a:p>
      </dgm:t>
    </dgm:pt>
    <dgm:pt modelId="{5B6C2CE3-B9B0-4CF5-9D86-DAB1FE630D4C}" type="pres">
      <dgm:prSet presAssocID="{22FF522E-7577-4E88-8835-B55060AC0138}" presName="sibTrans" presStyleCnt="0"/>
      <dgm:spPr/>
    </dgm:pt>
    <dgm:pt modelId="{87627964-F33C-4495-845A-28CB11DAB8EB}" type="pres">
      <dgm:prSet presAssocID="{A11600C2-3304-4DDF-916E-76B5F0253043}" presName="node" presStyleLbl="node1" presStyleIdx="2" presStyleCnt="8">
        <dgm:presLayoutVars>
          <dgm:bulletEnabled val="1"/>
        </dgm:presLayoutVars>
      </dgm:prSet>
      <dgm:spPr/>
      <dgm:t>
        <a:bodyPr/>
        <a:lstStyle/>
        <a:p>
          <a:endParaRPr lang="en-US"/>
        </a:p>
      </dgm:t>
    </dgm:pt>
    <dgm:pt modelId="{0D6E78FE-B76F-452B-B34E-2CB8917211A1}" type="pres">
      <dgm:prSet presAssocID="{8533C0EA-BE97-439E-A8AB-5B0444FB00BB}" presName="sibTrans" presStyleCnt="0"/>
      <dgm:spPr/>
    </dgm:pt>
    <dgm:pt modelId="{EF2CE4B6-0DF5-4D2A-90FD-2AF338AAA74D}" type="pres">
      <dgm:prSet presAssocID="{FBEFBB65-6789-459D-B2F3-53E63932F059}" presName="node" presStyleLbl="node1" presStyleIdx="3" presStyleCnt="8">
        <dgm:presLayoutVars>
          <dgm:bulletEnabled val="1"/>
        </dgm:presLayoutVars>
      </dgm:prSet>
      <dgm:spPr/>
      <dgm:t>
        <a:bodyPr/>
        <a:lstStyle/>
        <a:p>
          <a:endParaRPr lang="en-US"/>
        </a:p>
      </dgm:t>
    </dgm:pt>
    <dgm:pt modelId="{0188100F-4B60-4857-B82D-EBEE667BFD9E}" type="pres">
      <dgm:prSet presAssocID="{F474EE9E-3087-40E8-A489-4D1453504E48}" presName="sibTrans" presStyleCnt="0"/>
      <dgm:spPr/>
    </dgm:pt>
    <dgm:pt modelId="{094A8C80-A4A3-4983-8BEE-1AAE60F26FD9}" type="pres">
      <dgm:prSet presAssocID="{AD906FD3-3821-4BC1-A1F3-DDC4CA8525D9}" presName="node" presStyleLbl="node1" presStyleIdx="4" presStyleCnt="8">
        <dgm:presLayoutVars>
          <dgm:bulletEnabled val="1"/>
        </dgm:presLayoutVars>
      </dgm:prSet>
      <dgm:spPr/>
      <dgm:t>
        <a:bodyPr/>
        <a:lstStyle/>
        <a:p>
          <a:endParaRPr lang="en-US"/>
        </a:p>
      </dgm:t>
    </dgm:pt>
    <dgm:pt modelId="{C4A1D8AF-55F3-42BF-ACD5-75E0C8609D86}" type="pres">
      <dgm:prSet presAssocID="{EF4BC1FD-18FA-45B8-BEEE-58848CD15783}" presName="sibTrans" presStyleCnt="0"/>
      <dgm:spPr/>
    </dgm:pt>
    <dgm:pt modelId="{DC1A5876-2AE2-4BCB-8359-B3E4D8472B1B}" type="pres">
      <dgm:prSet presAssocID="{7C4D741E-124A-42D7-BA8F-A39248A978A8}" presName="node" presStyleLbl="node1" presStyleIdx="5" presStyleCnt="8">
        <dgm:presLayoutVars>
          <dgm:bulletEnabled val="1"/>
        </dgm:presLayoutVars>
      </dgm:prSet>
      <dgm:spPr/>
      <dgm:t>
        <a:bodyPr/>
        <a:lstStyle/>
        <a:p>
          <a:endParaRPr lang="en-US"/>
        </a:p>
      </dgm:t>
    </dgm:pt>
    <dgm:pt modelId="{03BB54C3-B02B-42E7-9B29-A3E4A3232311}" type="pres">
      <dgm:prSet presAssocID="{8E2B4A19-A855-45D7-8D7E-956201C8ACC4}" presName="sibTrans" presStyleCnt="0"/>
      <dgm:spPr/>
    </dgm:pt>
    <dgm:pt modelId="{F6BBE1F2-898E-49EC-985A-CF2C022A4D76}" type="pres">
      <dgm:prSet presAssocID="{BC7487D3-2E96-4BE5-9AB8-A9449E7350F9}" presName="node" presStyleLbl="node1" presStyleIdx="6" presStyleCnt="8">
        <dgm:presLayoutVars>
          <dgm:bulletEnabled val="1"/>
        </dgm:presLayoutVars>
      </dgm:prSet>
      <dgm:spPr/>
      <dgm:t>
        <a:bodyPr/>
        <a:lstStyle/>
        <a:p>
          <a:endParaRPr lang="en-US"/>
        </a:p>
      </dgm:t>
    </dgm:pt>
    <dgm:pt modelId="{C3922595-6729-404B-8972-AA14BC102C16}" type="pres">
      <dgm:prSet presAssocID="{27F11951-D557-4A48-B7D6-EC8CD534FD3D}" presName="sibTrans" presStyleCnt="0"/>
      <dgm:spPr/>
    </dgm:pt>
    <dgm:pt modelId="{7E45B2A0-4158-4369-9861-6F61B6D6B6C9}" type="pres">
      <dgm:prSet presAssocID="{131EB027-4FEE-401D-BDB3-3AA55D06C995}" presName="node" presStyleLbl="node1" presStyleIdx="7" presStyleCnt="8">
        <dgm:presLayoutVars>
          <dgm:bulletEnabled val="1"/>
        </dgm:presLayoutVars>
      </dgm:prSet>
      <dgm:spPr/>
      <dgm:t>
        <a:bodyPr/>
        <a:lstStyle/>
        <a:p>
          <a:endParaRPr lang="en-US"/>
        </a:p>
      </dgm:t>
    </dgm:pt>
  </dgm:ptLst>
  <dgm:cxnLst>
    <dgm:cxn modelId="{47F42560-76F5-456D-9D7D-AC83B5A81ADF}" srcId="{3850A527-157B-4E8C-A6A9-764B5532A519}" destId="{131EB027-4FEE-401D-BDB3-3AA55D06C995}" srcOrd="7" destOrd="0" parTransId="{D3326AF1-34D4-4B64-B6EC-E2D1B6165126}" sibTransId="{6A20EABB-7481-4AFB-8489-70F02BA7346A}"/>
    <dgm:cxn modelId="{13897B17-40F9-4A5E-B0B3-E173509CABCD}" srcId="{3850A527-157B-4E8C-A6A9-764B5532A519}" destId="{AA19B66D-562B-4EE9-B3A5-D59631777094}" srcOrd="1" destOrd="0" parTransId="{9D9AA489-BD81-458D-8178-D62E9C42B4AC}" sibTransId="{22FF522E-7577-4E88-8835-B55060AC0138}"/>
    <dgm:cxn modelId="{42297786-2A68-4732-A396-F3342E3B8CA5}" srcId="{3850A527-157B-4E8C-A6A9-764B5532A519}" destId="{7C4D741E-124A-42D7-BA8F-A39248A978A8}" srcOrd="5" destOrd="0" parTransId="{CE21059D-D493-48AD-AF2C-472E2E88A439}" sibTransId="{8E2B4A19-A855-45D7-8D7E-956201C8ACC4}"/>
    <dgm:cxn modelId="{859AE7E9-EB26-4700-A46E-5940A2282FE5}" srcId="{3850A527-157B-4E8C-A6A9-764B5532A519}" destId="{B9B460D3-C847-4485-862A-8932ADDA4C12}" srcOrd="0" destOrd="0" parTransId="{3D2A61B0-0AC9-4034-95CB-F60F4CA1A6C2}" sibTransId="{12FC0980-FAB8-48AD-8B65-7DB844399F8D}"/>
    <dgm:cxn modelId="{D5528870-EE12-4CEE-BC0C-FB660F4DC23F}" type="presOf" srcId="{AA19B66D-562B-4EE9-B3A5-D59631777094}" destId="{8C4A8704-4049-4634-8A5A-34B21999AE94}" srcOrd="0" destOrd="0" presId="urn:microsoft.com/office/officeart/2005/8/layout/default"/>
    <dgm:cxn modelId="{A34F07CC-1F81-4C81-973F-DC37B2E77173}" srcId="{3850A527-157B-4E8C-A6A9-764B5532A519}" destId="{A11600C2-3304-4DDF-916E-76B5F0253043}" srcOrd="2" destOrd="0" parTransId="{6398E2D0-7D96-44D1-A97E-202EC191512D}" sibTransId="{8533C0EA-BE97-439E-A8AB-5B0444FB00BB}"/>
    <dgm:cxn modelId="{17335C0C-4CDA-4D60-A4A9-F8F479B59687}" type="presOf" srcId="{131EB027-4FEE-401D-BDB3-3AA55D06C995}" destId="{7E45B2A0-4158-4369-9861-6F61B6D6B6C9}" srcOrd="0" destOrd="0" presId="urn:microsoft.com/office/officeart/2005/8/layout/default"/>
    <dgm:cxn modelId="{AD8CB0D2-7434-463C-9A44-9FAA58467ABD}" type="presOf" srcId="{BC7487D3-2E96-4BE5-9AB8-A9449E7350F9}" destId="{F6BBE1F2-898E-49EC-985A-CF2C022A4D76}" srcOrd="0" destOrd="0" presId="urn:microsoft.com/office/officeart/2005/8/layout/default"/>
    <dgm:cxn modelId="{9158D35E-5317-481B-A738-C557CB5CDBC4}" type="presOf" srcId="{A11600C2-3304-4DDF-916E-76B5F0253043}" destId="{87627964-F33C-4495-845A-28CB11DAB8EB}" srcOrd="0" destOrd="0" presId="urn:microsoft.com/office/officeart/2005/8/layout/default"/>
    <dgm:cxn modelId="{B20AE2B8-670D-4AFA-A95A-FC070353B9D1}" type="presOf" srcId="{AD906FD3-3821-4BC1-A1F3-DDC4CA8525D9}" destId="{094A8C80-A4A3-4983-8BEE-1AAE60F26FD9}" srcOrd="0" destOrd="0" presId="urn:microsoft.com/office/officeart/2005/8/layout/default"/>
    <dgm:cxn modelId="{EB2923E0-F093-4CE3-B409-1504043694C2}" type="presOf" srcId="{7C4D741E-124A-42D7-BA8F-A39248A978A8}" destId="{DC1A5876-2AE2-4BCB-8359-B3E4D8472B1B}" srcOrd="0" destOrd="0" presId="urn:microsoft.com/office/officeart/2005/8/layout/default"/>
    <dgm:cxn modelId="{531622F4-293F-46BF-9289-3B3FB322D872}" type="presOf" srcId="{B9B460D3-C847-4485-862A-8932ADDA4C12}" destId="{74573D5B-CAEA-4978-9597-FBCEA959200B}" srcOrd="0" destOrd="0" presId="urn:microsoft.com/office/officeart/2005/8/layout/default"/>
    <dgm:cxn modelId="{F16D04F6-727D-4DFF-B8C1-E3FA6E223AFF}" srcId="{3850A527-157B-4E8C-A6A9-764B5532A519}" destId="{BC7487D3-2E96-4BE5-9AB8-A9449E7350F9}" srcOrd="6" destOrd="0" parTransId="{7B4EBDE2-FAAE-4C9D-A817-319A4B2A4732}" sibTransId="{27F11951-D557-4A48-B7D6-EC8CD534FD3D}"/>
    <dgm:cxn modelId="{3DD262B6-D814-4E90-AB1B-41442DF4D0E8}" type="presOf" srcId="{3850A527-157B-4E8C-A6A9-764B5532A519}" destId="{00469901-3000-49EA-BBA3-C351218F3EF3}" srcOrd="0" destOrd="0" presId="urn:microsoft.com/office/officeart/2005/8/layout/default"/>
    <dgm:cxn modelId="{A8E23B27-E5AF-492F-9163-1EAB6772B0DD}" srcId="{3850A527-157B-4E8C-A6A9-764B5532A519}" destId="{AD906FD3-3821-4BC1-A1F3-DDC4CA8525D9}" srcOrd="4" destOrd="0" parTransId="{22273E23-90EA-4EF8-9934-4A873D1556A1}" sibTransId="{EF4BC1FD-18FA-45B8-BEEE-58848CD15783}"/>
    <dgm:cxn modelId="{B3415304-8536-43F6-ABD0-1B80897B2D63}" srcId="{3850A527-157B-4E8C-A6A9-764B5532A519}" destId="{FBEFBB65-6789-459D-B2F3-53E63932F059}" srcOrd="3" destOrd="0" parTransId="{18EFEE4B-DE4E-435D-8692-F8CF2C3F6BE4}" sibTransId="{F474EE9E-3087-40E8-A489-4D1453504E48}"/>
    <dgm:cxn modelId="{478A36A6-2077-4436-8377-CA32875A1F41}" type="presOf" srcId="{FBEFBB65-6789-459D-B2F3-53E63932F059}" destId="{EF2CE4B6-0DF5-4D2A-90FD-2AF338AAA74D}" srcOrd="0" destOrd="0" presId="urn:microsoft.com/office/officeart/2005/8/layout/default"/>
    <dgm:cxn modelId="{8C602F73-8553-4D0E-A993-A0783E1B60DC}" type="presParOf" srcId="{00469901-3000-49EA-BBA3-C351218F3EF3}" destId="{74573D5B-CAEA-4978-9597-FBCEA959200B}" srcOrd="0" destOrd="0" presId="urn:microsoft.com/office/officeart/2005/8/layout/default"/>
    <dgm:cxn modelId="{8A5E4A3C-542E-4F86-836A-48EEF2BA4E5D}" type="presParOf" srcId="{00469901-3000-49EA-BBA3-C351218F3EF3}" destId="{7418F44E-D8AF-4CA7-8256-23FF3B424848}" srcOrd="1" destOrd="0" presId="urn:microsoft.com/office/officeart/2005/8/layout/default"/>
    <dgm:cxn modelId="{5A0F619F-D310-4215-A6C5-EFA5FCBEB7AD}" type="presParOf" srcId="{00469901-3000-49EA-BBA3-C351218F3EF3}" destId="{8C4A8704-4049-4634-8A5A-34B21999AE94}" srcOrd="2" destOrd="0" presId="urn:microsoft.com/office/officeart/2005/8/layout/default"/>
    <dgm:cxn modelId="{C8AA5F68-8C38-4E6E-8E90-E43904FAC967}" type="presParOf" srcId="{00469901-3000-49EA-BBA3-C351218F3EF3}" destId="{5B6C2CE3-B9B0-4CF5-9D86-DAB1FE630D4C}" srcOrd="3" destOrd="0" presId="urn:microsoft.com/office/officeart/2005/8/layout/default"/>
    <dgm:cxn modelId="{64DCEFD8-80B3-4F7C-9E62-2DF15C9AAEFD}" type="presParOf" srcId="{00469901-3000-49EA-BBA3-C351218F3EF3}" destId="{87627964-F33C-4495-845A-28CB11DAB8EB}" srcOrd="4" destOrd="0" presId="urn:microsoft.com/office/officeart/2005/8/layout/default"/>
    <dgm:cxn modelId="{6B45E7FE-7A74-430F-8FB5-14CB23D143A1}" type="presParOf" srcId="{00469901-3000-49EA-BBA3-C351218F3EF3}" destId="{0D6E78FE-B76F-452B-B34E-2CB8917211A1}" srcOrd="5" destOrd="0" presId="urn:microsoft.com/office/officeart/2005/8/layout/default"/>
    <dgm:cxn modelId="{34DF9654-0745-4D0C-8A52-3A709595B751}" type="presParOf" srcId="{00469901-3000-49EA-BBA3-C351218F3EF3}" destId="{EF2CE4B6-0DF5-4D2A-90FD-2AF338AAA74D}" srcOrd="6" destOrd="0" presId="urn:microsoft.com/office/officeart/2005/8/layout/default"/>
    <dgm:cxn modelId="{8F0C1379-C6CA-4151-B4B4-AECDBB882EAE}" type="presParOf" srcId="{00469901-3000-49EA-BBA3-C351218F3EF3}" destId="{0188100F-4B60-4857-B82D-EBEE667BFD9E}" srcOrd="7" destOrd="0" presId="urn:microsoft.com/office/officeart/2005/8/layout/default"/>
    <dgm:cxn modelId="{6D673216-1886-48B0-A4F5-D57F8EAC9FD9}" type="presParOf" srcId="{00469901-3000-49EA-BBA3-C351218F3EF3}" destId="{094A8C80-A4A3-4983-8BEE-1AAE60F26FD9}" srcOrd="8" destOrd="0" presId="urn:microsoft.com/office/officeart/2005/8/layout/default"/>
    <dgm:cxn modelId="{6B86867D-B479-4785-94EC-C181BF33EDCF}" type="presParOf" srcId="{00469901-3000-49EA-BBA3-C351218F3EF3}" destId="{C4A1D8AF-55F3-42BF-ACD5-75E0C8609D86}" srcOrd="9" destOrd="0" presId="urn:microsoft.com/office/officeart/2005/8/layout/default"/>
    <dgm:cxn modelId="{D2272CFD-A45C-4CB1-B8E7-3C4A51EB55A5}" type="presParOf" srcId="{00469901-3000-49EA-BBA3-C351218F3EF3}" destId="{DC1A5876-2AE2-4BCB-8359-B3E4D8472B1B}" srcOrd="10" destOrd="0" presId="urn:microsoft.com/office/officeart/2005/8/layout/default"/>
    <dgm:cxn modelId="{8D0B4E48-C094-4994-8589-62C1CB6A9ED7}" type="presParOf" srcId="{00469901-3000-49EA-BBA3-C351218F3EF3}" destId="{03BB54C3-B02B-42E7-9B29-A3E4A3232311}" srcOrd="11" destOrd="0" presId="urn:microsoft.com/office/officeart/2005/8/layout/default"/>
    <dgm:cxn modelId="{A78F4F8A-F8E7-42B1-9663-CB196CC66D59}" type="presParOf" srcId="{00469901-3000-49EA-BBA3-C351218F3EF3}" destId="{F6BBE1F2-898E-49EC-985A-CF2C022A4D76}" srcOrd="12" destOrd="0" presId="urn:microsoft.com/office/officeart/2005/8/layout/default"/>
    <dgm:cxn modelId="{31A9521F-E8CC-404D-914A-0330A90E9525}" type="presParOf" srcId="{00469901-3000-49EA-BBA3-C351218F3EF3}" destId="{C3922595-6729-404B-8972-AA14BC102C16}" srcOrd="13" destOrd="0" presId="urn:microsoft.com/office/officeart/2005/8/layout/default"/>
    <dgm:cxn modelId="{637E2F44-7DC9-4588-A543-9B3969789112}" type="presParOf" srcId="{00469901-3000-49EA-BBA3-C351218F3EF3}" destId="{7E45B2A0-4158-4369-9861-6F61B6D6B6C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8B639-9A05-4C5F-82CC-42F1A0E6D2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ACCFE4-70C6-44DC-A296-1404C7306054}">
      <dgm:prSet phldrT="[Text]" custT="1"/>
      <dgm:spPr/>
      <dgm:t>
        <a:bodyPr/>
        <a:lstStyle/>
        <a:p>
          <a:r>
            <a:rPr lang="en-US" sz="1200" b="1" dirty="0" smtClean="0"/>
            <a:t>Summary</a:t>
          </a:r>
          <a:endParaRPr lang="en-US" sz="1200" b="1" dirty="0"/>
        </a:p>
      </dgm:t>
    </dgm:pt>
    <dgm:pt modelId="{B87FAA67-A0AD-427A-A7EB-BED4E35D6620}" type="parTrans" cxnId="{8CDAFFDB-8F9C-4B57-9626-D1A25E3818FA}">
      <dgm:prSet/>
      <dgm:spPr/>
      <dgm:t>
        <a:bodyPr/>
        <a:lstStyle/>
        <a:p>
          <a:endParaRPr lang="en-US"/>
        </a:p>
      </dgm:t>
    </dgm:pt>
    <dgm:pt modelId="{895612F1-93B5-4315-9503-CA6F84FD372F}" type="sibTrans" cxnId="{8CDAFFDB-8F9C-4B57-9626-D1A25E3818FA}">
      <dgm:prSet/>
      <dgm:spPr/>
      <dgm:t>
        <a:bodyPr/>
        <a:lstStyle/>
        <a:p>
          <a:endParaRPr lang="en-US"/>
        </a:p>
      </dgm:t>
    </dgm:pt>
    <dgm:pt modelId="{1E3EC8E8-4FAA-4828-B926-2F513398DC46}">
      <dgm:prSet phldrT="[Text]"/>
      <dgm:spPr/>
      <dgm:t>
        <a:bodyPr/>
        <a:lstStyle/>
        <a:p>
          <a:r>
            <a:rPr lang="en-US" dirty="0" smtClean="0"/>
            <a:t>An imminent hazard is a situation that, if no immediate action is taken, is likely to cause an immediate threat to human life, or an immediate threat of serious physical injury or serious adverse health effects, or a serious risk of irreparable damage to the environment.</a:t>
          </a:r>
          <a:endParaRPr lang="en-US" dirty="0"/>
        </a:p>
      </dgm:t>
    </dgm:pt>
    <dgm:pt modelId="{200FFC45-746E-40AB-9A3B-4C6EF0E87753}" type="parTrans" cxnId="{E38C050C-ECC9-4D6F-87D6-30DDA913C1F3}">
      <dgm:prSet/>
      <dgm:spPr/>
      <dgm:t>
        <a:bodyPr/>
        <a:lstStyle/>
        <a:p>
          <a:endParaRPr lang="en-US"/>
        </a:p>
      </dgm:t>
    </dgm:pt>
    <dgm:pt modelId="{F586E022-E882-48EF-BE5B-9D0081F0A18E}" type="sibTrans" cxnId="{E38C050C-ECC9-4D6F-87D6-30DDA913C1F3}">
      <dgm:prSet/>
      <dgm:spPr/>
      <dgm:t>
        <a:bodyPr/>
        <a:lstStyle/>
        <a:p>
          <a:endParaRPr lang="en-US"/>
        </a:p>
      </dgm:t>
    </dgm:pt>
    <dgm:pt modelId="{BB8696D9-08F9-4DBB-8E53-31CDDDD04141}">
      <dgm:prSet phldrT="[Text]"/>
      <dgm:spPr/>
      <dgm:t>
        <a:bodyPr/>
        <a:lstStyle/>
        <a:p>
          <a:r>
            <a:rPr lang="en-US" dirty="0" smtClean="0"/>
            <a:t>After determining that an imminent hazard exists, a health director may either issue an abatement order, or take direct action to abate the hazard. </a:t>
          </a:r>
          <a:endParaRPr lang="en-US" dirty="0"/>
        </a:p>
      </dgm:t>
    </dgm:pt>
    <dgm:pt modelId="{245FC3E1-D9D8-4DCF-B5D7-F15EEC31B501}" type="parTrans" cxnId="{F16694B1-9CDC-4373-B1F5-340D73DBF30B}">
      <dgm:prSet/>
      <dgm:spPr/>
      <dgm:t>
        <a:bodyPr/>
        <a:lstStyle/>
        <a:p>
          <a:endParaRPr lang="en-US"/>
        </a:p>
      </dgm:t>
    </dgm:pt>
    <dgm:pt modelId="{A259DB87-FF51-4CB2-9369-1FD27CA2EA88}" type="sibTrans" cxnId="{F16694B1-9CDC-4373-B1F5-340D73DBF30B}">
      <dgm:prSet/>
      <dgm:spPr/>
      <dgm:t>
        <a:bodyPr/>
        <a:lstStyle/>
        <a:p>
          <a:endParaRPr lang="en-US"/>
        </a:p>
      </dgm:t>
    </dgm:pt>
    <dgm:pt modelId="{7EB40BC4-2594-4B5E-A031-7C5523B1617C}">
      <dgm:prSet phldrT="[Text]"/>
      <dgm:spPr/>
      <dgm:t>
        <a:bodyPr/>
        <a:lstStyle/>
        <a:p>
          <a:r>
            <a:rPr lang="en-US" dirty="0" smtClean="0"/>
            <a:t>If the director elects to abate rather than order abatement, the health department will incur the costs. Ordinarily the department will have a lien on the property for the costs, but the lien may be defeated in some circumstances.</a:t>
          </a:r>
          <a:endParaRPr lang="en-US" dirty="0"/>
        </a:p>
      </dgm:t>
    </dgm:pt>
    <dgm:pt modelId="{E416D692-3C47-43CB-9FFB-2AF922CF77AB}" type="parTrans" cxnId="{3F6A5768-1604-45D4-94EC-44811D248A77}">
      <dgm:prSet/>
      <dgm:spPr/>
      <dgm:t>
        <a:bodyPr/>
        <a:lstStyle/>
        <a:p>
          <a:endParaRPr lang="en-US"/>
        </a:p>
      </dgm:t>
    </dgm:pt>
    <dgm:pt modelId="{C1E722BD-14DB-4E8B-9452-0CC357E5D5EE}" type="sibTrans" cxnId="{3F6A5768-1604-45D4-94EC-44811D248A77}">
      <dgm:prSet/>
      <dgm:spPr/>
      <dgm:t>
        <a:bodyPr/>
        <a:lstStyle/>
        <a:p>
          <a:endParaRPr lang="en-US"/>
        </a:p>
      </dgm:t>
    </dgm:pt>
    <dgm:pt modelId="{6D8A6493-BFE2-4A2A-80FF-6DDAEB5C5FEE}" type="pres">
      <dgm:prSet presAssocID="{EBA8B639-9A05-4C5F-82CC-42F1A0E6D2D3}" presName="Name0" presStyleCnt="0">
        <dgm:presLayoutVars>
          <dgm:dir/>
          <dgm:animLvl val="lvl"/>
          <dgm:resizeHandles val="exact"/>
        </dgm:presLayoutVars>
      </dgm:prSet>
      <dgm:spPr/>
      <dgm:t>
        <a:bodyPr/>
        <a:lstStyle/>
        <a:p>
          <a:endParaRPr lang="en-US"/>
        </a:p>
      </dgm:t>
    </dgm:pt>
    <dgm:pt modelId="{4BC19412-52A9-43B0-9DCE-041F465DCDEF}" type="pres">
      <dgm:prSet presAssocID="{5BACCFE4-70C6-44DC-A296-1404C7306054}" presName="composite" presStyleCnt="0"/>
      <dgm:spPr/>
    </dgm:pt>
    <dgm:pt modelId="{365984BF-C32D-489E-AD9E-A86840AEDA1A}" type="pres">
      <dgm:prSet presAssocID="{5BACCFE4-70C6-44DC-A296-1404C7306054}" presName="parTx" presStyleLbl="alignNode1" presStyleIdx="0" presStyleCnt="1">
        <dgm:presLayoutVars>
          <dgm:chMax val="0"/>
          <dgm:chPref val="0"/>
          <dgm:bulletEnabled val="1"/>
        </dgm:presLayoutVars>
      </dgm:prSet>
      <dgm:spPr/>
      <dgm:t>
        <a:bodyPr/>
        <a:lstStyle/>
        <a:p>
          <a:endParaRPr lang="en-US"/>
        </a:p>
      </dgm:t>
    </dgm:pt>
    <dgm:pt modelId="{E0E94496-AB78-4016-855F-3ECD78034B7B}" type="pres">
      <dgm:prSet presAssocID="{5BACCFE4-70C6-44DC-A296-1404C7306054}" presName="desTx" presStyleLbl="alignAccFollowNode1" presStyleIdx="0" presStyleCnt="1">
        <dgm:presLayoutVars>
          <dgm:bulletEnabled val="1"/>
        </dgm:presLayoutVars>
      </dgm:prSet>
      <dgm:spPr/>
      <dgm:t>
        <a:bodyPr/>
        <a:lstStyle/>
        <a:p>
          <a:endParaRPr lang="en-US"/>
        </a:p>
      </dgm:t>
    </dgm:pt>
  </dgm:ptLst>
  <dgm:cxnLst>
    <dgm:cxn modelId="{E38C050C-ECC9-4D6F-87D6-30DDA913C1F3}" srcId="{5BACCFE4-70C6-44DC-A296-1404C7306054}" destId="{1E3EC8E8-4FAA-4828-B926-2F513398DC46}" srcOrd="0" destOrd="0" parTransId="{200FFC45-746E-40AB-9A3B-4C6EF0E87753}" sibTransId="{F586E022-E882-48EF-BE5B-9D0081F0A18E}"/>
    <dgm:cxn modelId="{8CDAFFDB-8F9C-4B57-9626-D1A25E3818FA}" srcId="{EBA8B639-9A05-4C5F-82CC-42F1A0E6D2D3}" destId="{5BACCFE4-70C6-44DC-A296-1404C7306054}" srcOrd="0" destOrd="0" parTransId="{B87FAA67-A0AD-427A-A7EB-BED4E35D6620}" sibTransId="{895612F1-93B5-4315-9503-CA6F84FD372F}"/>
    <dgm:cxn modelId="{F16694B1-9CDC-4373-B1F5-340D73DBF30B}" srcId="{5BACCFE4-70C6-44DC-A296-1404C7306054}" destId="{BB8696D9-08F9-4DBB-8E53-31CDDDD04141}" srcOrd="1" destOrd="0" parTransId="{245FC3E1-D9D8-4DCF-B5D7-F15EEC31B501}" sibTransId="{A259DB87-FF51-4CB2-9369-1FD27CA2EA88}"/>
    <dgm:cxn modelId="{CB93F795-E750-4EFA-90C3-1CEAAF41E8EA}" type="presOf" srcId="{7EB40BC4-2594-4B5E-A031-7C5523B1617C}" destId="{E0E94496-AB78-4016-855F-3ECD78034B7B}" srcOrd="0" destOrd="2" presId="urn:microsoft.com/office/officeart/2005/8/layout/hList1"/>
    <dgm:cxn modelId="{471209DA-0BDD-4DF6-BC2A-8CB9FC070695}" type="presOf" srcId="{1E3EC8E8-4FAA-4828-B926-2F513398DC46}" destId="{E0E94496-AB78-4016-855F-3ECD78034B7B}" srcOrd="0" destOrd="0" presId="urn:microsoft.com/office/officeart/2005/8/layout/hList1"/>
    <dgm:cxn modelId="{EC8FF3BF-2EA1-469B-9500-9A3505767C1F}" type="presOf" srcId="{5BACCFE4-70C6-44DC-A296-1404C7306054}" destId="{365984BF-C32D-489E-AD9E-A86840AEDA1A}" srcOrd="0" destOrd="0" presId="urn:microsoft.com/office/officeart/2005/8/layout/hList1"/>
    <dgm:cxn modelId="{FEC0E8FC-1BBF-46E9-BC4E-B019C78ACC01}" type="presOf" srcId="{BB8696D9-08F9-4DBB-8E53-31CDDDD04141}" destId="{E0E94496-AB78-4016-855F-3ECD78034B7B}" srcOrd="0" destOrd="1" presId="urn:microsoft.com/office/officeart/2005/8/layout/hList1"/>
    <dgm:cxn modelId="{46D04C1B-BC92-4053-BA9C-C83E0860AE1F}" type="presOf" srcId="{EBA8B639-9A05-4C5F-82CC-42F1A0E6D2D3}" destId="{6D8A6493-BFE2-4A2A-80FF-6DDAEB5C5FEE}" srcOrd="0" destOrd="0" presId="urn:microsoft.com/office/officeart/2005/8/layout/hList1"/>
    <dgm:cxn modelId="{3F6A5768-1604-45D4-94EC-44811D248A77}" srcId="{5BACCFE4-70C6-44DC-A296-1404C7306054}" destId="{7EB40BC4-2594-4B5E-A031-7C5523B1617C}" srcOrd="2" destOrd="0" parTransId="{E416D692-3C47-43CB-9FFB-2AF922CF77AB}" sibTransId="{C1E722BD-14DB-4E8B-9452-0CC357E5D5EE}"/>
    <dgm:cxn modelId="{36156455-9179-42F9-9D77-E0C664BF2736}" type="presParOf" srcId="{6D8A6493-BFE2-4A2A-80FF-6DDAEB5C5FEE}" destId="{4BC19412-52A9-43B0-9DCE-041F465DCDEF}" srcOrd="0" destOrd="0" presId="urn:microsoft.com/office/officeart/2005/8/layout/hList1"/>
    <dgm:cxn modelId="{7ADBC56E-AF7F-4362-8A3C-7E4DA8FDB66E}" type="presParOf" srcId="{4BC19412-52A9-43B0-9DCE-041F465DCDEF}" destId="{365984BF-C32D-489E-AD9E-A86840AEDA1A}" srcOrd="0" destOrd="0" presId="urn:microsoft.com/office/officeart/2005/8/layout/hList1"/>
    <dgm:cxn modelId="{E4EA042D-EC63-43F4-8383-7CFC8FE51BC5}" type="presParOf" srcId="{4BC19412-52A9-43B0-9DCE-041F465DCDEF}" destId="{E0E94496-AB78-4016-855F-3ECD78034B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A court order telling a person to stop doing something</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a person violates a NC public health statute or rule, or a local board of health rule</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specific violation</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249799E5-1B33-4586-8724-EEE17435F1A4}">
      <dgm:prSet phldrT="[Text]"/>
      <dgm:spPr/>
      <dgm:t>
        <a:bodyPr/>
        <a:lstStyle/>
        <a:p>
          <a:r>
            <a:rPr lang="en-US" dirty="0" smtClean="0"/>
            <a:t>Local health director seeks injunction in Superior Court</a:t>
          </a:r>
          <a:endParaRPr lang="en-US" dirty="0"/>
        </a:p>
      </dgm:t>
    </dgm:pt>
    <dgm:pt modelId="{E9D65581-F6D9-4A7E-A56C-DF75B46A1A9F}" type="parTrans" cxnId="{471AFC0A-A10C-4B51-B4A3-DB6FC6EB7AD5}">
      <dgm:prSet/>
      <dgm:spPr/>
      <dgm:t>
        <a:bodyPr/>
        <a:lstStyle/>
        <a:p>
          <a:endParaRPr lang="en-US"/>
        </a:p>
      </dgm:t>
    </dgm:pt>
    <dgm:pt modelId="{B6CC7438-3A7E-42E6-B569-10A03D5D1F3A}" type="sibTrans" cxnId="{471AFC0A-A10C-4B51-B4A3-DB6FC6EB7AD5}">
      <dgm:prSet/>
      <dgm:spPr/>
      <dgm:t>
        <a:bodyPr/>
        <a:lstStyle/>
        <a:p>
          <a:endParaRPr lang="en-US"/>
        </a:p>
      </dgm:t>
    </dgm:pt>
    <dgm:pt modelId="{30399DE6-4309-4097-8989-EF3493D4AC53}">
      <dgm:prSet phldrT="[Text]"/>
      <dgm:spPr/>
      <dgm:t>
        <a:bodyPr/>
        <a:lstStyle/>
        <a:p>
          <a:r>
            <a:rPr lang="en-US" dirty="0" smtClean="0"/>
            <a:t>Work with department attorney or AG</a:t>
          </a:r>
          <a:endParaRPr lang="en-US" dirty="0"/>
        </a:p>
      </dgm:t>
    </dgm:pt>
    <dgm:pt modelId="{7D3FDBAC-FE3F-4A8E-9C73-57A9C0319EE4}" type="parTrans" cxnId="{F979E8CB-125C-4244-A1FD-5F6A3DF337FD}">
      <dgm:prSet/>
      <dgm:spPr/>
      <dgm:t>
        <a:bodyPr/>
        <a:lstStyle/>
        <a:p>
          <a:endParaRPr lang="en-US"/>
        </a:p>
      </dgm:t>
    </dgm:pt>
    <dgm:pt modelId="{2A84768D-6651-4FBE-A675-3DAC5BB3753C}" type="sibTrans" cxnId="{F979E8CB-125C-4244-A1FD-5F6A3DF337FD}">
      <dgm:prSet/>
      <dgm:spPr/>
      <dgm:t>
        <a:bodyPr/>
        <a:lstStyle/>
        <a:p>
          <a:endParaRPr lang="en-US"/>
        </a:p>
      </dgm:t>
    </dgm:pt>
    <dgm:pt modelId="{E16B4490-ACCB-4292-AADC-041BCE0A0765}">
      <dgm:prSet phldrT="[Text]"/>
      <dgm:spPr/>
      <dgm:t>
        <a:bodyPr/>
        <a:lstStyle/>
        <a:p>
          <a:r>
            <a:rPr lang="en-US" dirty="0" smtClean="0"/>
            <a:t>TRO, preliminary injunction, permanent injunction</a:t>
          </a:r>
          <a:endParaRPr lang="en-US" dirty="0"/>
        </a:p>
      </dgm:t>
    </dgm:pt>
    <dgm:pt modelId="{7061CF93-77A2-4F29-9A2F-E62C69D50EF2}" type="parTrans" cxnId="{7EC9A658-C46E-43E7-B91F-E2C93B5BF6F3}">
      <dgm:prSet/>
      <dgm:spPr/>
      <dgm:t>
        <a:bodyPr/>
        <a:lstStyle/>
        <a:p>
          <a:endParaRPr lang="en-US"/>
        </a:p>
      </dgm:t>
    </dgm:pt>
    <dgm:pt modelId="{15B5E3CB-E28D-4255-A6C3-CBCE4EA76BCE}" type="sibTrans" cxnId="{7EC9A658-C46E-43E7-B91F-E2C93B5BF6F3}">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889EBB8E-CB20-482A-8699-5847BAB5C0C6}" type="presOf" srcId="{30399DE6-4309-4097-8989-EF3493D4AC53}" destId="{AA720EF9-DDFD-40AD-BBBC-6CC73CF7EEF2}" srcOrd="0" destOrd="1" presId="urn:microsoft.com/office/officeart/2005/8/layout/chevron2"/>
    <dgm:cxn modelId="{A4EF5103-BE58-436F-8D98-67E2ADADC8EC}" type="presOf" srcId="{249799E5-1B33-4586-8724-EEE17435F1A4}" destId="{AA720EF9-DDFD-40AD-BBBC-6CC73CF7EEF2}" srcOrd="0" destOrd="2" presId="urn:microsoft.com/office/officeart/2005/8/layout/chevron2"/>
    <dgm:cxn modelId="{344A9476-6E3C-4B9E-8ED5-6619C48C0B39}" type="presOf" srcId="{2A889ED4-D84F-4EC5-A98E-952D7D74FB07}" destId="{9B5C87E6-B3EE-4397-B1FC-5A42C736800A}"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DF9DA143-726C-46BD-808F-C9B5C9DC9EFA}" type="presOf" srcId="{E282EEDC-AF32-46FE-A6A7-451E01D7525A}" destId="{0D186603-452A-424E-A4AF-66D8EA5AA194}" srcOrd="0" destOrd="0" presId="urn:microsoft.com/office/officeart/2005/8/layout/chevron2"/>
    <dgm:cxn modelId="{8C9BB68F-BBE4-4C7A-8F94-CD80BEE397B8}" type="presOf" srcId="{716AE2C7-2FE5-4B87-8903-B59D71C98E30}" destId="{36C73F50-B580-4E40-BE8E-DAA4147A9A94}" srcOrd="0" destOrd="0" presId="urn:microsoft.com/office/officeart/2005/8/layout/chevron2"/>
    <dgm:cxn modelId="{FE66E0C1-BDF3-4674-8330-95DF375663A9}" type="presOf" srcId="{E16B4490-ACCB-4292-AADC-041BCE0A0765}" destId="{7E248420-8D9B-4A9D-BB51-0B3B7C8DD8DC}" srcOrd="0" destOrd="1" presId="urn:microsoft.com/office/officeart/2005/8/layout/chevron2"/>
    <dgm:cxn modelId="{53FA0098-5EE2-4275-8F93-71D1409440C6}" type="presOf" srcId="{889B3016-D704-4735-A541-BE4DC5881C0B}" destId="{BBD4098F-70EB-45F9-89DA-66B4E778A04C}"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D8606F56-CED5-48ED-AB00-C492E1FE4645}" type="presOf" srcId="{49670F59-95F2-4664-84EF-6C0BCD359CCE}" destId="{7E248420-8D9B-4A9D-BB51-0B3B7C8DD8DC}" srcOrd="0" destOrd="0" presId="urn:microsoft.com/office/officeart/2005/8/layout/chevron2"/>
    <dgm:cxn modelId="{7EC9A658-C46E-43E7-B91F-E2C93B5BF6F3}" srcId="{716AE2C7-2FE5-4B87-8903-B59D71C98E30}" destId="{E16B4490-ACCB-4292-AADC-041BCE0A0765}" srcOrd="1" destOrd="0" parTransId="{7061CF93-77A2-4F29-9A2F-E62C69D50EF2}" sibTransId="{15B5E3CB-E28D-4255-A6C3-CBCE4EA76BCE}"/>
    <dgm:cxn modelId="{95484A83-D769-42E3-9AEA-910B11085B51}" srcId="{889B3016-D704-4735-A541-BE4DC5881C0B}" destId="{2A889ED4-D84F-4EC5-A98E-952D7D74FB07}" srcOrd="1" destOrd="0" parTransId="{D795D365-7476-4573-AE20-BFBF0D1CE77F}" sibTransId="{91917A78-BAB3-430D-85FF-9FCA34AA3CCB}"/>
    <dgm:cxn modelId="{18135767-6AAC-4B7E-B5DE-1CE71016C75C}" srcId="{889B3016-D704-4735-A541-BE4DC5881C0B}" destId="{F21423A9-C0F0-4522-9748-FB151D6BD4CF}" srcOrd="2" destOrd="0" parTransId="{47A38977-8476-4BEA-BFB7-1FD177E857B6}" sibTransId="{A5BE6FD3-8E66-423C-9C6B-91E899EDED67}"/>
    <dgm:cxn modelId="{423F122A-2798-4DC7-917D-5189C3F7324F}" srcId="{2A889ED4-D84F-4EC5-A98E-952D7D74FB07}" destId="{E282EEDC-AF32-46FE-A6A7-451E01D7525A}" srcOrd="0" destOrd="0" parTransId="{0C5AA460-AE65-4F33-A73E-0014244E8710}" sibTransId="{5B0C3DC0-58C5-4F6B-A134-A695D7174A0B}"/>
    <dgm:cxn modelId="{471AFC0A-A10C-4B51-B4A3-DB6FC6EB7AD5}" srcId="{F21423A9-C0F0-4522-9748-FB151D6BD4CF}" destId="{249799E5-1B33-4586-8724-EEE17435F1A4}" srcOrd="2" destOrd="0" parTransId="{E9D65581-F6D9-4A7E-A56C-DF75B46A1A9F}" sibTransId="{B6CC7438-3A7E-42E6-B569-10A03D5D1F3A}"/>
    <dgm:cxn modelId="{D8498339-F584-465F-99C4-5972F0F67EA1}" type="presOf" srcId="{596EF07D-0865-4766-A6CF-9ADA1B537681}" destId="{AA720EF9-DDFD-40AD-BBBC-6CC73CF7EEF2}" srcOrd="0" destOrd="0" presId="urn:microsoft.com/office/officeart/2005/8/layout/chevron2"/>
    <dgm:cxn modelId="{F979E8CB-125C-4244-A1FD-5F6A3DF337FD}" srcId="{F21423A9-C0F0-4522-9748-FB151D6BD4CF}" destId="{30399DE6-4309-4097-8989-EF3493D4AC53}" srcOrd="1" destOrd="0" parTransId="{7D3FDBAC-FE3F-4A8E-9C73-57A9C0319EE4}" sibTransId="{2A84768D-6651-4FBE-A675-3DAC5BB3753C}"/>
    <dgm:cxn modelId="{4ED964AA-C9F8-40A2-B5EC-D865C0A26A40}" type="presOf" srcId="{F21423A9-C0F0-4522-9748-FB151D6BD4CF}" destId="{1EF83DDC-FFE1-4BE5-AFA6-A8BAF55BE784}" srcOrd="0" destOrd="0" presId="urn:microsoft.com/office/officeart/2005/8/layout/chevron2"/>
    <dgm:cxn modelId="{DD180921-E6DD-4A15-884F-76508A49F1EC}" type="presParOf" srcId="{BBD4098F-70EB-45F9-89DA-66B4E778A04C}" destId="{00B0A906-9D3F-4A1F-870B-BB6F3EFFD065}" srcOrd="0" destOrd="0" presId="urn:microsoft.com/office/officeart/2005/8/layout/chevron2"/>
    <dgm:cxn modelId="{F436A356-8DBB-4BAD-B60E-55005711049C}" type="presParOf" srcId="{00B0A906-9D3F-4A1F-870B-BB6F3EFFD065}" destId="{36C73F50-B580-4E40-BE8E-DAA4147A9A94}" srcOrd="0" destOrd="0" presId="urn:microsoft.com/office/officeart/2005/8/layout/chevron2"/>
    <dgm:cxn modelId="{DB2EBB94-57EA-4A46-9AF6-D8EDA4F1C36E}" type="presParOf" srcId="{00B0A906-9D3F-4A1F-870B-BB6F3EFFD065}" destId="{7E248420-8D9B-4A9D-BB51-0B3B7C8DD8DC}" srcOrd="1" destOrd="0" presId="urn:microsoft.com/office/officeart/2005/8/layout/chevron2"/>
    <dgm:cxn modelId="{3C636222-12CF-4B89-8AD0-8BD188ECA895}" type="presParOf" srcId="{BBD4098F-70EB-45F9-89DA-66B4E778A04C}" destId="{FD361ED4-A86B-4EE9-81D7-02C2F03AE18E}" srcOrd="1" destOrd="0" presId="urn:microsoft.com/office/officeart/2005/8/layout/chevron2"/>
    <dgm:cxn modelId="{C4D07BA6-6A84-47A1-BCC9-6A9F576E44B1}" type="presParOf" srcId="{BBD4098F-70EB-45F9-89DA-66B4E778A04C}" destId="{228F6AD1-D2C6-40F2-B5B1-78B34BA75D98}" srcOrd="2" destOrd="0" presId="urn:microsoft.com/office/officeart/2005/8/layout/chevron2"/>
    <dgm:cxn modelId="{CEE98B6C-6D87-49A5-8472-527563B02C87}" type="presParOf" srcId="{228F6AD1-D2C6-40F2-B5B1-78B34BA75D98}" destId="{9B5C87E6-B3EE-4397-B1FC-5A42C736800A}" srcOrd="0" destOrd="0" presId="urn:microsoft.com/office/officeart/2005/8/layout/chevron2"/>
    <dgm:cxn modelId="{F32FDE12-DA50-4F13-BEE9-F7CF840DFB36}" type="presParOf" srcId="{228F6AD1-D2C6-40F2-B5B1-78B34BA75D98}" destId="{0D186603-452A-424E-A4AF-66D8EA5AA194}" srcOrd="1" destOrd="0" presId="urn:microsoft.com/office/officeart/2005/8/layout/chevron2"/>
    <dgm:cxn modelId="{71E2B9BC-DF55-4F8B-8E55-BB65D567E805}" type="presParOf" srcId="{BBD4098F-70EB-45F9-89DA-66B4E778A04C}" destId="{5B1AECD4-64C2-4EA3-9C4D-7C816CD8855C}" srcOrd="3" destOrd="0" presId="urn:microsoft.com/office/officeart/2005/8/layout/chevron2"/>
    <dgm:cxn modelId="{B5B14F09-EE5B-4F23-BD5A-CA3B4174FBB1}" type="presParOf" srcId="{BBD4098F-70EB-45F9-89DA-66B4E778A04C}" destId="{4CD8C51C-32BE-4888-97C1-313F1DC8DC0B}" srcOrd="4" destOrd="0" presId="urn:microsoft.com/office/officeart/2005/8/layout/chevron2"/>
    <dgm:cxn modelId="{51F1C9EA-3300-4014-A3B3-43FECA8C8336}" type="presParOf" srcId="{4CD8C51C-32BE-4888-97C1-313F1DC8DC0B}" destId="{1EF83DDC-FFE1-4BE5-AFA6-A8BAF55BE784}" srcOrd="0" destOrd="0" presId="urn:microsoft.com/office/officeart/2005/8/layout/chevron2"/>
    <dgm:cxn modelId="{54DFD4A4-9C71-4394-B49C-A46A1EB89492}"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Criminal charge for violating public health laws</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a person violates any NC public health statute or rule </a:t>
          </a:r>
          <a:r>
            <a:rPr lang="en-US" i="1" u="sng" dirty="0" smtClean="0"/>
            <a:t>except</a:t>
          </a:r>
          <a:r>
            <a:rPr lang="en-US" dirty="0" smtClean="0"/>
            <a:t> those pertaining to smoking in public places</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a:t>
          </a:r>
          <a:r>
            <a:rPr lang="en-US" smtClean="0"/>
            <a:t>specific violation</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FC486C33-D8A9-46CC-8181-C8D7D67CAFA4}">
      <dgm:prSet phldrT="[Text]"/>
      <dgm:spPr/>
      <dgm:t>
        <a:bodyPr/>
        <a:lstStyle/>
        <a:p>
          <a:r>
            <a:rPr lang="en-US" dirty="0" smtClean="0"/>
            <a:t>Class 1 misdemeanor (see G.S. 14-3)</a:t>
          </a:r>
          <a:endParaRPr lang="en-US" dirty="0"/>
        </a:p>
      </dgm:t>
    </dgm:pt>
    <dgm:pt modelId="{9FAD0912-DC7B-4E62-B23C-AD27AA359E88}" type="parTrans" cxnId="{CC547D03-0EAE-4B55-8274-8D562CA7E197}">
      <dgm:prSet/>
      <dgm:spPr/>
      <dgm:t>
        <a:bodyPr/>
        <a:lstStyle/>
        <a:p>
          <a:endParaRPr lang="en-US"/>
        </a:p>
      </dgm:t>
    </dgm:pt>
    <dgm:pt modelId="{5EF6C72E-AB95-4155-9219-9755D05DE1AE}" type="sibTrans" cxnId="{CC547D03-0EAE-4B55-8274-8D562CA7E197}">
      <dgm:prSet/>
      <dgm:spPr/>
      <dgm:t>
        <a:bodyPr/>
        <a:lstStyle/>
        <a:p>
          <a:endParaRPr lang="en-US"/>
        </a:p>
      </dgm:t>
    </dgm:pt>
    <dgm:pt modelId="{A38924FE-351A-4B14-9B9D-E66DF4EE873A}">
      <dgm:prSet/>
      <dgm:spPr/>
      <dgm:t>
        <a:bodyPr/>
        <a:lstStyle/>
        <a:p>
          <a:r>
            <a:rPr lang="en-US" dirty="0" smtClean="0"/>
            <a:t>Initiate charge with magistrate in county where violation occurred</a:t>
          </a:r>
          <a:endParaRPr lang="en-US" dirty="0"/>
        </a:p>
      </dgm:t>
    </dgm:pt>
    <dgm:pt modelId="{D6D4E669-3929-477E-9774-CAABA23781E9}" type="parTrans" cxnId="{0244B4B6-3CD7-49A4-9D09-A2ADBE38FE0E}">
      <dgm:prSet/>
      <dgm:spPr/>
      <dgm:t>
        <a:bodyPr/>
        <a:lstStyle/>
        <a:p>
          <a:endParaRPr lang="en-US"/>
        </a:p>
      </dgm:t>
    </dgm:pt>
    <dgm:pt modelId="{9F56F559-106F-497B-99F6-6A3E7D26576D}" type="sibTrans" cxnId="{0244B4B6-3CD7-49A4-9D09-A2ADBE38FE0E}">
      <dgm:prSet/>
      <dgm:spPr/>
      <dgm:t>
        <a:bodyPr/>
        <a:lstStyle/>
        <a:p>
          <a:endParaRPr lang="en-US"/>
        </a:p>
      </dgm:t>
    </dgm:pt>
    <dgm:pt modelId="{A29F09F6-373A-4B99-9DC0-0DEDA2C32D22}">
      <dgm:prSet/>
      <dgm:spPr/>
      <dgm:t>
        <a:bodyPr/>
        <a:lstStyle/>
        <a:p>
          <a:r>
            <a:rPr lang="en-US" dirty="0" smtClean="0"/>
            <a:t>Prepare for trial in District Court</a:t>
          </a:r>
          <a:endParaRPr lang="en-US" dirty="0"/>
        </a:p>
      </dgm:t>
    </dgm:pt>
    <dgm:pt modelId="{6D6470F2-D616-4AE3-9D99-AB38EAF97B5A}" type="parTrans" cxnId="{388DF39F-DE15-4D2B-8641-0E8FCFE8459B}">
      <dgm:prSet/>
      <dgm:spPr/>
      <dgm:t>
        <a:bodyPr/>
        <a:lstStyle/>
        <a:p>
          <a:endParaRPr lang="en-US"/>
        </a:p>
      </dgm:t>
    </dgm:pt>
    <dgm:pt modelId="{1131FC7E-D265-49E9-B477-66C520743CF2}" type="sibTrans" cxnId="{388DF39F-DE15-4D2B-8641-0E8FCFE8459B}">
      <dgm:prSet/>
      <dgm:spPr/>
      <dgm:t>
        <a:bodyPr/>
        <a:lstStyle/>
        <a:p>
          <a:endParaRPr lang="en-US"/>
        </a:p>
      </dgm:t>
    </dgm:pt>
    <dgm:pt modelId="{FD871649-0076-423D-9F19-DE7EDC1BECE8}">
      <dgm:prSet/>
      <dgm:spPr/>
      <dgm:t>
        <a:bodyPr/>
        <a:lstStyle/>
        <a:p>
          <a:r>
            <a:rPr lang="en-US" dirty="0" smtClean="0"/>
            <a:t>Consult with attorneys (assistant DA, department)</a:t>
          </a:r>
          <a:endParaRPr lang="en-US" dirty="0"/>
        </a:p>
      </dgm:t>
    </dgm:pt>
    <dgm:pt modelId="{3E78A4A4-3CD3-4FAF-9465-41036BD5A0DB}" type="sibTrans" cxnId="{14227715-E5D6-495C-8DBC-D69F579812E4}">
      <dgm:prSet/>
      <dgm:spPr/>
      <dgm:t>
        <a:bodyPr/>
        <a:lstStyle/>
        <a:p>
          <a:endParaRPr lang="en-US"/>
        </a:p>
      </dgm:t>
    </dgm:pt>
    <dgm:pt modelId="{7B9A7B07-2A7C-4257-8F34-3FBE23B06D6D}" type="parTrans" cxnId="{14227715-E5D6-495C-8DBC-D69F579812E4}">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388DF39F-DE15-4D2B-8641-0E8FCFE8459B}" srcId="{F21423A9-C0F0-4522-9748-FB151D6BD4CF}" destId="{A29F09F6-373A-4B99-9DC0-0DEDA2C32D22}" srcOrd="3" destOrd="0" parTransId="{6D6470F2-D616-4AE3-9D99-AB38EAF97B5A}" sibTransId="{1131FC7E-D265-49E9-B477-66C520743CF2}"/>
    <dgm:cxn modelId="{CC547D03-0EAE-4B55-8274-8D562CA7E197}" srcId="{716AE2C7-2FE5-4B87-8903-B59D71C98E30}" destId="{FC486C33-D8A9-46CC-8181-C8D7D67CAFA4}" srcOrd="1" destOrd="0" parTransId="{9FAD0912-DC7B-4E62-B23C-AD27AA359E88}" sibTransId="{5EF6C72E-AB95-4155-9219-9755D05DE1AE}"/>
    <dgm:cxn modelId="{98593BD3-C362-448C-AE42-A1DA6A609CE8}" type="presOf" srcId="{716AE2C7-2FE5-4B87-8903-B59D71C98E30}" destId="{36C73F50-B580-4E40-BE8E-DAA4147A9A94}" srcOrd="0" destOrd="0" presId="urn:microsoft.com/office/officeart/2005/8/layout/chevron2"/>
    <dgm:cxn modelId="{91F8927B-C7ED-4B22-9CC4-E9A3846AF9B0}" type="presOf" srcId="{F21423A9-C0F0-4522-9748-FB151D6BD4CF}" destId="{1EF83DDC-FFE1-4BE5-AFA6-A8BAF55BE784}"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C490A732-9300-48B2-83EB-0352E2A50559}" type="presOf" srcId="{FC486C33-D8A9-46CC-8181-C8D7D67CAFA4}" destId="{7E248420-8D9B-4A9D-BB51-0B3B7C8DD8DC}" srcOrd="0" destOrd="1" presId="urn:microsoft.com/office/officeart/2005/8/layout/chevron2"/>
    <dgm:cxn modelId="{14227715-E5D6-495C-8DBC-D69F579812E4}" srcId="{F21423A9-C0F0-4522-9748-FB151D6BD4CF}" destId="{FD871649-0076-423D-9F19-DE7EDC1BECE8}" srcOrd="1" destOrd="0" parTransId="{7B9A7B07-2A7C-4257-8F34-3FBE23B06D6D}" sibTransId="{3E78A4A4-3CD3-4FAF-9465-41036BD5A0DB}"/>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A749E870-E6C6-40EE-AB7E-FE34571519A1}" type="presOf" srcId="{889B3016-D704-4735-A541-BE4DC5881C0B}" destId="{BBD4098F-70EB-45F9-89DA-66B4E778A04C}"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0997A82C-E826-4760-8443-2B2E4B6834D1}" type="presOf" srcId="{2A889ED4-D84F-4EC5-A98E-952D7D74FB07}" destId="{9B5C87E6-B3EE-4397-B1FC-5A42C736800A}" srcOrd="0" destOrd="0" presId="urn:microsoft.com/office/officeart/2005/8/layout/chevron2"/>
    <dgm:cxn modelId="{B85988A7-9879-4A96-8EE1-1E7A4A636F48}" type="presOf" srcId="{FD871649-0076-423D-9F19-DE7EDC1BECE8}" destId="{AA720EF9-DDFD-40AD-BBBC-6CC73CF7EEF2}" srcOrd="0" destOrd="1" presId="urn:microsoft.com/office/officeart/2005/8/layout/chevron2"/>
    <dgm:cxn modelId="{18135767-6AAC-4B7E-B5DE-1CE71016C75C}" srcId="{889B3016-D704-4735-A541-BE4DC5881C0B}" destId="{F21423A9-C0F0-4522-9748-FB151D6BD4CF}" srcOrd="2" destOrd="0" parTransId="{47A38977-8476-4BEA-BFB7-1FD177E857B6}" sibTransId="{A5BE6FD3-8E66-423C-9C6B-91E899EDED67}"/>
    <dgm:cxn modelId="{423F122A-2798-4DC7-917D-5189C3F7324F}" srcId="{2A889ED4-D84F-4EC5-A98E-952D7D74FB07}" destId="{E282EEDC-AF32-46FE-A6A7-451E01D7525A}" srcOrd="0" destOrd="0" parTransId="{0C5AA460-AE65-4F33-A73E-0014244E8710}" sibTransId="{5B0C3DC0-58C5-4F6B-A134-A695D7174A0B}"/>
    <dgm:cxn modelId="{DFDD638E-A71F-49FA-805D-16B4705A89BD}" type="presOf" srcId="{A29F09F6-373A-4B99-9DC0-0DEDA2C32D22}" destId="{AA720EF9-DDFD-40AD-BBBC-6CC73CF7EEF2}" srcOrd="0" destOrd="3" presId="urn:microsoft.com/office/officeart/2005/8/layout/chevron2"/>
    <dgm:cxn modelId="{F61BA26F-EE02-4749-A083-1583F22BE8CB}" type="presOf" srcId="{49670F59-95F2-4664-84EF-6C0BCD359CCE}" destId="{7E248420-8D9B-4A9D-BB51-0B3B7C8DD8DC}" srcOrd="0" destOrd="0" presId="urn:microsoft.com/office/officeart/2005/8/layout/chevron2"/>
    <dgm:cxn modelId="{0244B4B6-3CD7-49A4-9D09-A2ADBE38FE0E}" srcId="{F21423A9-C0F0-4522-9748-FB151D6BD4CF}" destId="{A38924FE-351A-4B14-9B9D-E66DF4EE873A}" srcOrd="2" destOrd="0" parTransId="{D6D4E669-3929-477E-9774-CAABA23781E9}" sibTransId="{9F56F559-106F-497B-99F6-6A3E7D26576D}"/>
    <dgm:cxn modelId="{CF4B278B-568E-4EF2-8E25-175DDC150EB5}" type="presOf" srcId="{A38924FE-351A-4B14-9B9D-E66DF4EE873A}" destId="{AA720EF9-DDFD-40AD-BBBC-6CC73CF7EEF2}" srcOrd="0" destOrd="2" presId="urn:microsoft.com/office/officeart/2005/8/layout/chevron2"/>
    <dgm:cxn modelId="{448879EF-02A1-4C9D-8847-21FC802C828C}" type="presOf" srcId="{E282EEDC-AF32-46FE-A6A7-451E01D7525A}" destId="{0D186603-452A-424E-A4AF-66D8EA5AA194}" srcOrd="0" destOrd="0" presId="urn:microsoft.com/office/officeart/2005/8/layout/chevron2"/>
    <dgm:cxn modelId="{5146E202-DE2E-49BC-A996-5445CB46B9FF}" type="presOf" srcId="{596EF07D-0865-4766-A6CF-9ADA1B537681}" destId="{AA720EF9-DDFD-40AD-BBBC-6CC73CF7EEF2}" srcOrd="0" destOrd="0" presId="urn:microsoft.com/office/officeart/2005/8/layout/chevron2"/>
    <dgm:cxn modelId="{F02A9B55-AAC0-4473-AC69-C02816EE1871}" type="presParOf" srcId="{BBD4098F-70EB-45F9-89DA-66B4E778A04C}" destId="{00B0A906-9D3F-4A1F-870B-BB6F3EFFD065}" srcOrd="0" destOrd="0" presId="urn:microsoft.com/office/officeart/2005/8/layout/chevron2"/>
    <dgm:cxn modelId="{189AE86A-028E-4211-AE27-0AC0DB51AADA}" type="presParOf" srcId="{00B0A906-9D3F-4A1F-870B-BB6F3EFFD065}" destId="{36C73F50-B580-4E40-BE8E-DAA4147A9A94}" srcOrd="0" destOrd="0" presId="urn:microsoft.com/office/officeart/2005/8/layout/chevron2"/>
    <dgm:cxn modelId="{CCB4CBDF-3E3C-441C-8450-6731B2BC2F2D}" type="presParOf" srcId="{00B0A906-9D3F-4A1F-870B-BB6F3EFFD065}" destId="{7E248420-8D9B-4A9D-BB51-0B3B7C8DD8DC}" srcOrd="1" destOrd="0" presId="urn:microsoft.com/office/officeart/2005/8/layout/chevron2"/>
    <dgm:cxn modelId="{8116292F-ECC9-48F9-BC53-CFA640C08C06}" type="presParOf" srcId="{BBD4098F-70EB-45F9-89DA-66B4E778A04C}" destId="{FD361ED4-A86B-4EE9-81D7-02C2F03AE18E}" srcOrd="1" destOrd="0" presId="urn:microsoft.com/office/officeart/2005/8/layout/chevron2"/>
    <dgm:cxn modelId="{68B2BC7C-94F9-4208-915F-B040301291E2}" type="presParOf" srcId="{BBD4098F-70EB-45F9-89DA-66B4E778A04C}" destId="{228F6AD1-D2C6-40F2-B5B1-78B34BA75D98}" srcOrd="2" destOrd="0" presId="urn:microsoft.com/office/officeart/2005/8/layout/chevron2"/>
    <dgm:cxn modelId="{CA4E1B71-0808-4328-B77C-FD6C33A4EC20}" type="presParOf" srcId="{228F6AD1-D2C6-40F2-B5B1-78B34BA75D98}" destId="{9B5C87E6-B3EE-4397-B1FC-5A42C736800A}" srcOrd="0" destOrd="0" presId="urn:microsoft.com/office/officeart/2005/8/layout/chevron2"/>
    <dgm:cxn modelId="{589C5DDD-BA8F-454C-9ED9-61F02283D2A5}" type="presParOf" srcId="{228F6AD1-D2C6-40F2-B5B1-78B34BA75D98}" destId="{0D186603-452A-424E-A4AF-66D8EA5AA194}" srcOrd="1" destOrd="0" presId="urn:microsoft.com/office/officeart/2005/8/layout/chevron2"/>
    <dgm:cxn modelId="{E54C33A0-EE79-428D-AD2D-59CEC8C7D130}" type="presParOf" srcId="{BBD4098F-70EB-45F9-89DA-66B4E778A04C}" destId="{5B1AECD4-64C2-4EA3-9C4D-7C816CD8855C}" srcOrd="3" destOrd="0" presId="urn:microsoft.com/office/officeart/2005/8/layout/chevron2"/>
    <dgm:cxn modelId="{1FB8B388-0D79-4291-9E0F-7E7BFA070999}" type="presParOf" srcId="{BBD4098F-70EB-45F9-89DA-66B4E778A04C}" destId="{4CD8C51C-32BE-4888-97C1-313F1DC8DC0B}" srcOrd="4" destOrd="0" presId="urn:microsoft.com/office/officeart/2005/8/layout/chevron2"/>
    <dgm:cxn modelId="{61D6FF42-3A42-4E20-8ADB-D87CB9B4ADD7}" type="presParOf" srcId="{4CD8C51C-32BE-4888-97C1-313F1DC8DC0B}" destId="{1EF83DDC-FFE1-4BE5-AFA6-A8BAF55BE784}" srcOrd="0" destOrd="0" presId="urn:microsoft.com/office/officeart/2005/8/layout/chevron2"/>
    <dgm:cxn modelId="{96B8BB80-6241-4309-8068-72267FF06B96}"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An order directing a property owner or other person in charge of the property to abate a public health nuisance</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the health director determines a </a:t>
          </a:r>
          <a:r>
            <a:rPr lang="en-US" b="0" i="0" dirty="0" smtClean="0"/>
            <a:t>public health nuisance</a:t>
          </a:r>
          <a:r>
            <a:rPr lang="en-US" dirty="0" smtClean="0"/>
            <a:t> exists on the property</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existence of public health nuisance</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249799E5-1B33-4586-8724-EEE17435F1A4}">
      <dgm:prSet phldrT="[Text]"/>
      <dgm:spPr/>
      <dgm:t>
        <a:bodyPr/>
        <a:lstStyle/>
        <a:p>
          <a:r>
            <a:rPr lang="en-US" dirty="0" smtClean="0"/>
            <a:t>If person does not comply, ask Superior Court to enforce</a:t>
          </a:r>
          <a:endParaRPr lang="en-US" dirty="0"/>
        </a:p>
      </dgm:t>
    </dgm:pt>
    <dgm:pt modelId="{E9D65581-F6D9-4A7E-A56C-DF75B46A1A9F}" type="parTrans" cxnId="{471AFC0A-A10C-4B51-B4A3-DB6FC6EB7AD5}">
      <dgm:prSet/>
      <dgm:spPr/>
      <dgm:t>
        <a:bodyPr/>
        <a:lstStyle/>
        <a:p>
          <a:endParaRPr lang="en-US"/>
        </a:p>
      </dgm:t>
    </dgm:pt>
    <dgm:pt modelId="{B6CC7438-3A7E-42E6-B569-10A03D5D1F3A}" type="sibTrans" cxnId="{471AFC0A-A10C-4B51-B4A3-DB6FC6EB7AD5}">
      <dgm:prSet/>
      <dgm:spPr/>
      <dgm:t>
        <a:bodyPr/>
        <a:lstStyle/>
        <a:p>
          <a:endParaRPr lang="en-US"/>
        </a:p>
      </dgm:t>
    </dgm:pt>
    <dgm:pt modelId="{30399DE6-4309-4097-8989-EF3493D4AC53}">
      <dgm:prSet phldrT="[Text]"/>
      <dgm:spPr/>
      <dgm:t>
        <a:bodyPr/>
        <a:lstStyle/>
        <a:p>
          <a:r>
            <a:rPr lang="en-US" dirty="0" smtClean="0"/>
            <a:t>Local health director issues abatement order</a:t>
          </a:r>
          <a:endParaRPr lang="en-US" dirty="0"/>
        </a:p>
      </dgm:t>
    </dgm:pt>
    <dgm:pt modelId="{7D3FDBAC-FE3F-4A8E-9C73-57A9C0319EE4}" type="parTrans" cxnId="{F979E8CB-125C-4244-A1FD-5F6A3DF337FD}">
      <dgm:prSet/>
      <dgm:spPr/>
      <dgm:t>
        <a:bodyPr/>
        <a:lstStyle/>
        <a:p>
          <a:endParaRPr lang="en-US"/>
        </a:p>
      </dgm:t>
    </dgm:pt>
    <dgm:pt modelId="{2A84768D-6651-4FBE-A675-3DAC5BB3753C}" type="sibTrans" cxnId="{F979E8CB-125C-4244-A1FD-5F6A3DF337FD}">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FBE1C27A-CDC5-48ED-AF6D-1CB8D1E5898F}" type="presOf" srcId="{889B3016-D704-4735-A541-BE4DC5881C0B}" destId="{BBD4098F-70EB-45F9-89DA-66B4E778A04C}" srcOrd="0" destOrd="0" presId="urn:microsoft.com/office/officeart/2005/8/layout/chevron2"/>
    <dgm:cxn modelId="{8FECD8D1-ED36-4717-A187-32760C6DBBFA}" type="presOf" srcId="{F21423A9-C0F0-4522-9748-FB151D6BD4CF}" destId="{1EF83DDC-FFE1-4BE5-AFA6-A8BAF55BE784}"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1969460F-D370-4956-81C9-4775C07FCEE8}" type="presOf" srcId="{49670F59-95F2-4664-84EF-6C0BCD359CCE}" destId="{7E248420-8D9B-4A9D-BB51-0B3B7C8DD8DC}" srcOrd="0" destOrd="0" presId="urn:microsoft.com/office/officeart/2005/8/layout/chevron2"/>
    <dgm:cxn modelId="{52628092-1CF3-44F7-9FFA-55DFB7D5362E}" type="presOf" srcId="{30399DE6-4309-4097-8989-EF3493D4AC53}" destId="{AA720EF9-DDFD-40AD-BBBC-6CC73CF7EEF2}" srcOrd="0" destOrd="1" presId="urn:microsoft.com/office/officeart/2005/8/layout/chevron2"/>
    <dgm:cxn modelId="{60D9AA52-C2F9-41D3-A4B9-E5D9525EC701}" type="presOf" srcId="{596EF07D-0865-4766-A6CF-9ADA1B537681}" destId="{AA720EF9-DDFD-40AD-BBBC-6CC73CF7EEF2}" srcOrd="0" destOrd="0" presId="urn:microsoft.com/office/officeart/2005/8/layout/chevron2"/>
    <dgm:cxn modelId="{841029BB-AC50-4C8F-9EC0-5AB1FCECF932}" type="presOf" srcId="{249799E5-1B33-4586-8724-EEE17435F1A4}" destId="{AA720EF9-DDFD-40AD-BBBC-6CC73CF7EEF2}" srcOrd="0" destOrd="2" presId="urn:microsoft.com/office/officeart/2005/8/layout/chevron2"/>
    <dgm:cxn modelId="{4D3C4FD0-5322-4634-87FE-6A23E476F5FC}" type="presOf" srcId="{E282EEDC-AF32-46FE-A6A7-451E01D7525A}" destId="{0D186603-452A-424E-A4AF-66D8EA5AA194}"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95484A83-D769-42E3-9AEA-910B11085B51}" srcId="{889B3016-D704-4735-A541-BE4DC5881C0B}" destId="{2A889ED4-D84F-4EC5-A98E-952D7D74FB07}" srcOrd="1" destOrd="0" parTransId="{D795D365-7476-4573-AE20-BFBF0D1CE77F}" sibTransId="{91917A78-BAB3-430D-85FF-9FCA34AA3CCB}"/>
    <dgm:cxn modelId="{18135767-6AAC-4B7E-B5DE-1CE71016C75C}" srcId="{889B3016-D704-4735-A541-BE4DC5881C0B}" destId="{F21423A9-C0F0-4522-9748-FB151D6BD4CF}" srcOrd="2" destOrd="0" parTransId="{47A38977-8476-4BEA-BFB7-1FD177E857B6}" sibTransId="{A5BE6FD3-8E66-423C-9C6B-91E899EDED67}"/>
    <dgm:cxn modelId="{D5200ED6-44FA-4994-981D-0B39219047A5}" type="presOf" srcId="{2A889ED4-D84F-4EC5-A98E-952D7D74FB07}" destId="{9B5C87E6-B3EE-4397-B1FC-5A42C736800A}" srcOrd="0" destOrd="0" presId="urn:microsoft.com/office/officeart/2005/8/layout/chevron2"/>
    <dgm:cxn modelId="{423F122A-2798-4DC7-917D-5189C3F7324F}" srcId="{2A889ED4-D84F-4EC5-A98E-952D7D74FB07}" destId="{E282EEDC-AF32-46FE-A6A7-451E01D7525A}" srcOrd="0" destOrd="0" parTransId="{0C5AA460-AE65-4F33-A73E-0014244E8710}" sibTransId="{5B0C3DC0-58C5-4F6B-A134-A695D7174A0B}"/>
    <dgm:cxn modelId="{471AFC0A-A10C-4B51-B4A3-DB6FC6EB7AD5}" srcId="{F21423A9-C0F0-4522-9748-FB151D6BD4CF}" destId="{249799E5-1B33-4586-8724-EEE17435F1A4}" srcOrd="2" destOrd="0" parTransId="{E9D65581-F6D9-4A7E-A56C-DF75B46A1A9F}" sibTransId="{B6CC7438-3A7E-42E6-B569-10A03D5D1F3A}"/>
    <dgm:cxn modelId="{F979E8CB-125C-4244-A1FD-5F6A3DF337FD}" srcId="{F21423A9-C0F0-4522-9748-FB151D6BD4CF}" destId="{30399DE6-4309-4097-8989-EF3493D4AC53}" srcOrd="1" destOrd="0" parTransId="{7D3FDBAC-FE3F-4A8E-9C73-57A9C0319EE4}" sibTransId="{2A84768D-6651-4FBE-A675-3DAC5BB3753C}"/>
    <dgm:cxn modelId="{12091F4E-E1E3-4A9E-8581-21F8FC320410}" type="presOf" srcId="{716AE2C7-2FE5-4B87-8903-B59D71C98E30}" destId="{36C73F50-B580-4E40-BE8E-DAA4147A9A94}" srcOrd="0" destOrd="0" presId="urn:microsoft.com/office/officeart/2005/8/layout/chevron2"/>
    <dgm:cxn modelId="{95609838-EBA0-4822-8EB4-6866F956D54F}" type="presParOf" srcId="{BBD4098F-70EB-45F9-89DA-66B4E778A04C}" destId="{00B0A906-9D3F-4A1F-870B-BB6F3EFFD065}" srcOrd="0" destOrd="0" presId="urn:microsoft.com/office/officeart/2005/8/layout/chevron2"/>
    <dgm:cxn modelId="{2804A6B1-1AA0-4860-881A-8E040285E25B}" type="presParOf" srcId="{00B0A906-9D3F-4A1F-870B-BB6F3EFFD065}" destId="{36C73F50-B580-4E40-BE8E-DAA4147A9A94}" srcOrd="0" destOrd="0" presId="urn:microsoft.com/office/officeart/2005/8/layout/chevron2"/>
    <dgm:cxn modelId="{62EAD877-C933-4B85-980E-51F831CDC129}" type="presParOf" srcId="{00B0A906-9D3F-4A1F-870B-BB6F3EFFD065}" destId="{7E248420-8D9B-4A9D-BB51-0B3B7C8DD8DC}" srcOrd="1" destOrd="0" presId="urn:microsoft.com/office/officeart/2005/8/layout/chevron2"/>
    <dgm:cxn modelId="{BAE0425D-E70B-43AB-A310-01CCDD0F3945}" type="presParOf" srcId="{BBD4098F-70EB-45F9-89DA-66B4E778A04C}" destId="{FD361ED4-A86B-4EE9-81D7-02C2F03AE18E}" srcOrd="1" destOrd="0" presId="urn:microsoft.com/office/officeart/2005/8/layout/chevron2"/>
    <dgm:cxn modelId="{9097F20A-7456-4980-BA4A-BD5F30FE7BB8}" type="presParOf" srcId="{BBD4098F-70EB-45F9-89DA-66B4E778A04C}" destId="{228F6AD1-D2C6-40F2-B5B1-78B34BA75D98}" srcOrd="2" destOrd="0" presId="urn:microsoft.com/office/officeart/2005/8/layout/chevron2"/>
    <dgm:cxn modelId="{87386FED-059F-4C1B-845C-5C44F086CE33}" type="presParOf" srcId="{228F6AD1-D2C6-40F2-B5B1-78B34BA75D98}" destId="{9B5C87E6-B3EE-4397-B1FC-5A42C736800A}" srcOrd="0" destOrd="0" presId="urn:microsoft.com/office/officeart/2005/8/layout/chevron2"/>
    <dgm:cxn modelId="{B9C1E199-1ED2-4721-B87C-C6D9B38818D4}" type="presParOf" srcId="{228F6AD1-D2C6-40F2-B5B1-78B34BA75D98}" destId="{0D186603-452A-424E-A4AF-66D8EA5AA194}" srcOrd="1" destOrd="0" presId="urn:microsoft.com/office/officeart/2005/8/layout/chevron2"/>
    <dgm:cxn modelId="{62EAD7F4-3557-481F-BE0B-8FC8F6ADE926}" type="presParOf" srcId="{BBD4098F-70EB-45F9-89DA-66B4E778A04C}" destId="{5B1AECD4-64C2-4EA3-9C4D-7C816CD8855C}" srcOrd="3" destOrd="0" presId="urn:microsoft.com/office/officeart/2005/8/layout/chevron2"/>
    <dgm:cxn modelId="{BA8CD6EA-B8A4-4A72-9CFD-8C91CAA8E9E7}" type="presParOf" srcId="{BBD4098F-70EB-45F9-89DA-66B4E778A04C}" destId="{4CD8C51C-32BE-4888-97C1-313F1DC8DC0B}" srcOrd="4" destOrd="0" presId="urn:microsoft.com/office/officeart/2005/8/layout/chevron2"/>
    <dgm:cxn modelId="{C6F52BBC-BCB7-496A-BE82-CC9120E96106}" type="presParOf" srcId="{4CD8C51C-32BE-4888-97C1-313F1DC8DC0B}" destId="{1EF83DDC-FFE1-4BE5-AFA6-A8BAF55BE784}" srcOrd="0" destOrd="0" presId="urn:microsoft.com/office/officeart/2005/8/layout/chevron2"/>
    <dgm:cxn modelId="{E05A70D8-B374-474D-9F0B-67DDA04C54EE}"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F9DD8-9188-4A98-B7BA-D53F11BED8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4195F4-6E30-43FB-A696-BB71E593C008}">
      <dgm:prSet phldrT="[Text]"/>
      <dgm:spPr/>
      <dgm:t>
        <a:bodyPr/>
        <a:lstStyle/>
        <a:p>
          <a:r>
            <a:rPr lang="en-US" dirty="0" smtClean="0"/>
            <a:t>Public health nuisance</a:t>
          </a:r>
          <a:endParaRPr lang="en-US" dirty="0"/>
        </a:p>
      </dgm:t>
    </dgm:pt>
    <dgm:pt modelId="{0ED1D685-F0FF-4503-9DDF-5995BF78A9FC}" type="parTrans" cxnId="{00EA0CFF-360A-44E3-AA07-919D01DA4253}">
      <dgm:prSet/>
      <dgm:spPr/>
      <dgm:t>
        <a:bodyPr/>
        <a:lstStyle/>
        <a:p>
          <a:endParaRPr lang="en-US"/>
        </a:p>
      </dgm:t>
    </dgm:pt>
    <dgm:pt modelId="{D0054EF4-6F2C-4F2B-9D10-C58A56D7C446}" type="sibTrans" cxnId="{00EA0CFF-360A-44E3-AA07-919D01DA4253}">
      <dgm:prSet/>
      <dgm:spPr/>
      <dgm:t>
        <a:bodyPr/>
        <a:lstStyle/>
        <a:p>
          <a:endParaRPr lang="en-US"/>
        </a:p>
      </dgm:t>
    </dgm:pt>
    <dgm:pt modelId="{B8195B9A-CD00-4878-84D5-7F894B0C2446}">
      <dgm:prSet phldrT="[Text]"/>
      <dgm:spPr/>
      <dgm:t>
        <a:bodyPr/>
        <a:lstStyle/>
        <a:p>
          <a:r>
            <a:rPr lang="en-US" dirty="0" smtClean="0"/>
            <a:t>Not defined in statute</a:t>
          </a:r>
          <a:endParaRPr lang="en-US" dirty="0"/>
        </a:p>
      </dgm:t>
    </dgm:pt>
    <dgm:pt modelId="{5BD425B8-9149-4997-933E-BC696CA21A41}" type="parTrans" cxnId="{E95ECF05-2088-42C5-9132-A3AA0824912F}">
      <dgm:prSet/>
      <dgm:spPr/>
      <dgm:t>
        <a:bodyPr/>
        <a:lstStyle/>
        <a:p>
          <a:endParaRPr lang="en-US"/>
        </a:p>
      </dgm:t>
    </dgm:pt>
    <dgm:pt modelId="{20A77413-E294-447D-B825-55D37246691D}" type="sibTrans" cxnId="{E95ECF05-2088-42C5-9132-A3AA0824912F}">
      <dgm:prSet/>
      <dgm:spPr/>
      <dgm:t>
        <a:bodyPr/>
        <a:lstStyle/>
        <a:p>
          <a:endParaRPr lang="en-US"/>
        </a:p>
      </dgm:t>
    </dgm:pt>
    <dgm:pt modelId="{EA9F789B-0226-4276-840D-77516DC38997}">
      <dgm:prSet phldrT="[Text]"/>
      <dgm:spPr/>
      <dgm:t>
        <a:bodyPr/>
        <a:lstStyle/>
        <a:p>
          <a:r>
            <a:rPr lang="en-US" dirty="0" smtClean="0"/>
            <a:t>Abate</a:t>
          </a:r>
          <a:endParaRPr lang="en-US" dirty="0"/>
        </a:p>
      </dgm:t>
    </dgm:pt>
    <dgm:pt modelId="{BDA47053-9183-4AC6-9A7C-51AACE09C885}" type="parTrans" cxnId="{4CA7FE73-8CD1-4FAA-AEC8-FBF45DED70C7}">
      <dgm:prSet/>
      <dgm:spPr/>
      <dgm:t>
        <a:bodyPr/>
        <a:lstStyle/>
        <a:p>
          <a:endParaRPr lang="en-US"/>
        </a:p>
      </dgm:t>
    </dgm:pt>
    <dgm:pt modelId="{7F0B783F-747B-4E61-A7C5-CD33169A0FFA}" type="sibTrans" cxnId="{4CA7FE73-8CD1-4FAA-AEC8-FBF45DED70C7}">
      <dgm:prSet/>
      <dgm:spPr/>
      <dgm:t>
        <a:bodyPr/>
        <a:lstStyle/>
        <a:p>
          <a:endParaRPr lang="en-US"/>
        </a:p>
      </dgm:t>
    </dgm:pt>
    <dgm:pt modelId="{AB9FD7FC-B25A-4B6E-917F-6CBE3B451A8C}">
      <dgm:prSet phldrT="[Text]"/>
      <dgm:spPr/>
      <dgm:t>
        <a:bodyPr/>
        <a:lstStyle/>
        <a:p>
          <a:r>
            <a:rPr lang="en-US" dirty="0" smtClean="0"/>
            <a:t>Not defined in statute</a:t>
          </a:r>
          <a:endParaRPr lang="en-US" dirty="0"/>
        </a:p>
      </dgm:t>
    </dgm:pt>
    <dgm:pt modelId="{4A7D0F52-5546-4D5E-8ECF-1F7875ACE212}" type="parTrans" cxnId="{F88CD5DF-0540-4A4C-9350-089D246C9C49}">
      <dgm:prSet/>
      <dgm:spPr/>
      <dgm:t>
        <a:bodyPr/>
        <a:lstStyle/>
        <a:p>
          <a:endParaRPr lang="en-US"/>
        </a:p>
      </dgm:t>
    </dgm:pt>
    <dgm:pt modelId="{2A3E6A48-9C00-4D88-94F2-7D9B8BB3C6AC}" type="sibTrans" cxnId="{F88CD5DF-0540-4A4C-9350-089D246C9C49}">
      <dgm:prSet/>
      <dgm:spPr/>
      <dgm:t>
        <a:bodyPr/>
        <a:lstStyle/>
        <a:p>
          <a:endParaRPr lang="en-US"/>
        </a:p>
      </dgm:t>
    </dgm:pt>
    <dgm:pt modelId="{22777D8A-0457-451E-B894-BAD0CBEEEFAB}">
      <dgm:prSet phldrT="[Text]"/>
      <dgm:spPr/>
      <dgm:t>
        <a:bodyPr/>
        <a:lstStyle/>
        <a:p>
          <a:r>
            <a:rPr lang="en-US" dirty="0" smtClean="0"/>
            <a:t>What to consider:</a:t>
          </a:r>
          <a:endParaRPr lang="en-US" dirty="0"/>
        </a:p>
      </dgm:t>
    </dgm:pt>
    <dgm:pt modelId="{55CD9864-2DF3-4AA9-AFB0-AAEBD75173C2}" type="parTrans" cxnId="{54836237-5CD1-4C97-B77A-C8A663735243}">
      <dgm:prSet/>
      <dgm:spPr/>
      <dgm:t>
        <a:bodyPr/>
        <a:lstStyle/>
        <a:p>
          <a:endParaRPr lang="en-US"/>
        </a:p>
      </dgm:t>
    </dgm:pt>
    <dgm:pt modelId="{4606CDD3-530B-4D75-B7AE-6E7275BEF475}" type="sibTrans" cxnId="{54836237-5CD1-4C97-B77A-C8A663735243}">
      <dgm:prSet/>
      <dgm:spPr/>
      <dgm:t>
        <a:bodyPr/>
        <a:lstStyle/>
        <a:p>
          <a:endParaRPr lang="en-US"/>
        </a:p>
      </dgm:t>
    </dgm:pt>
    <dgm:pt modelId="{B05C8297-BA8C-4FA1-938C-31FFA01E1C85}">
      <dgm:prSet phldrT="[Text]"/>
      <dgm:spPr/>
      <dgm:t>
        <a:bodyPr/>
        <a:lstStyle/>
        <a:p>
          <a:r>
            <a:rPr lang="en-US" dirty="0" smtClean="0"/>
            <a:t>Elements to consider:</a:t>
          </a:r>
          <a:endParaRPr lang="en-US" dirty="0"/>
        </a:p>
      </dgm:t>
    </dgm:pt>
    <dgm:pt modelId="{20FBA536-6A62-4F21-A3D2-786CC23E50F1}" type="parTrans" cxnId="{E625C00E-AF09-458A-9735-1D6D4844C955}">
      <dgm:prSet/>
      <dgm:spPr/>
      <dgm:t>
        <a:bodyPr/>
        <a:lstStyle/>
        <a:p>
          <a:endParaRPr lang="en-US"/>
        </a:p>
      </dgm:t>
    </dgm:pt>
    <dgm:pt modelId="{C8740F7D-65C7-418B-A208-DC9B145905E0}" type="sibTrans" cxnId="{E625C00E-AF09-458A-9735-1D6D4844C955}">
      <dgm:prSet/>
      <dgm:spPr/>
      <dgm:t>
        <a:bodyPr/>
        <a:lstStyle/>
        <a:p>
          <a:endParaRPr lang="en-US"/>
        </a:p>
      </dgm:t>
    </dgm:pt>
    <dgm:pt modelId="{4B174140-7DB0-45C3-963D-C2FEF700E17E}">
      <dgm:prSet phldrT="[Text]"/>
      <dgm:spPr/>
      <dgm:t>
        <a:bodyPr/>
        <a:lstStyle/>
        <a:p>
          <a:r>
            <a:rPr lang="en-US" dirty="0" smtClean="0"/>
            <a:t>Situation on property</a:t>
          </a:r>
          <a:endParaRPr lang="en-US" dirty="0"/>
        </a:p>
      </dgm:t>
    </dgm:pt>
    <dgm:pt modelId="{33DBD676-285D-439A-88AD-7BB80909D1D1}" type="parTrans" cxnId="{82272680-79AE-4095-BE69-D929C56E4002}">
      <dgm:prSet/>
      <dgm:spPr/>
      <dgm:t>
        <a:bodyPr/>
        <a:lstStyle/>
        <a:p>
          <a:endParaRPr lang="en-US"/>
        </a:p>
      </dgm:t>
    </dgm:pt>
    <dgm:pt modelId="{76A638FF-DB2F-44BD-8DA0-74AAB16C658B}" type="sibTrans" cxnId="{82272680-79AE-4095-BE69-D929C56E4002}">
      <dgm:prSet/>
      <dgm:spPr/>
      <dgm:t>
        <a:bodyPr/>
        <a:lstStyle/>
        <a:p>
          <a:endParaRPr lang="en-US"/>
        </a:p>
      </dgm:t>
    </dgm:pt>
    <dgm:pt modelId="{B31DCEB3-50FC-4FCD-B298-E11E3A2CF8B2}">
      <dgm:prSet phldrT="[Text]"/>
      <dgm:spPr/>
      <dgm:t>
        <a:bodyPr/>
        <a:lstStyle/>
        <a:p>
          <a:r>
            <a:rPr lang="en-US" dirty="0" smtClean="0"/>
            <a:t>That interferes with the health of the public</a:t>
          </a:r>
          <a:endParaRPr lang="en-US" dirty="0"/>
        </a:p>
      </dgm:t>
    </dgm:pt>
    <dgm:pt modelId="{451300BE-A811-4DC0-8713-BAB4A90F19EE}" type="parTrans" cxnId="{AD0B1B00-635E-4DCA-9122-9411C0510760}">
      <dgm:prSet/>
      <dgm:spPr/>
      <dgm:t>
        <a:bodyPr/>
        <a:lstStyle/>
        <a:p>
          <a:endParaRPr lang="en-US"/>
        </a:p>
      </dgm:t>
    </dgm:pt>
    <dgm:pt modelId="{57A5A9F4-EE4D-4EC7-A3BF-05C3F9A05E9A}" type="sibTrans" cxnId="{AD0B1B00-635E-4DCA-9122-9411C0510760}">
      <dgm:prSet/>
      <dgm:spPr/>
      <dgm:t>
        <a:bodyPr/>
        <a:lstStyle/>
        <a:p>
          <a:endParaRPr lang="en-US"/>
        </a:p>
      </dgm:t>
    </dgm:pt>
    <dgm:pt modelId="{974147C1-A2BC-417E-B954-A6EAA9773956}">
      <dgm:prSet phldrT="[Text]"/>
      <dgm:spPr/>
      <dgm:t>
        <a:bodyPr/>
        <a:lstStyle/>
        <a:p>
          <a:r>
            <a:rPr lang="en-US" dirty="0" smtClean="0"/>
            <a:t>In a way that is both substantial and unreasonable</a:t>
          </a:r>
          <a:endParaRPr lang="en-US" dirty="0"/>
        </a:p>
      </dgm:t>
    </dgm:pt>
    <dgm:pt modelId="{3C50C7DD-FBC9-43D4-A767-F408B04AFA94}" type="parTrans" cxnId="{23A656A8-F300-4EAB-87B7-800EC458B650}">
      <dgm:prSet/>
      <dgm:spPr/>
      <dgm:t>
        <a:bodyPr/>
        <a:lstStyle/>
        <a:p>
          <a:endParaRPr lang="en-US"/>
        </a:p>
      </dgm:t>
    </dgm:pt>
    <dgm:pt modelId="{C63C0D47-9788-4827-B462-6A05AC651AED}" type="sibTrans" cxnId="{23A656A8-F300-4EAB-87B7-800EC458B650}">
      <dgm:prSet/>
      <dgm:spPr/>
      <dgm:t>
        <a:bodyPr/>
        <a:lstStyle/>
        <a:p>
          <a:endParaRPr lang="en-US"/>
        </a:p>
      </dgm:t>
    </dgm:pt>
    <dgm:pt modelId="{F797D730-82A5-4D74-BD16-FF65BC6CB561}">
      <dgm:prSet phldrT="[Text]"/>
      <dgm:spPr/>
      <dgm:t>
        <a:bodyPr/>
        <a:lstStyle/>
        <a:p>
          <a:r>
            <a:rPr lang="en-US" dirty="0" smtClean="0"/>
            <a:t>Specific actions</a:t>
          </a:r>
          <a:endParaRPr lang="en-US" dirty="0"/>
        </a:p>
      </dgm:t>
    </dgm:pt>
    <dgm:pt modelId="{A600AC2E-B775-4314-9DE2-D7ECAD1A60A4}" type="parTrans" cxnId="{B8E0CABB-3F2B-4E41-8EB6-4328A7D2F17B}">
      <dgm:prSet/>
      <dgm:spPr/>
      <dgm:t>
        <a:bodyPr/>
        <a:lstStyle/>
        <a:p>
          <a:endParaRPr lang="en-US"/>
        </a:p>
      </dgm:t>
    </dgm:pt>
    <dgm:pt modelId="{CE8FBDBF-0E86-49CC-A301-17D9DF11DD4E}" type="sibTrans" cxnId="{B8E0CABB-3F2B-4E41-8EB6-4328A7D2F17B}">
      <dgm:prSet/>
      <dgm:spPr/>
      <dgm:t>
        <a:bodyPr/>
        <a:lstStyle/>
        <a:p>
          <a:endParaRPr lang="en-US"/>
        </a:p>
      </dgm:t>
    </dgm:pt>
    <dgm:pt modelId="{BBC2D020-59E9-4CDB-B92B-DDBC91C3D5E6}">
      <dgm:prSet phldrT="[Text]"/>
      <dgm:spPr/>
      <dgm:t>
        <a:bodyPr/>
        <a:lstStyle/>
        <a:p>
          <a:r>
            <a:rPr lang="en-US" dirty="0" smtClean="0"/>
            <a:t>That are necessary</a:t>
          </a:r>
          <a:endParaRPr lang="en-US" dirty="0"/>
        </a:p>
      </dgm:t>
    </dgm:pt>
    <dgm:pt modelId="{57BBB900-51A2-4182-909C-7B13D2A01C5D}" type="parTrans" cxnId="{99A6CF18-69E3-4220-B6CA-DDEF7F833351}">
      <dgm:prSet/>
      <dgm:spPr/>
      <dgm:t>
        <a:bodyPr/>
        <a:lstStyle/>
        <a:p>
          <a:endParaRPr lang="en-US"/>
        </a:p>
      </dgm:t>
    </dgm:pt>
    <dgm:pt modelId="{3A36B313-FE09-42E7-AB5C-BD3A89AB6234}" type="sibTrans" cxnId="{99A6CF18-69E3-4220-B6CA-DDEF7F833351}">
      <dgm:prSet/>
      <dgm:spPr/>
      <dgm:t>
        <a:bodyPr/>
        <a:lstStyle/>
        <a:p>
          <a:endParaRPr lang="en-US"/>
        </a:p>
      </dgm:t>
    </dgm:pt>
    <dgm:pt modelId="{E8B3C7B2-D676-4D93-B21E-78591348419D}">
      <dgm:prSet phldrT="[Text]"/>
      <dgm:spPr/>
      <dgm:t>
        <a:bodyPr/>
        <a:lstStyle/>
        <a:p>
          <a:r>
            <a:rPr lang="en-US" dirty="0" smtClean="0"/>
            <a:t>To terminate or reduce the public health problem</a:t>
          </a:r>
          <a:endParaRPr lang="en-US" dirty="0"/>
        </a:p>
      </dgm:t>
    </dgm:pt>
    <dgm:pt modelId="{174AE36D-BC2B-47C1-B460-B85BFE596922}" type="parTrans" cxnId="{5B1A8000-11C7-43C0-8706-329DDFD32A9D}">
      <dgm:prSet/>
      <dgm:spPr/>
      <dgm:t>
        <a:bodyPr/>
        <a:lstStyle/>
        <a:p>
          <a:endParaRPr lang="en-US"/>
        </a:p>
      </dgm:t>
    </dgm:pt>
    <dgm:pt modelId="{81B69232-5FE5-4C37-8E12-55D795F43EB0}" type="sibTrans" cxnId="{5B1A8000-11C7-43C0-8706-329DDFD32A9D}">
      <dgm:prSet/>
      <dgm:spPr/>
      <dgm:t>
        <a:bodyPr/>
        <a:lstStyle/>
        <a:p>
          <a:endParaRPr lang="en-US"/>
        </a:p>
      </dgm:t>
    </dgm:pt>
    <dgm:pt modelId="{E72D1A58-E223-4470-BEDC-BC8F91EE7029}">
      <dgm:prSet phldrT="[Text]"/>
      <dgm:spPr/>
      <dgm:t>
        <a:bodyPr/>
        <a:lstStyle/>
        <a:p>
          <a:endParaRPr lang="en-US" dirty="0"/>
        </a:p>
      </dgm:t>
    </dgm:pt>
    <dgm:pt modelId="{B13D25E3-6123-46CB-95FA-C697FF947780}" type="parTrans" cxnId="{A4E4A1F0-9C84-4915-85E0-AE27A2C7FCC3}">
      <dgm:prSet/>
      <dgm:spPr/>
      <dgm:t>
        <a:bodyPr/>
        <a:lstStyle/>
        <a:p>
          <a:endParaRPr lang="en-US"/>
        </a:p>
      </dgm:t>
    </dgm:pt>
    <dgm:pt modelId="{A72D3E29-1CA4-4017-B237-46EB598A5084}" type="sibTrans" cxnId="{A4E4A1F0-9C84-4915-85E0-AE27A2C7FCC3}">
      <dgm:prSet/>
      <dgm:spPr/>
      <dgm:t>
        <a:bodyPr/>
        <a:lstStyle/>
        <a:p>
          <a:endParaRPr lang="en-US"/>
        </a:p>
      </dgm:t>
    </dgm:pt>
    <dgm:pt modelId="{24CC144C-D316-45AC-900A-A217FEB0F06A}">
      <dgm:prSet phldrT="[Text]"/>
      <dgm:spPr/>
      <dgm:t>
        <a:bodyPr/>
        <a:lstStyle/>
        <a:p>
          <a:endParaRPr lang="en-US" dirty="0"/>
        </a:p>
      </dgm:t>
    </dgm:pt>
    <dgm:pt modelId="{DF432201-4210-47F4-8DB2-A6F77E9E67F3}" type="parTrans" cxnId="{6B5E3876-680B-4FE7-AE59-899787580F88}">
      <dgm:prSet/>
      <dgm:spPr/>
      <dgm:t>
        <a:bodyPr/>
        <a:lstStyle/>
        <a:p>
          <a:endParaRPr lang="en-US"/>
        </a:p>
      </dgm:t>
    </dgm:pt>
    <dgm:pt modelId="{75A61B3D-FE46-4651-BA40-C735FA6AE331}" type="sibTrans" cxnId="{6B5E3876-680B-4FE7-AE59-899787580F88}">
      <dgm:prSet/>
      <dgm:spPr/>
      <dgm:t>
        <a:bodyPr/>
        <a:lstStyle/>
        <a:p>
          <a:endParaRPr lang="en-US"/>
        </a:p>
      </dgm:t>
    </dgm:pt>
    <dgm:pt modelId="{08C21731-F5D2-4220-AA4C-3B9DDAB52807}" type="pres">
      <dgm:prSet presAssocID="{647F9DD8-9188-4A98-B7BA-D53F11BED8CA}" presName="Name0" presStyleCnt="0">
        <dgm:presLayoutVars>
          <dgm:dir/>
          <dgm:animLvl val="lvl"/>
          <dgm:resizeHandles val="exact"/>
        </dgm:presLayoutVars>
      </dgm:prSet>
      <dgm:spPr/>
      <dgm:t>
        <a:bodyPr/>
        <a:lstStyle/>
        <a:p>
          <a:endParaRPr lang="en-US"/>
        </a:p>
      </dgm:t>
    </dgm:pt>
    <dgm:pt modelId="{8D72B4FD-08A4-4833-B95D-61458CA1C578}" type="pres">
      <dgm:prSet presAssocID="{314195F4-6E30-43FB-A696-BB71E593C008}" presName="composite" presStyleCnt="0"/>
      <dgm:spPr/>
    </dgm:pt>
    <dgm:pt modelId="{E515A64C-BE38-49DB-8FFF-97D20543C3B8}" type="pres">
      <dgm:prSet presAssocID="{314195F4-6E30-43FB-A696-BB71E593C008}" presName="parTx" presStyleLbl="alignNode1" presStyleIdx="0" presStyleCnt="2">
        <dgm:presLayoutVars>
          <dgm:chMax val="0"/>
          <dgm:chPref val="0"/>
          <dgm:bulletEnabled val="1"/>
        </dgm:presLayoutVars>
      </dgm:prSet>
      <dgm:spPr/>
      <dgm:t>
        <a:bodyPr/>
        <a:lstStyle/>
        <a:p>
          <a:endParaRPr lang="en-US"/>
        </a:p>
      </dgm:t>
    </dgm:pt>
    <dgm:pt modelId="{3B243A8D-04AA-4166-BD1B-8E2F92C9813C}" type="pres">
      <dgm:prSet presAssocID="{314195F4-6E30-43FB-A696-BB71E593C008}" presName="desTx" presStyleLbl="alignAccFollowNode1" presStyleIdx="0" presStyleCnt="2">
        <dgm:presLayoutVars>
          <dgm:bulletEnabled val="1"/>
        </dgm:presLayoutVars>
      </dgm:prSet>
      <dgm:spPr/>
      <dgm:t>
        <a:bodyPr/>
        <a:lstStyle/>
        <a:p>
          <a:endParaRPr lang="en-US"/>
        </a:p>
      </dgm:t>
    </dgm:pt>
    <dgm:pt modelId="{1C433054-8C3F-41CF-BBAA-A3412D1B494C}" type="pres">
      <dgm:prSet presAssocID="{D0054EF4-6F2C-4F2B-9D10-C58A56D7C446}" presName="space" presStyleCnt="0"/>
      <dgm:spPr/>
    </dgm:pt>
    <dgm:pt modelId="{44250985-14D6-4EBE-B99F-C4EB2EC37960}" type="pres">
      <dgm:prSet presAssocID="{EA9F789B-0226-4276-840D-77516DC38997}" presName="composite" presStyleCnt="0"/>
      <dgm:spPr/>
    </dgm:pt>
    <dgm:pt modelId="{7371E8A8-AE07-4719-8E5B-22E57D8CBFAD}" type="pres">
      <dgm:prSet presAssocID="{EA9F789B-0226-4276-840D-77516DC38997}" presName="parTx" presStyleLbl="alignNode1" presStyleIdx="1" presStyleCnt="2">
        <dgm:presLayoutVars>
          <dgm:chMax val="0"/>
          <dgm:chPref val="0"/>
          <dgm:bulletEnabled val="1"/>
        </dgm:presLayoutVars>
      </dgm:prSet>
      <dgm:spPr/>
      <dgm:t>
        <a:bodyPr/>
        <a:lstStyle/>
        <a:p>
          <a:endParaRPr lang="en-US"/>
        </a:p>
      </dgm:t>
    </dgm:pt>
    <dgm:pt modelId="{1EA149A7-C0A9-41C2-82B4-4A64D9FB27BD}" type="pres">
      <dgm:prSet presAssocID="{EA9F789B-0226-4276-840D-77516DC38997}" presName="desTx" presStyleLbl="alignAccFollowNode1" presStyleIdx="1" presStyleCnt="2">
        <dgm:presLayoutVars>
          <dgm:bulletEnabled val="1"/>
        </dgm:presLayoutVars>
      </dgm:prSet>
      <dgm:spPr/>
      <dgm:t>
        <a:bodyPr/>
        <a:lstStyle/>
        <a:p>
          <a:endParaRPr lang="en-US"/>
        </a:p>
      </dgm:t>
    </dgm:pt>
  </dgm:ptLst>
  <dgm:cxnLst>
    <dgm:cxn modelId="{0BD1A6E5-2568-4E73-83CA-490815976F7C}" type="presOf" srcId="{B05C8297-BA8C-4FA1-938C-31FFA01E1C85}" destId="{3B243A8D-04AA-4166-BD1B-8E2F92C9813C}" srcOrd="0" destOrd="2" presId="urn:microsoft.com/office/officeart/2005/8/layout/hList1"/>
    <dgm:cxn modelId="{661FC638-FC05-4D1E-9CAC-19202753C73F}" type="presOf" srcId="{22777D8A-0457-451E-B894-BAD0CBEEEFAB}" destId="{1EA149A7-C0A9-41C2-82B4-4A64D9FB27BD}" srcOrd="0" destOrd="2" presId="urn:microsoft.com/office/officeart/2005/8/layout/hList1"/>
    <dgm:cxn modelId="{E625C00E-AF09-458A-9735-1D6D4844C955}" srcId="{314195F4-6E30-43FB-A696-BB71E593C008}" destId="{B05C8297-BA8C-4FA1-938C-31FFA01E1C85}" srcOrd="2" destOrd="0" parTransId="{20FBA536-6A62-4F21-A3D2-786CC23E50F1}" sibTransId="{C8740F7D-65C7-418B-A208-DC9B145905E0}"/>
    <dgm:cxn modelId="{8447DFBE-47B8-4375-9FF5-07805EEF6F34}" type="presOf" srcId="{E8B3C7B2-D676-4D93-B21E-78591348419D}" destId="{1EA149A7-C0A9-41C2-82B4-4A64D9FB27BD}" srcOrd="0" destOrd="5" presId="urn:microsoft.com/office/officeart/2005/8/layout/hList1"/>
    <dgm:cxn modelId="{A013B975-3C32-4E2A-A6B4-8A36F9F1359E}" type="presOf" srcId="{314195F4-6E30-43FB-A696-BB71E593C008}" destId="{E515A64C-BE38-49DB-8FFF-97D20543C3B8}" srcOrd="0" destOrd="0" presId="urn:microsoft.com/office/officeart/2005/8/layout/hList1"/>
    <dgm:cxn modelId="{00EA0CFF-360A-44E3-AA07-919D01DA4253}" srcId="{647F9DD8-9188-4A98-B7BA-D53F11BED8CA}" destId="{314195F4-6E30-43FB-A696-BB71E593C008}" srcOrd="0" destOrd="0" parTransId="{0ED1D685-F0FF-4503-9DDF-5995BF78A9FC}" sibTransId="{D0054EF4-6F2C-4F2B-9D10-C58A56D7C446}"/>
    <dgm:cxn modelId="{F88CD5DF-0540-4A4C-9350-089D246C9C49}" srcId="{EA9F789B-0226-4276-840D-77516DC38997}" destId="{AB9FD7FC-B25A-4B6E-917F-6CBE3B451A8C}" srcOrd="0" destOrd="0" parTransId="{4A7D0F52-5546-4D5E-8ECF-1F7875ACE212}" sibTransId="{2A3E6A48-9C00-4D88-94F2-7D9B8BB3C6AC}"/>
    <dgm:cxn modelId="{CF68972E-DDE5-4201-BA4B-6F5BB105AFE4}" type="presOf" srcId="{B31DCEB3-50FC-4FCD-B298-E11E3A2CF8B2}" destId="{3B243A8D-04AA-4166-BD1B-8E2F92C9813C}" srcOrd="0" destOrd="4" presId="urn:microsoft.com/office/officeart/2005/8/layout/hList1"/>
    <dgm:cxn modelId="{9772D61D-666C-4C10-8BAD-FCCCBB9920B8}" type="presOf" srcId="{24CC144C-D316-45AC-900A-A217FEB0F06A}" destId="{1EA149A7-C0A9-41C2-82B4-4A64D9FB27BD}" srcOrd="0" destOrd="1" presId="urn:microsoft.com/office/officeart/2005/8/layout/hList1"/>
    <dgm:cxn modelId="{4CA7FE73-8CD1-4FAA-AEC8-FBF45DED70C7}" srcId="{647F9DD8-9188-4A98-B7BA-D53F11BED8CA}" destId="{EA9F789B-0226-4276-840D-77516DC38997}" srcOrd="1" destOrd="0" parTransId="{BDA47053-9183-4AC6-9A7C-51AACE09C885}" sibTransId="{7F0B783F-747B-4E61-A7C5-CD33169A0FFA}"/>
    <dgm:cxn modelId="{54836237-5CD1-4C97-B77A-C8A663735243}" srcId="{EA9F789B-0226-4276-840D-77516DC38997}" destId="{22777D8A-0457-451E-B894-BAD0CBEEEFAB}" srcOrd="2" destOrd="0" parTransId="{55CD9864-2DF3-4AA9-AFB0-AAEBD75173C2}" sibTransId="{4606CDD3-530B-4D75-B7AE-6E7275BEF475}"/>
    <dgm:cxn modelId="{179BCC73-AA55-4289-BFE7-5E78A1E0615C}" type="presOf" srcId="{B8195B9A-CD00-4878-84D5-7F894B0C2446}" destId="{3B243A8D-04AA-4166-BD1B-8E2F92C9813C}" srcOrd="0" destOrd="0" presId="urn:microsoft.com/office/officeart/2005/8/layout/hList1"/>
    <dgm:cxn modelId="{9D497308-E088-43E1-9409-5E746BECEE2A}" type="presOf" srcId="{4B174140-7DB0-45C3-963D-C2FEF700E17E}" destId="{3B243A8D-04AA-4166-BD1B-8E2F92C9813C}" srcOrd="0" destOrd="3" presId="urn:microsoft.com/office/officeart/2005/8/layout/hList1"/>
    <dgm:cxn modelId="{5B1A8000-11C7-43C0-8706-329DDFD32A9D}" srcId="{22777D8A-0457-451E-B894-BAD0CBEEEFAB}" destId="{E8B3C7B2-D676-4D93-B21E-78591348419D}" srcOrd="2" destOrd="0" parTransId="{174AE36D-BC2B-47C1-B460-B85BFE596922}" sibTransId="{81B69232-5FE5-4C37-8E12-55D795F43EB0}"/>
    <dgm:cxn modelId="{F6D50E87-B3D2-47AE-BFC7-504DC8014904}" type="presOf" srcId="{EA9F789B-0226-4276-840D-77516DC38997}" destId="{7371E8A8-AE07-4719-8E5B-22E57D8CBFAD}" srcOrd="0" destOrd="0" presId="urn:microsoft.com/office/officeart/2005/8/layout/hList1"/>
    <dgm:cxn modelId="{B8E0CABB-3F2B-4E41-8EB6-4328A7D2F17B}" srcId="{22777D8A-0457-451E-B894-BAD0CBEEEFAB}" destId="{F797D730-82A5-4D74-BD16-FF65BC6CB561}" srcOrd="0" destOrd="0" parTransId="{A600AC2E-B775-4314-9DE2-D7ECAD1A60A4}" sibTransId="{CE8FBDBF-0E86-49CC-A301-17D9DF11DD4E}"/>
    <dgm:cxn modelId="{AD0B1B00-635E-4DCA-9122-9411C0510760}" srcId="{B05C8297-BA8C-4FA1-938C-31FFA01E1C85}" destId="{B31DCEB3-50FC-4FCD-B298-E11E3A2CF8B2}" srcOrd="1" destOrd="0" parTransId="{451300BE-A811-4DC0-8713-BAB4A90F19EE}" sibTransId="{57A5A9F4-EE4D-4EC7-A3BF-05C3F9A05E9A}"/>
    <dgm:cxn modelId="{0AE1991B-1B0C-43CB-BCAA-A930513DEA5E}" type="presOf" srcId="{974147C1-A2BC-417E-B954-A6EAA9773956}" destId="{3B243A8D-04AA-4166-BD1B-8E2F92C9813C}" srcOrd="0" destOrd="5" presId="urn:microsoft.com/office/officeart/2005/8/layout/hList1"/>
    <dgm:cxn modelId="{82272680-79AE-4095-BE69-D929C56E4002}" srcId="{B05C8297-BA8C-4FA1-938C-31FFA01E1C85}" destId="{4B174140-7DB0-45C3-963D-C2FEF700E17E}" srcOrd="0" destOrd="0" parTransId="{33DBD676-285D-439A-88AD-7BB80909D1D1}" sibTransId="{76A638FF-DB2F-44BD-8DA0-74AAB16C658B}"/>
    <dgm:cxn modelId="{CB0F5179-3D83-4AA0-B5AE-652B6104B2F3}" type="presOf" srcId="{647F9DD8-9188-4A98-B7BA-D53F11BED8CA}" destId="{08C21731-F5D2-4220-AA4C-3B9DDAB52807}" srcOrd="0" destOrd="0" presId="urn:microsoft.com/office/officeart/2005/8/layout/hList1"/>
    <dgm:cxn modelId="{A4E4A1F0-9C84-4915-85E0-AE27A2C7FCC3}" srcId="{314195F4-6E30-43FB-A696-BB71E593C008}" destId="{E72D1A58-E223-4470-BEDC-BC8F91EE7029}" srcOrd="1" destOrd="0" parTransId="{B13D25E3-6123-46CB-95FA-C697FF947780}" sibTransId="{A72D3E29-1CA4-4017-B237-46EB598A5084}"/>
    <dgm:cxn modelId="{23A656A8-F300-4EAB-87B7-800EC458B650}" srcId="{B05C8297-BA8C-4FA1-938C-31FFA01E1C85}" destId="{974147C1-A2BC-417E-B954-A6EAA9773956}" srcOrd="2" destOrd="0" parTransId="{3C50C7DD-FBC9-43D4-A767-F408B04AFA94}" sibTransId="{C63C0D47-9788-4827-B462-6A05AC651AED}"/>
    <dgm:cxn modelId="{936CF394-6F8D-4799-AFC6-D6BA9993C5AE}" type="presOf" srcId="{AB9FD7FC-B25A-4B6E-917F-6CBE3B451A8C}" destId="{1EA149A7-C0A9-41C2-82B4-4A64D9FB27BD}" srcOrd="0" destOrd="0" presId="urn:microsoft.com/office/officeart/2005/8/layout/hList1"/>
    <dgm:cxn modelId="{E95ECF05-2088-42C5-9132-A3AA0824912F}" srcId="{314195F4-6E30-43FB-A696-BB71E593C008}" destId="{B8195B9A-CD00-4878-84D5-7F894B0C2446}" srcOrd="0" destOrd="0" parTransId="{5BD425B8-9149-4997-933E-BC696CA21A41}" sibTransId="{20A77413-E294-447D-B825-55D37246691D}"/>
    <dgm:cxn modelId="{732C8ECE-EC05-4577-824E-3A423FBAB374}" type="presOf" srcId="{BBC2D020-59E9-4CDB-B92B-DDBC91C3D5E6}" destId="{1EA149A7-C0A9-41C2-82B4-4A64D9FB27BD}" srcOrd="0" destOrd="4" presId="urn:microsoft.com/office/officeart/2005/8/layout/hList1"/>
    <dgm:cxn modelId="{99A6CF18-69E3-4220-B6CA-DDEF7F833351}" srcId="{22777D8A-0457-451E-B894-BAD0CBEEEFAB}" destId="{BBC2D020-59E9-4CDB-B92B-DDBC91C3D5E6}" srcOrd="1" destOrd="0" parTransId="{57BBB900-51A2-4182-909C-7B13D2A01C5D}" sibTransId="{3A36B313-FE09-42E7-AB5C-BD3A89AB6234}"/>
    <dgm:cxn modelId="{FB4118A0-CECA-4771-99A6-D28D8483FFE3}" type="presOf" srcId="{E72D1A58-E223-4470-BEDC-BC8F91EE7029}" destId="{3B243A8D-04AA-4166-BD1B-8E2F92C9813C}" srcOrd="0" destOrd="1" presId="urn:microsoft.com/office/officeart/2005/8/layout/hList1"/>
    <dgm:cxn modelId="{166E325C-91A0-4723-9C92-5B35DE58C2CE}" type="presOf" srcId="{F797D730-82A5-4D74-BD16-FF65BC6CB561}" destId="{1EA149A7-C0A9-41C2-82B4-4A64D9FB27BD}" srcOrd="0" destOrd="3" presId="urn:microsoft.com/office/officeart/2005/8/layout/hList1"/>
    <dgm:cxn modelId="{6B5E3876-680B-4FE7-AE59-899787580F88}" srcId="{EA9F789B-0226-4276-840D-77516DC38997}" destId="{24CC144C-D316-45AC-900A-A217FEB0F06A}" srcOrd="1" destOrd="0" parTransId="{DF432201-4210-47F4-8DB2-A6F77E9E67F3}" sibTransId="{75A61B3D-FE46-4651-BA40-C735FA6AE331}"/>
    <dgm:cxn modelId="{43489E61-7155-486C-9312-2FE787B30936}" type="presParOf" srcId="{08C21731-F5D2-4220-AA4C-3B9DDAB52807}" destId="{8D72B4FD-08A4-4833-B95D-61458CA1C578}" srcOrd="0" destOrd="0" presId="urn:microsoft.com/office/officeart/2005/8/layout/hList1"/>
    <dgm:cxn modelId="{905AD0D8-B55E-4259-9F9F-BCDFE6DB7072}" type="presParOf" srcId="{8D72B4FD-08A4-4833-B95D-61458CA1C578}" destId="{E515A64C-BE38-49DB-8FFF-97D20543C3B8}" srcOrd="0" destOrd="0" presId="urn:microsoft.com/office/officeart/2005/8/layout/hList1"/>
    <dgm:cxn modelId="{02763BB1-E43A-45E6-9046-A85932904AF7}" type="presParOf" srcId="{8D72B4FD-08A4-4833-B95D-61458CA1C578}" destId="{3B243A8D-04AA-4166-BD1B-8E2F92C9813C}" srcOrd="1" destOrd="0" presId="urn:microsoft.com/office/officeart/2005/8/layout/hList1"/>
    <dgm:cxn modelId="{C26F2B91-F969-42D9-96D9-B22065B6431A}" type="presParOf" srcId="{08C21731-F5D2-4220-AA4C-3B9DDAB52807}" destId="{1C433054-8C3F-41CF-BBAA-A3412D1B494C}" srcOrd="1" destOrd="0" presId="urn:microsoft.com/office/officeart/2005/8/layout/hList1"/>
    <dgm:cxn modelId="{8D90830F-60FC-49E4-9946-D2BDE6B0AE95}" type="presParOf" srcId="{08C21731-F5D2-4220-AA4C-3B9DDAB52807}" destId="{44250985-14D6-4EBE-B99F-C4EB2EC37960}" srcOrd="2" destOrd="0" presId="urn:microsoft.com/office/officeart/2005/8/layout/hList1"/>
    <dgm:cxn modelId="{447A551F-F121-4FAF-84C8-2061B4ECEFA7}" type="presParOf" srcId="{44250985-14D6-4EBE-B99F-C4EB2EC37960}" destId="{7371E8A8-AE07-4719-8E5B-22E57D8CBFAD}" srcOrd="0" destOrd="0" presId="urn:microsoft.com/office/officeart/2005/8/layout/hList1"/>
    <dgm:cxn modelId="{826DBDE1-4F2D-4BBE-B0D3-E87B9A24BF8F}" type="presParOf" srcId="{44250985-14D6-4EBE-B99F-C4EB2EC37960}" destId="{1EA149A7-C0A9-41C2-82B4-4A64D9FB2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9B3016-D704-4735-A541-BE4DC5881C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6AE2C7-2FE5-4B87-8903-B59D71C98E30}">
      <dgm:prSet phldrT="[Text]"/>
      <dgm:spPr/>
      <dgm:t>
        <a:bodyPr/>
        <a:lstStyle/>
        <a:p>
          <a:r>
            <a:rPr lang="en-US" dirty="0" smtClean="0"/>
            <a:t>What</a:t>
          </a:r>
          <a:endParaRPr lang="en-US" dirty="0"/>
        </a:p>
      </dgm:t>
    </dgm:pt>
    <dgm:pt modelId="{8170E897-19FD-454A-8B69-5C41018E563B}" type="parTrans" cxnId="{D505B179-CC8D-449C-9753-F96F89AA6A0C}">
      <dgm:prSet/>
      <dgm:spPr/>
      <dgm:t>
        <a:bodyPr/>
        <a:lstStyle/>
        <a:p>
          <a:endParaRPr lang="en-US"/>
        </a:p>
      </dgm:t>
    </dgm:pt>
    <dgm:pt modelId="{92AC236A-BD1E-4D29-B150-F81A8953B517}" type="sibTrans" cxnId="{D505B179-CC8D-449C-9753-F96F89AA6A0C}">
      <dgm:prSet/>
      <dgm:spPr/>
      <dgm:t>
        <a:bodyPr/>
        <a:lstStyle/>
        <a:p>
          <a:endParaRPr lang="en-US"/>
        </a:p>
      </dgm:t>
    </dgm:pt>
    <dgm:pt modelId="{49670F59-95F2-4664-84EF-6C0BCD359CCE}">
      <dgm:prSet phldrT="[Text]"/>
      <dgm:spPr/>
      <dgm:t>
        <a:bodyPr/>
        <a:lstStyle/>
        <a:p>
          <a:r>
            <a:rPr lang="en-US" dirty="0" smtClean="0"/>
            <a:t>Legal authority to act or order action to </a:t>
          </a:r>
          <a:r>
            <a:rPr lang="en-US" smtClean="0"/>
            <a:t>abate an imminent hazard</a:t>
          </a:r>
          <a:endParaRPr lang="en-US" dirty="0"/>
        </a:p>
      </dgm:t>
    </dgm:pt>
    <dgm:pt modelId="{B510E07A-36EC-4198-A477-DE6311324364}" type="parTrans" cxnId="{39B56B52-042F-495E-813F-C825CECDE2FC}">
      <dgm:prSet/>
      <dgm:spPr/>
      <dgm:t>
        <a:bodyPr/>
        <a:lstStyle/>
        <a:p>
          <a:endParaRPr lang="en-US"/>
        </a:p>
      </dgm:t>
    </dgm:pt>
    <dgm:pt modelId="{ABEF84C8-BC06-4F83-A564-71A50FC24332}" type="sibTrans" cxnId="{39B56B52-042F-495E-813F-C825CECDE2FC}">
      <dgm:prSet/>
      <dgm:spPr/>
      <dgm:t>
        <a:bodyPr/>
        <a:lstStyle/>
        <a:p>
          <a:endParaRPr lang="en-US"/>
        </a:p>
      </dgm:t>
    </dgm:pt>
    <dgm:pt modelId="{2A889ED4-D84F-4EC5-A98E-952D7D74FB07}">
      <dgm:prSet phldrT="[Text]"/>
      <dgm:spPr/>
      <dgm:t>
        <a:bodyPr/>
        <a:lstStyle/>
        <a:p>
          <a:r>
            <a:rPr lang="en-US" dirty="0" smtClean="0"/>
            <a:t>When</a:t>
          </a:r>
          <a:endParaRPr lang="en-US" dirty="0"/>
        </a:p>
      </dgm:t>
    </dgm:pt>
    <dgm:pt modelId="{D795D365-7476-4573-AE20-BFBF0D1CE77F}" type="parTrans" cxnId="{95484A83-D769-42E3-9AEA-910B11085B51}">
      <dgm:prSet/>
      <dgm:spPr/>
      <dgm:t>
        <a:bodyPr/>
        <a:lstStyle/>
        <a:p>
          <a:endParaRPr lang="en-US"/>
        </a:p>
      </dgm:t>
    </dgm:pt>
    <dgm:pt modelId="{91917A78-BAB3-430D-85FF-9FCA34AA3CCB}" type="sibTrans" cxnId="{95484A83-D769-42E3-9AEA-910B11085B51}">
      <dgm:prSet/>
      <dgm:spPr/>
      <dgm:t>
        <a:bodyPr/>
        <a:lstStyle/>
        <a:p>
          <a:endParaRPr lang="en-US"/>
        </a:p>
      </dgm:t>
    </dgm:pt>
    <dgm:pt modelId="{E282EEDC-AF32-46FE-A6A7-451E01D7525A}">
      <dgm:prSet phldrT="[Text]"/>
      <dgm:spPr/>
      <dgm:t>
        <a:bodyPr/>
        <a:lstStyle/>
        <a:p>
          <a:r>
            <a:rPr lang="en-US" dirty="0" smtClean="0"/>
            <a:t>When health director determines there is </a:t>
          </a:r>
          <a:r>
            <a:rPr lang="en-US" b="0" i="0" dirty="0" smtClean="0"/>
            <a:t>a situation that requires immediate action to avoid an immediate threat to human life, an immediate threat of serious physical injury or serious adverse health effects, or a serious risk of irreparable damage to environment</a:t>
          </a:r>
          <a:endParaRPr lang="en-US" dirty="0"/>
        </a:p>
      </dgm:t>
    </dgm:pt>
    <dgm:pt modelId="{0C5AA460-AE65-4F33-A73E-0014244E8710}" type="parTrans" cxnId="{423F122A-2798-4DC7-917D-5189C3F7324F}">
      <dgm:prSet/>
      <dgm:spPr/>
      <dgm:t>
        <a:bodyPr/>
        <a:lstStyle/>
        <a:p>
          <a:endParaRPr lang="en-US"/>
        </a:p>
      </dgm:t>
    </dgm:pt>
    <dgm:pt modelId="{5B0C3DC0-58C5-4F6B-A134-A695D7174A0B}" type="sibTrans" cxnId="{423F122A-2798-4DC7-917D-5189C3F7324F}">
      <dgm:prSet/>
      <dgm:spPr/>
      <dgm:t>
        <a:bodyPr/>
        <a:lstStyle/>
        <a:p>
          <a:endParaRPr lang="en-US"/>
        </a:p>
      </dgm:t>
    </dgm:pt>
    <dgm:pt modelId="{F21423A9-C0F0-4522-9748-FB151D6BD4CF}">
      <dgm:prSet phldrT="[Text]"/>
      <dgm:spPr/>
      <dgm:t>
        <a:bodyPr/>
        <a:lstStyle/>
        <a:p>
          <a:r>
            <a:rPr lang="en-US" dirty="0" smtClean="0"/>
            <a:t>How</a:t>
          </a:r>
          <a:endParaRPr lang="en-US" dirty="0"/>
        </a:p>
      </dgm:t>
    </dgm:pt>
    <dgm:pt modelId="{47A38977-8476-4BEA-BFB7-1FD177E857B6}" type="parTrans" cxnId="{18135767-6AAC-4B7E-B5DE-1CE71016C75C}">
      <dgm:prSet/>
      <dgm:spPr/>
      <dgm:t>
        <a:bodyPr/>
        <a:lstStyle/>
        <a:p>
          <a:endParaRPr lang="en-US"/>
        </a:p>
      </dgm:t>
    </dgm:pt>
    <dgm:pt modelId="{A5BE6FD3-8E66-423C-9C6B-91E899EDED67}" type="sibTrans" cxnId="{18135767-6AAC-4B7E-B5DE-1CE71016C75C}">
      <dgm:prSet/>
      <dgm:spPr/>
      <dgm:t>
        <a:bodyPr/>
        <a:lstStyle/>
        <a:p>
          <a:endParaRPr lang="en-US"/>
        </a:p>
      </dgm:t>
    </dgm:pt>
    <dgm:pt modelId="{596EF07D-0865-4766-A6CF-9ADA1B537681}">
      <dgm:prSet phldrT="[Text]"/>
      <dgm:spPr/>
      <dgm:t>
        <a:bodyPr/>
        <a:lstStyle/>
        <a:p>
          <a:r>
            <a:rPr lang="en-US" dirty="0" smtClean="0"/>
            <a:t>Determine and document existence of imminent hazard</a:t>
          </a:r>
          <a:endParaRPr lang="en-US" dirty="0"/>
        </a:p>
      </dgm:t>
    </dgm:pt>
    <dgm:pt modelId="{1ED0ED00-D6FD-4A6D-8747-50D7733954B1}" type="parTrans" cxnId="{3E00A114-C151-4E76-AA62-90302D0991EC}">
      <dgm:prSet/>
      <dgm:spPr/>
      <dgm:t>
        <a:bodyPr/>
        <a:lstStyle/>
        <a:p>
          <a:endParaRPr lang="en-US"/>
        </a:p>
      </dgm:t>
    </dgm:pt>
    <dgm:pt modelId="{6B41E648-DE31-425F-A631-D56B6656D958}" type="sibTrans" cxnId="{3E00A114-C151-4E76-AA62-90302D0991EC}">
      <dgm:prSet/>
      <dgm:spPr/>
      <dgm:t>
        <a:bodyPr/>
        <a:lstStyle/>
        <a:p>
          <a:endParaRPr lang="en-US"/>
        </a:p>
      </dgm:t>
    </dgm:pt>
    <dgm:pt modelId="{30399DE6-4309-4097-8989-EF3493D4AC53}">
      <dgm:prSet phldrT="[Text]"/>
      <dgm:spPr/>
      <dgm:t>
        <a:bodyPr/>
        <a:lstStyle/>
        <a:p>
          <a:r>
            <a:rPr lang="en-US" dirty="0" smtClean="0"/>
            <a:t>Local health director may choose: order person in charge of property to abate, </a:t>
          </a:r>
          <a:r>
            <a:rPr lang="en-US" b="1" i="1" dirty="0" smtClean="0"/>
            <a:t>or </a:t>
          </a:r>
          <a:r>
            <a:rPr lang="en-US" b="0" i="0" dirty="0" smtClean="0"/>
            <a:t>directly abate the imminent hazard</a:t>
          </a:r>
          <a:endParaRPr lang="en-US" dirty="0"/>
        </a:p>
      </dgm:t>
    </dgm:pt>
    <dgm:pt modelId="{7D3FDBAC-FE3F-4A8E-9C73-57A9C0319EE4}" type="parTrans" cxnId="{F979E8CB-125C-4244-A1FD-5F6A3DF337FD}">
      <dgm:prSet/>
      <dgm:spPr/>
      <dgm:t>
        <a:bodyPr/>
        <a:lstStyle/>
        <a:p>
          <a:endParaRPr lang="en-US"/>
        </a:p>
      </dgm:t>
    </dgm:pt>
    <dgm:pt modelId="{2A84768D-6651-4FBE-A675-3DAC5BB3753C}" type="sibTrans" cxnId="{F979E8CB-125C-4244-A1FD-5F6A3DF337FD}">
      <dgm:prSet/>
      <dgm:spPr/>
      <dgm:t>
        <a:bodyPr/>
        <a:lstStyle/>
        <a:p>
          <a:endParaRPr lang="en-US"/>
        </a:p>
      </dgm:t>
    </dgm:pt>
    <dgm:pt modelId="{BBD4098F-70EB-45F9-89DA-66B4E778A04C}" type="pres">
      <dgm:prSet presAssocID="{889B3016-D704-4735-A541-BE4DC5881C0B}" presName="linearFlow" presStyleCnt="0">
        <dgm:presLayoutVars>
          <dgm:dir/>
          <dgm:animLvl val="lvl"/>
          <dgm:resizeHandles val="exact"/>
        </dgm:presLayoutVars>
      </dgm:prSet>
      <dgm:spPr/>
      <dgm:t>
        <a:bodyPr/>
        <a:lstStyle/>
        <a:p>
          <a:endParaRPr lang="en-US"/>
        </a:p>
      </dgm:t>
    </dgm:pt>
    <dgm:pt modelId="{00B0A906-9D3F-4A1F-870B-BB6F3EFFD065}" type="pres">
      <dgm:prSet presAssocID="{716AE2C7-2FE5-4B87-8903-B59D71C98E30}" presName="composite" presStyleCnt="0"/>
      <dgm:spPr/>
    </dgm:pt>
    <dgm:pt modelId="{36C73F50-B580-4E40-BE8E-DAA4147A9A94}" type="pres">
      <dgm:prSet presAssocID="{716AE2C7-2FE5-4B87-8903-B59D71C98E30}" presName="parentText" presStyleLbl="alignNode1" presStyleIdx="0" presStyleCnt="3">
        <dgm:presLayoutVars>
          <dgm:chMax val="1"/>
          <dgm:bulletEnabled val="1"/>
        </dgm:presLayoutVars>
      </dgm:prSet>
      <dgm:spPr/>
      <dgm:t>
        <a:bodyPr/>
        <a:lstStyle/>
        <a:p>
          <a:endParaRPr lang="en-US"/>
        </a:p>
      </dgm:t>
    </dgm:pt>
    <dgm:pt modelId="{7E248420-8D9B-4A9D-BB51-0B3B7C8DD8DC}" type="pres">
      <dgm:prSet presAssocID="{716AE2C7-2FE5-4B87-8903-B59D71C98E30}" presName="descendantText" presStyleLbl="alignAcc1" presStyleIdx="0" presStyleCnt="3">
        <dgm:presLayoutVars>
          <dgm:bulletEnabled val="1"/>
        </dgm:presLayoutVars>
      </dgm:prSet>
      <dgm:spPr/>
      <dgm:t>
        <a:bodyPr/>
        <a:lstStyle/>
        <a:p>
          <a:endParaRPr lang="en-US"/>
        </a:p>
      </dgm:t>
    </dgm:pt>
    <dgm:pt modelId="{FD361ED4-A86B-4EE9-81D7-02C2F03AE18E}" type="pres">
      <dgm:prSet presAssocID="{92AC236A-BD1E-4D29-B150-F81A8953B517}" presName="sp" presStyleCnt="0"/>
      <dgm:spPr/>
    </dgm:pt>
    <dgm:pt modelId="{228F6AD1-D2C6-40F2-B5B1-78B34BA75D98}" type="pres">
      <dgm:prSet presAssocID="{2A889ED4-D84F-4EC5-A98E-952D7D74FB07}" presName="composite" presStyleCnt="0"/>
      <dgm:spPr/>
    </dgm:pt>
    <dgm:pt modelId="{9B5C87E6-B3EE-4397-B1FC-5A42C736800A}" type="pres">
      <dgm:prSet presAssocID="{2A889ED4-D84F-4EC5-A98E-952D7D74FB07}" presName="parentText" presStyleLbl="alignNode1" presStyleIdx="1" presStyleCnt="3">
        <dgm:presLayoutVars>
          <dgm:chMax val="1"/>
          <dgm:bulletEnabled val="1"/>
        </dgm:presLayoutVars>
      </dgm:prSet>
      <dgm:spPr/>
      <dgm:t>
        <a:bodyPr/>
        <a:lstStyle/>
        <a:p>
          <a:endParaRPr lang="en-US"/>
        </a:p>
      </dgm:t>
    </dgm:pt>
    <dgm:pt modelId="{0D186603-452A-424E-A4AF-66D8EA5AA194}" type="pres">
      <dgm:prSet presAssocID="{2A889ED4-D84F-4EC5-A98E-952D7D74FB07}" presName="descendantText" presStyleLbl="alignAcc1" presStyleIdx="1" presStyleCnt="3">
        <dgm:presLayoutVars>
          <dgm:bulletEnabled val="1"/>
        </dgm:presLayoutVars>
      </dgm:prSet>
      <dgm:spPr/>
      <dgm:t>
        <a:bodyPr/>
        <a:lstStyle/>
        <a:p>
          <a:endParaRPr lang="en-US"/>
        </a:p>
      </dgm:t>
    </dgm:pt>
    <dgm:pt modelId="{5B1AECD4-64C2-4EA3-9C4D-7C816CD8855C}" type="pres">
      <dgm:prSet presAssocID="{91917A78-BAB3-430D-85FF-9FCA34AA3CCB}" presName="sp" presStyleCnt="0"/>
      <dgm:spPr/>
    </dgm:pt>
    <dgm:pt modelId="{4CD8C51C-32BE-4888-97C1-313F1DC8DC0B}" type="pres">
      <dgm:prSet presAssocID="{F21423A9-C0F0-4522-9748-FB151D6BD4CF}" presName="composite" presStyleCnt="0"/>
      <dgm:spPr/>
    </dgm:pt>
    <dgm:pt modelId="{1EF83DDC-FFE1-4BE5-AFA6-A8BAF55BE784}" type="pres">
      <dgm:prSet presAssocID="{F21423A9-C0F0-4522-9748-FB151D6BD4CF}" presName="parentText" presStyleLbl="alignNode1" presStyleIdx="2" presStyleCnt="3">
        <dgm:presLayoutVars>
          <dgm:chMax val="1"/>
          <dgm:bulletEnabled val="1"/>
        </dgm:presLayoutVars>
      </dgm:prSet>
      <dgm:spPr/>
      <dgm:t>
        <a:bodyPr/>
        <a:lstStyle/>
        <a:p>
          <a:endParaRPr lang="en-US"/>
        </a:p>
      </dgm:t>
    </dgm:pt>
    <dgm:pt modelId="{AA720EF9-DDFD-40AD-BBBC-6CC73CF7EEF2}" type="pres">
      <dgm:prSet presAssocID="{F21423A9-C0F0-4522-9748-FB151D6BD4CF}" presName="descendantText" presStyleLbl="alignAcc1" presStyleIdx="2" presStyleCnt="3">
        <dgm:presLayoutVars>
          <dgm:bulletEnabled val="1"/>
        </dgm:presLayoutVars>
      </dgm:prSet>
      <dgm:spPr/>
      <dgm:t>
        <a:bodyPr/>
        <a:lstStyle/>
        <a:p>
          <a:endParaRPr lang="en-US"/>
        </a:p>
      </dgm:t>
    </dgm:pt>
  </dgm:ptLst>
  <dgm:cxnLst>
    <dgm:cxn modelId="{445C39A7-F0C5-4296-9C5F-FDD370EFE3D0}" type="presOf" srcId="{E282EEDC-AF32-46FE-A6A7-451E01D7525A}" destId="{0D186603-452A-424E-A4AF-66D8EA5AA194}" srcOrd="0" destOrd="0" presId="urn:microsoft.com/office/officeart/2005/8/layout/chevron2"/>
    <dgm:cxn modelId="{39B56B52-042F-495E-813F-C825CECDE2FC}" srcId="{716AE2C7-2FE5-4B87-8903-B59D71C98E30}" destId="{49670F59-95F2-4664-84EF-6C0BCD359CCE}" srcOrd="0" destOrd="0" parTransId="{B510E07A-36EC-4198-A477-DE6311324364}" sibTransId="{ABEF84C8-BC06-4F83-A564-71A50FC24332}"/>
    <dgm:cxn modelId="{D545E9B9-0EB9-47C7-9915-99C4E2190388}" type="presOf" srcId="{30399DE6-4309-4097-8989-EF3493D4AC53}" destId="{AA720EF9-DDFD-40AD-BBBC-6CC73CF7EEF2}" srcOrd="0" destOrd="1" presId="urn:microsoft.com/office/officeart/2005/8/layout/chevron2"/>
    <dgm:cxn modelId="{884210E0-F592-432B-8C73-914E8B1565C6}" type="presOf" srcId="{596EF07D-0865-4766-A6CF-9ADA1B537681}" destId="{AA720EF9-DDFD-40AD-BBBC-6CC73CF7EEF2}" srcOrd="0" destOrd="0" presId="urn:microsoft.com/office/officeart/2005/8/layout/chevron2"/>
    <dgm:cxn modelId="{F3E6C40D-E955-4E66-B694-AE57F3A5475D}" type="presOf" srcId="{F21423A9-C0F0-4522-9748-FB151D6BD4CF}" destId="{1EF83DDC-FFE1-4BE5-AFA6-A8BAF55BE784}" srcOrd="0" destOrd="0" presId="urn:microsoft.com/office/officeart/2005/8/layout/chevron2"/>
    <dgm:cxn modelId="{D505B179-CC8D-449C-9753-F96F89AA6A0C}" srcId="{889B3016-D704-4735-A541-BE4DC5881C0B}" destId="{716AE2C7-2FE5-4B87-8903-B59D71C98E30}" srcOrd="0" destOrd="0" parTransId="{8170E897-19FD-454A-8B69-5C41018E563B}" sibTransId="{92AC236A-BD1E-4D29-B150-F81A8953B517}"/>
    <dgm:cxn modelId="{3E00A114-C151-4E76-AA62-90302D0991EC}" srcId="{F21423A9-C0F0-4522-9748-FB151D6BD4CF}" destId="{596EF07D-0865-4766-A6CF-9ADA1B537681}" srcOrd="0" destOrd="0" parTransId="{1ED0ED00-D6FD-4A6D-8747-50D7733954B1}" sibTransId="{6B41E648-DE31-425F-A631-D56B6656D958}"/>
    <dgm:cxn modelId="{05640612-25E2-4E16-A60E-24F225F8005B}" type="presOf" srcId="{2A889ED4-D84F-4EC5-A98E-952D7D74FB07}" destId="{9B5C87E6-B3EE-4397-B1FC-5A42C736800A}" srcOrd="0" destOrd="0" presId="urn:microsoft.com/office/officeart/2005/8/layout/chevron2"/>
    <dgm:cxn modelId="{95484A83-D769-42E3-9AEA-910B11085B51}" srcId="{889B3016-D704-4735-A541-BE4DC5881C0B}" destId="{2A889ED4-D84F-4EC5-A98E-952D7D74FB07}" srcOrd="1" destOrd="0" parTransId="{D795D365-7476-4573-AE20-BFBF0D1CE77F}" sibTransId="{91917A78-BAB3-430D-85FF-9FCA34AA3CCB}"/>
    <dgm:cxn modelId="{18FA735E-BFDF-4C92-B782-5A18A34CA240}" type="presOf" srcId="{49670F59-95F2-4664-84EF-6C0BCD359CCE}" destId="{7E248420-8D9B-4A9D-BB51-0B3B7C8DD8DC}" srcOrd="0" destOrd="0" presId="urn:microsoft.com/office/officeart/2005/8/layout/chevron2"/>
    <dgm:cxn modelId="{245E6AC3-8578-4E18-AE82-086BCCA3A973}" type="presOf" srcId="{889B3016-D704-4735-A541-BE4DC5881C0B}" destId="{BBD4098F-70EB-45F9-89DA-66B4E778A04C}" srcOrd="0" destOrd="0" presId="urn:microsoft.com/office/officeart/2005/8/layout/chevron2"/>
    <dgm:cxn modelId="{18135767-6AAC-4B7E-B5DE-1CE71016C75C}" srcId="{889B3016-D704-4735-A541-BE4DC5881C0B}" destId="{F21423A9-C0F0-4522-9748-FB151D6BD4CF}" srcOrd="2" destOrd="0" parTransId="{47A38977-8476-4BEA-BFB7-1FD177E857B6}" sibTransId="{A5BE6FD3-8E66-423C-9C6B-91E899EDED67}"/>
    <dgm:cxn modelId="{423F122A-2798-4DC7-917D-5189C3F7324F}" srcId="{2A889ED4-D84F-4EC5-A98E-952D7D74FB07}" destId="{E282EEDC-AF32-46FE-A6A7-451E01D7525A}" srcOrd="0" destOrd="0" parTransId="{0C5AA460-AE65-4F33-A73E-0014244E8710}" sibTransId="{5B0C3DC0-58C5-4F6B-A134-A695D7174A0B}"/>
    <dgm:cxn modelId="{F979E8CB-125C-4244-A1FD-5F6A3DF337FD}" srcId="{F21423A9-C0F0-4522-9748-FB151D6BD4CF}" destId="{30399DE6-4309-4097-8989-EF3493D4AC53}" srcOrd="1" destOrd="0" parTransId="{7D3FDBAC-FE3F-4A8E-9C73-57A9C0319EE4}" sibTransId="{2A84768D-6651-4FBE-A675-3DAC5BB3753C}"/>
    <dgm:cxn modelId="{31958490-5454-4D0D-AEB0-1DBD13BA0B78}" type="presOf" srcId="{716AE2C7-2FE5-4B87-8903-B59D71C98E30}" destId="{36C73F50-B580-4E40-BE8E-DAA4147A9A94}" srcOrd="0" destOrd="0" presId="urn:microsoft.com/office/officeart/2005/8/layout/chevron2"/>
    <dgm:cxn modelId="{EDD3C16A-3A08-496B-B470-527320133BF2}" type="presParOf" srcId="{BBD4098F-70EB-45F9-89DA-66B4E778A04C}" destId="{00B0A906-9D3F-4A1F-870B-BB6F3EFFD065}" srcOrd="0" destOrd="0" presId="urn:microsoft.com/office/officeart/2005/8/layout/chevron2"/>
    <dgm:cxn modelId="{F52FDD84-35CD-4741-A200-0287CAEB4B54}" type="presParOf" srcId="{00B0A906-9D3F-4A1F-870B-BB6F3EFFD065}" destId="{36C73F50-B580-4E40-BE8E-DAA4147A9A94}" srcOrd="0" destOrd="0" presId="urn:microsoft.com/office/officeart/2005/8/layout/chevron2"/>
    <dgm:cxn modelId="{860E5C17-8F66-45E6-87F3-670880A4AC7B}" type="presParOf" srcId="{00B0A906-9D3F-4A1F-870B-BB6F3EFFD065}" destId="{7E248420-8D9B-4A9D-BB51-0B3B7C8DD8DC}" srcOrd="1" destOrd="0" presId="urn:microsoft.com/office/officeart/2005/8/layout/chevron2"/>
    <dgm:cxn modelId="{52760A84-DA16-4679-AEBF-8E413BC55266}" type="presParOf" srcId="{BBD4098F-70EB-45F9-89DA-66B4E778A04C}" destId="{FD361ED4-A86B-4EE9-81D7-02C2F03AE18E}" srcOrd="1" destOrd="0" presId="urn:microsoft.com/office/officeart/2005/8/layout/chevron2"/>
    <dgm:cxn modelId="{86B536EB-9DFC-4E8A-BBC8-18A08F1EB055}" type="presParOf" srcId="{BBD4098F-70EB-45F9-89DA-66B4E778A04C}" destId="{228F6AD1-D2C6-40F2-B5B1-78B34BA75D98}" srcOrd="2" destOrd="0" presId="urn:microsoft.com/office/officeart/2005/8/layout/chevron2"/>
    <dgm:cxn modelId="{D0374FFF-F9D6-4FDB-AF77-94C810C16621}" type="presParOf" srcId="{228F6AD1-D2C6-40F2-B5B1-78B34BA75D98}" destId="{9B5C87E6-B3EE-4397-B1FC-5A42C736800A}" srcOrd="0" destOrd="0" presId="urn:microsoft.com/office/officeart/2005/8/layout/chevron2"/>
    <dgm:cxn modelId="{00FC9415-0D43-4F09-AAD0-4E61386CF2D5}" type="presParOf" srcId="{228F6AD1-D2C6-40F2-B5B1-78B34BA75D98}" destId="{0D186603-452A-424E-A4AF-66D8EA5AA194}" srcOrd="1" destOrd="0" presId="urn:microsoft.com/office/officeart/2005/8/layout/chevron2"/>
    <dgm:cxn modelId="{D6A80A05-FF6A-4526-A9EA-D1BAAF2FB4CF}" type="presParOf" srcId="{BBD4098F-70EB-45F9-89DA-66B4E778A04C}" destId="{5B1AECD4-64C2-4EA3-9C4D-7C816CD8855C}" srcOrd="3" destOrd="0" presId="urn:microsoft.com/office/officeart/2005/8/layout/chevron2"/>
    <dgm:cxn modelId="{4C76BDE3-1018-4602-845E-0697AF35653C}" type="presParOf" srcId="{BBD4098F-70EB-45F9-89DA-66B4E778A04C}" destId="{4CD8C51C-32BE-4888-97C1-313F1DC8DC0B}" srcOrd="4" destOrd="0" presId="urn:microsoft.com/office/officeart/2005/8/layout/chevron2"/>
    <dgm:cxn modelId="{6697E84B-638E-48BD-9A08-10E1EA6DC19D}" type="presParOf" srcId="{4CD8C51C-32BE-4888-97C1-313F1DC8DC0B}" destId="{1EF83DDC-FFE1-4BE5-AFA6-A8BAF55BE784}" srcOrd="0" destOrd="0" presId="urn:microsoft.com/office/officeart/2005/8/layout/chevron2"/>
    <dgm:cxn modelId="{0C51CE43-D357-4C74-B33E-801B6DB9AD4D}" type="presParOf" srcId="{4CD8C51C-32BE-4888-97C1-313F1DC8DC0B}" destId="{AA720EF9-DDFD-40AD-BBBC-6CC73CF7EE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7F9DD8-9188-4A98-B7BA-D53F11BED8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4195F4-6E30-43FB-A696-BB71E593C008}">
      <dgm:prSet phldrT="[Text]"/>
      <dgm:spPr/>
      <dgm:t>
        <a:bodyPr/>
        <a:lstStyle/>
        <a:p>
          <a:r>
            <a:rPr lang="en-US" dirty="0" smtClean="0"/>
            <a:t>Imminent Hazard</a:t>
          </a:r>
          <a:endParaRPr lang="en-US" dirty="0"/>
        </a:p>
      </dgm:t>
    </dgm:pt>
    <dgm:pt modelId="{0ED1D685-F0FF-4503-9DDF-5995BF78A9FC}" type="parTrans" cxnId="{00EA0CFF-360A-44E3-AA07-919D01DA4253}">
      <dgm:prSet/>
      <dgm:spPr/>
      <dgm:t>
        <a:bodyPr/>
        <a:lstStyle/>
        <a:p>
          <a:endParaRPr lang="en-US"/>
        </a:p>
      </dgm:t>
    </dgm:pt>
    <dgm:pt modelId="{D0054EF4-6F2C-4F2B-9D10-C58A56D7C446}" type="sibTrans" cxnId="{00EA0CFF-360A-44E3-AA07-919D01DA4253}">
      <dgm:prSet/>
      <dgm:spPr/>
      <dgm:t>
        <a:bodyPr/>
        <a:lstStyle/>
        <a:p>
          <a:endParaRPr lang="en-US"/>
        </a:p>
      </dgm:t>
    </dgm:pt>
    <dgm:pt modelId="{B8195B9A-CD00-4878-84D5-7F894B0C2446}">
      <dgm:prSet phldrT="[Text]"/>
      <dgm:spPr/>
      <dgm:t>
        <a:bodyPr/>
        <a:lstStyle/>
        <a:p>
          <a:r>
            <a:rPr lang="en-US" dirty="0" smtClean="0"/>
            <a:t>Defined in G.S. 130A-2</a:t>
          </a:r>
          <a:endParaRPr lang="en-US" dirty="0"/>
        </a:p>
      </dgm:t>
    </dgm:pt>
    <dgm:pt modelId="{5BD425B8-9149-4997-933E-BC696CA21A41}" type="parTrans" cxnId="{E95ECF05-2088-42C5-9132-A3AA0824912F}">
      <dgm:prSet/>
      <dgm:spPr/>
      <dgm:t>
        <a:bodyPr/>
        <a:lstStyle/>
        <a:p>
          <a:endParaRPr lang="en-US"/>
        </a:p>
      </dgm:t>
    </dgm:pt>
    <dgm:pt modelId="{20A77413-E294-447D-B825-55D37246691D}" type="sibTrans" cxnId="{E95ECF05-2088-42C5-9132-A3AA0824912F}">
      <dgm:prSet/>
      <dgm:spPr/>
      <dgm:t>
        <a:bodyPr/>
        <a:lstStyle/>
        <a:p>
          <a:endParaRPr lang="en-US"/>
        </a:p>
      </dgm:t>
    </dgm:pt>
    <dgm:pt modelId="{EA9F789B-0226-4276-840D-77516DC38997}">
      <dgm:prSet phldrT="[Text]"/>
      <dgm:spPr/>
      <dgm:t>
        <a:bodyPr/>
        <a:lstStyle/>
        <a:p>
          <a:r>
            <a:rPr lang="en-US" dirty="0" smtClean="0"/>
            <a:t>Abate</a:t>
          </a:r>
          <a:endParaRPr lang="en-US" dirty="0"/>
        </a:p>
      </dgm:t>
    </dgm:pt>
    <dgm:pt modelId="{BDA47053-9183-4AC6-9A7C-51AACE09C885}" type="parTrans" cxnId="{4CA7FE73-8CD1-4FAA-AEC8-FBF45DED70C7}">
      <dgm:prSet/>
      <dgm:spPr/>
      <dgm:t>
        <a:bodyPr/>
        <a:lstStyle/>
        <a:p>
          <a:endParaRPr lang="en-US"/>
        </a:p>
      </dgm:t>
    </dgm:pt>
    <dgm:pt modelId="{7F0B783F-747B-4E61-A7C5-CD33169A0FFA}" type="sibTrans" cxnId="{4CA7FE73-8CD1-4FAA-AEC8-FBF45DED70C7}">
      <dgm:prSet/>
      <dgm:spPr/>
      <dgm:t>
        <a:bodyPr/>
        <a:lstStyle/>
        <a:p>
          <a:endParaRPr lang="en-US"/>
        </a:p>
      </dgm:t>
    </dgm:pt>
    <dgm:pt modelId="{AB9FD7FC-B25A-4B6E-917F-6CBE3B451A8C}">
      <dgm:prSet phldrT="[Text]"/>
      <dgm:spPr/>
      <dgm:t>
        <a:bodyPr/>
        <a:lstStyle/>
        <a:p>
          <a:r>
            <a:rPr lang="en-US" dirty="0" smtClean="0"/>
            <a:t>Not defined in statute</a:t>
          </a:r>
          <a:endParaRPr lang="en-US" dirty="0"/>
        </a:p>
      </dgm:t>
    </dgm:pt>
    <dgm:pt modelId="{4A7D0F52-5546-4D5E-8ECF-1F7875ACE212}" type="parTrans" cxnId="{F88CD5DF-0540-4A4C-9350-089D246C9C49}">
      <dgm:prSet/>
      <dgm:spPr/>
      <dgm:t>
        <a:bodyPr/>
        <a:lstStyle/>
        <a:p>
          <a:endParaRPr lang="en-US"/>
        </a:p>
      </dgm:t>
    </dgm:pt>
    <dgm:pt modelId="{2A3E6A48-9C00-4D88-94F2-7D9B8BB3C6AC}" type="sibTrans" cxnId="{F88CD5DF-0540-4A4C-9350-089D246C9C49}">
      <dgm:prSet/>
      <dgm:spPr/>
      <dgm:t>
        <a:bodyPr/>
        <a:lstStyle/>
        <a:p>
          <a:endParaRPr lang="en-US"/>
        </a:p>
      </dgm:t>
    </dgm:pt>
    <dgm:pt modelId="{22777D8A-0457-451E-B894-BAD0CBEEEFAB}">
      <dgm:prSet phldrT="[Text]"/>
      <dgm:spPr/>
      <dgm:t>
        <a:bodyPr/>
        <a:lstStyle/>
        <a:p>
          <a:r>
            <a:rPr lang="en-US" dirty="0" smtClean="0"/>
            <a:t>What to consider:</a:t>
          </a:r>
          <a:endParaRPr lang="en-US" dirty="0"/>
        </a:p>
      </dgm:t>
    </dgm:pt>
    <dgm:pt modelId="{55CD9864-2DF3-4AA9-AFB0-AAEBD75173C2}" type="parTrans" cxnId="{54836237-5CD1-4C97-B77A-C8A663735243}">
      <dgm:prSet/>
      <dgm:spPr/>
      <dgm:t>
        <a:bodyPr/>
        <a:lstStyle/>
        <a:p>
          <a:endParaRPr lang="en-US"/>
        </a:p>
      </dgm:t>
    </dgm:pt>
    <dgm:pt modelId="{4606CDD3-530B-4D75-B7AE-6E7275BEF475}" type="sibTrans" cxnId="{54836237-5CD1-4C97-B77A-C8A663735243}">
      <dgm:prSet/>
      <dgm:spPr/>
      <dgm:t>
        <a:bodyPr/>
        <a:lstStyle/>
        <a:p>
          <a:endParaRPr lang="en-US"/>
        </a:p>
      </dgm:t>
    </dgm:pt>
    <dgm:pt modelId="{4B174140-7DB0-45C3-963D-C2FEF700E17E}">
      <dgm:prSet phldrT="[Text]"/>
      <dgm:spPr/>
      <dgm:t>
        <a:bodyPr/>
        <a:lstStyle/>
        <a:p>
          <a:r>
            <a:rPr lang="en-US" dirty="0" smtClean="0"/>
            <a:t>Immediate threat to human life, or</a:t>
          </a:r>
          <a:endParaRPr lang="en-US" dirty="0"/>
        </a:p>
      </dgm:t>
    </dgm:pt>
    <dgm:pt modelId="{33DBD676-285D-439A-88AD-7BB80909D1D1}" type="parTrans" cxnId="{82272680-79AE-4095-BE69-D929C56E4002}">
      <dgm:prSet/>
      <dgm:spPr/>
      <dgm:t>
        <a:bodyPr/>
        <a:lstStyle/>
        <a:p>
          <a:endParaRPr lang="en-US"/>
        </a:p>
      </dgm:t>
    </dgm:pt>
    <dgm:pt modelId="{76A638FF-DB2F-44BD-8DA0-74AAB16C658B}" type="sibTrans" cxnId="{82272680-79AE-4095-BE69-D929C56E4002}">
      <dgm:prSet/>
      <dgm:spPr/>
      <dgm:t>
        <a:bodyPr/>
        <a:lstStyle/>
        <a:p>
          <a:endParaRPr lang="en-US"/>
        </a:p>
      </dgm:t>
    </dgm:pt>
    <dgm:pt modelId="{B31DCEB3-50FC-4FCD-B298-E11E3A2CF8B2}">
      <dgm:prSet phldrT="[Text]"/>
      <dgm:spPr/>
      <dgm:t>
        <a:bodyPr/>
        <a:lstStyle/>
        <a:p>
          <a:r>
            <a:rPr lang="en-US" dirty="0" smtClean="0"/>
            <a:t>Immediate threat of serious physical injury, or</a:t>
          </a:r>
          <a:endParaRPr lang="en-US" dirty="0"/>
        </a:p>
      </dgm:t>
    </dgm:pt>
    <dgm:pt modelId="{451300BE-A811-4DC0-8713-BAB4A90F19EE}" type="parTrans" cxnId="{AD0B1B00-635E-4DCA-9122-9411C0510760}">
      <dgm:prSet/>
      <dgm:spPr/>
      <dgm:t>
        <a:bodyPr/>
        <a:lstStyle/>
        <a:p>
          <a:endParaRPr lang="en-US"/>
        </a:p>
      </dgm:t>
    </dgm:pt>
    <dgm:pt modelId="{57A5A9F4-EE4D-4EC7-A3BF-05C3F9A05E9A}" type="sibTrans" cxnId="{AD0B1B00-635E-4DCA-9122-9411C0510760}">
      <dgm:prSet/>
      <dgm:spPr/>
      <dgm:t>
        <a:bodyPr/>
        <a:lstStyle/>
        <a:p>
          <a:endParaRPr lang="en-US"/>
        </a:p>
      </dgm:t>
    </dgm:pt>
    <dgm:pt modelId="{974147C1-A2BC-417E-B954-A6EAA9773956}">
      <dgm:prSet phldrT="[Text]"/>
      <dgm:spPr/>
      <dgm:t>
        <a:bodyPr/>
        <a:lstStyle/>
        <a:p>
          <a:r>
            <a:rPr lang="en-US" dirty="0" smtClean="0"/>
            <a:t>Serious risk of irreparable damage to environment</a:t>
          </a:r>
          <a:endParaRPr lang="en-US" dirty="0"/>
        </a:p>
      </dgm:t>
    </dgm:pt>
    <dgm:pt modelId="{3C50C7DD-FBC9-43D4-A767-F408B04AFA94}" type="parTrans" cxnId="{23A656A8-F300-4EAB-87B7-800EC458B650}">
      <dgm:prSet/>
      <dgm:spPr/>
      <dgm:t>
        <a:bodyPr/>
        <a:lstStyle/>
        <a:p>
          <a:endParaRPr lang="en-US"/>
        </a:p>
      </dgm:t>
    </dgm:pt>
    <dgm:pt modelId="{C63C0D47-9788-4827-B462-6A05AC651AED}" type="sibTrans" cxnId="{23A656A8-F300-4EAB-87B7-800EC458B650}">
      <dgm:prSet/>
      <dgm:spPr/>
      <dgm:t>
        <a:bodyPr/>
        <a:lstStyle/>
        <a:p>
          <a:endParaRPr lang="en-US"/>
        </a:p>
      </dgm:t>
    </dgm:pt>
    <dgm:pt modelId="{F797D730-82A5-4D74-BD16-FF65BC6CB561}">
      <dgm:prSet phldrT="[Text]"/>
      <dgm:spPr/>
      <dgm:t>
        <a:bodyPr/>
        <a:lstStyle/>
        <a:p>
          <a:r>
            <a:rPr lang="en-US" dirty="0" smtClean="0"/>
            <a:t>Specific actions</a:t>
          </a:r>
          <a:endParaRPr lang="en-US" dirty="0"/>
        </a:p>
      </dgm:t>
    </dgm:pt>
    <dgm:pt modelId="{A600AC2E-B775-4314-9DE2-D7ECAD1A60A4}" type="parTrans" cxnId="{B8E0CABB-3F2B-4E41-8EB6-4328A7D2F17B}">
      <dgm:prSet/>
      <dgm:spPr/>
      <dgm:t>
        <a:bodyPr/>
        <a:lstStyle/>
        <a:p>
          <a:endParaRPr lang="en-US"/>
        </a:p>
      </dgm:t>
    </dgm:pt>
    <dgm:pt modelId="{CE8FBDBF-0E86-49CC-A301-17D9DF11DD4E}" type="sibTrans" cxnId="{B8E0CABB-3F2B-4E41-8EB6-4328A7D2F17B}">
      <dgm:prSet/>
      <dgm:spPr/>
      <dgm:t>
        <a:bodyPr/>
        <a:lstStyle/>
        <a:p>
          <a:endParaRPr lang="en-US"/>
        </a:p>
      </dgm:t>
    </dgm:pt>
    <dgm:pt modelId="{BBC2D020-59E9-4CDB-B92B-DDBC91C3D5E6}">
      <dgm:prSet phldrT="[Text]"/>
      <dgm:spPr/>
      <dgm:t>
        <a:bodyPr/>
        <a:lstStyle/>
        <a:p>
          <a:r>
            <a:rPr lang="en-US" dirty="0" smtClean="0"/>
            <a:t>That are necessary</a:t>
          </a:r>
          <a:endParaRPr lang="en-US" dirty="0"/>
        </a:p>
      </dgm:t>
    </dgm:pt>
    <dgm:pt modelId="{57BBB900-51A2-4182-909C-7B13D2A01C5D}" type="parTrans" cxnId="{99A6CF18-69E3-4220-B6CA-DDEF7F833351}">
      <dgm:prSet/>
      <dgm:spPr/>
      <dgm:t>
        <a:bodyPr/>
        <a:lstStyle/>
        <a:p>
          <a:endParaRPr lang="en-US"/>
        </a:p>
      </dgm:t>
    </dgm:pt>
    <dgm:pt modelId="{3A36B313-FE09-42E7-AB5C-BD3A89AB6234}" type="sibTrans" cxnId="{99A6CF18-69E3-4220-B6CA-DDEF7F833351}">
      <dgm:prSet/>
      <dgm:spPr/>
      <dgm:t>
        <a:bodyPr/>
        <a:lstStyle/>
        <a:p>
          <a:endParaRPr lang="en-US"/>
        </a:p>
      </dgm:t>
    </dgm:pt>
    <dgm:pt modelId="{E8B3C7B2-D676-4D93-B21E-78591348419D}">
      <dgm:prSet phldrT="[Text]"/>
      <dgm:spPr/>
      <dgm:t>
        <a:bodyPr/>
        <a:lstStyle/>
        <a:p>
          <a:r>
            <a:rPr lang="en-US" dirty="0" smtClean="0"/>
            <a:t>To terminate or reduce the threat or risk that the situation creates</a:t>
          </a:r>
          <a:endParaRPr lang="en-US" dirty="0"/>
        </a:p>
      </dgm:t>
    </dgm:pt>
    <dgm:pt modelId="{174AE36D-BC2B-47C1-B460-B85BFE596922}" type="parTrans" cxnId="{5B1A8000-11C7-43C0-8706-329DDFD32A9D}">
      <dgm:prSet/>
      <dgm:spPr/>
      <dgm:t>
        <a:bodyPr/>
        <a:lstStyle/>
        <a:p>
          <a:endParaRPr lang="en-US"/>
        </a:p>
      </dgm:t>
    </dgm:pt>
    <dgm:pt modelId="{81B69232-5FE5-4C37-8E12-55D795F43EB0}" type="sibTrans" cxnId="{5B1A8000-11C7-43C0-8706-329DDFD32A9D}">
      <dgm:prSet/>
      <dgm:spPr/>
      <dgm:t>
        <a:bodyPr/>
        <a:lstStyle/>
        <a:p>
          <a:endParaRPr lang="en-US"/>
        </a:p>
      </dgm:t>
    </dgm:pt>
    <dgm:pt modelId="{E72D1A58-E223-4470-BEDC-BC8F91EE7029}">
      <dgm:prSet phldrT="[Text]"/>
      <dgm:spPr/>
      <dgm:t>
        <a:bodyPr/>
        <a:lstStyle/>
        <a:p>
          <a:r>
            <a:rPr lang="en-US" dirty="0" smtClean="0"/>
            <a:t>A situation that is likely to cause:</a:t>
          </a:r>
          <a:endParaRPr lang="en-US" dirty="0"/>
        </a:p>
      </dgm:t>
    </dgm:pt>
    <dgm:pt modelId="{B13D25E3-6123-46CB-95FA-C697FF947780}" type="parTrans" cxnId="{A4E4A1F0-9C84-4915-85E0-AE27A2C7FCC3}">
      <dgm:prSet/>
      <dgm:spPr/>
      <dgm:t>
        <a:bodyPr/>
        <a:lstStyle/>
        <a:p>
          <a:endParaRPr lang="en-US"/>
        </a:p>
      </dgm:t>
    </dgm:pt>
    <dgm:pt modelId="{A72D3E29-1CA4-4017-B237-46EB598A5084}" type="sibTrans" cxnId="{A4E4A1F0-9C84-4915-85E0-AE27A2C7FCC3}">
      <dgm:prSet/>
      <dgm:spPr/>
      <dgm:t>
        <a:bodyPr/>
        <a:lstStyle/>
        <a:p>
          <a:endParaRPr lang="en-US"/>
        </a:p>
      </dgm:t>
    </dgm:pt>
    <dgm:pt modelId="{24CC144C-D316-45AC-900A-A217FEB0F06A}">
      <dgm:prSet phldrT="[Text]"/>
      <dgm:spPr/>
      <dgm:t>
        <a:bodyPr/>
        <a:lstStyle/>
        <a:p>
          <a:endParaRPr lang="en-US" dirty="0"/>
        </a:p>
      </dgm:t>
    </dgm:pt>
    <dgm:pt modelId="{DF432201-4210-47F4-8DB2-A6F77E9E67F3}" type="parTrans" cxnId="{6B5E3876-680B-4FE7-AE59-899787580F88}">
      <dgm:prSet/>
      <dgm:spPr/>
      <dgm:t>
        <a:bodyPr/>
        <a:lstStyle/>
        <a:p>
          <a:endParaRPr lang="en-US"/>
        </a:p>
      </dgm:t>
    </dgm:pt>
    <dgm:pt modelId="{75A61B3D-FE46-4651-BA40-C735FA6AE331}" type="sibTrans" cxnId="{6B5E3876-680B-4FE7-AE59-899787580F88}">
      <dgm:prSet/>
      <dgm:spPr/>
      <dgm:t>
        <a:bodyPr/>
        <a:lstStyle/>
        <a:p>
          <a:endParaRPr lang="en-US"/>
        </a:p>
      </dgm:t>
    </dgm:pt>
    <dgm:pt modelId="{ECF44D61-FA3C-4D22-85F7-FC36137E69FB}">
      <dgm:prSet phldrT="[Text]"/>
      <dgm:spPr/>
      <dgm:t>
        <a:bodyPr/>
        <a:lstStyle/>
        <a:p>
          <a:r>
            <a:rPr lang="en-US" dirty="0" smtClean="0"/>
            <a:t>Immediate threat of serious adverse health effects, or</a:t>
          </a:r>
          <a:endParaRPr lang="en-US" dirty="0"/>
        </a:p>
      </dgm:t>
    </dgm:pt>
    <dgm:pt modelId="{758F7932-6E85-42B2-894F-5BE36205B270}" type="parTrans" cxnId="{2C1CDCC9-009D-411B-B68A-B04B8883F0BD}">
      <dgm:prSet/>
      <dgm:spPr/>
    </dgm:pt>
    <dgm:pt modelId="{CCFA6C65-9E23-408C-89FF-893852EFC4E6}" type="sibTrans" cxnId="{2C1CDCC9-009D-411B-B68A-B04B8883F0BD}">
      <dgm:prSet/>
      <dgm:spPr/>
    </dgm:pt>
    <dgm:pt modelId="{08C21731-F5D2-4220-AA4C-3B9DDAB52807}" type="pres">
      <dgm:prSet presAssocID="{647F9DD8-9188-4A98-B7BA-D53F11BED8CA}" presName="Name0" presStyleCnt="0">
        <dgm:presLayoutVars>
          <dgm:dir/>
          <dgm:animLvl val="lvl"/>
          <dgm:resizeHandles val="exact"/>
        </dgm:presLayoutVars>
      </dgm:prSet>
      <dgm:spPr/>
      <dgm:t>
        <a:bodyPr/>
        <a:lstStyle/>
        <a:p>
          <a:endParaRPr lang="en-US"/>
        </a:p>
      </dgm:t>
    </dgm:pt>
    <dgm:pt modelId="{8D72B4FD-08A4-4833-B95D-61458CA1C578}" type="pres">
      <dgm:prSet presAssocID="{314195F4-6E30-43FB-A696-BB71E593C008}" presName="composite" presStyleCnt="0"/>
      <dgm:spPr/>
    </dgm:pt>
    <dgm:pt modelId="{E515A64C-BE38-49DB-8FFF-97D20543C3B8}" type="pres">
      <dgm:prSet presAssocID="{314195F4-6E30-43FB-A696-BB71E593C008}" presName="parTx" presStyleLbl="alignNode1" presStyleIdx="0" presStyleCnt="2">
        <dgm:presLayoutVars>
          <dgm:chMax val="0"/>
          <dgm:chPref val="0"/>
          <dgm:bulletEnabled val="1"/>
        </dgm:presLayoutVars>
      </dgm:prSet>
      <dgm:spPr/>
      <dgm:t>
        <a:bodyPr/>
        <a:lstStyle/>
        <a:p>
          <a:endParaRPr lang="en-US"/>
        </a:p>
      </dgm:t>
    </dgm:pt>
    <dgm:pt modelId="{3B243A8D-04AA-4166-BD1B-8E2F92C9813C}" type="pres">
      <dgm:prSet presAssocID="{314195F4-6E30-43FB-A696-BB71E593C008}" presName="desTx" presStyleLbl="alignAccFollowNode1" presStyleIdx="0" presStyleCnt="2">
        <dgm:presLayoutVars>
          <dgm:bulletEnabled val="1"/>
        </dgm:presLayoutVars>
      </dgm:prSet>
      <dgm:spPr/>
      <dgm:t>
        <a:bodyPr/>
        <a:lstStyle/>
        <a:p>
          <a:endParaRPr lang="en-US"/>
        </a:p>
      </dgm:t>
    </dgm:pt>
    <dgm:pt modelId="{1C433054-8C3F-41CF-BBAA-A3412D1B494C}" type="pres">
      <dgm:prSet presAssocID="{D0054EF4-6F2C-4F2B-9D10-C58A56D7C446}" presName="space" presStyleCnt="0"/>
      <dgm:spPr/>
    </dgm:pt>
    <dgm:pt modelId="{44250985-14D6-4EBE-B99F-C4EB2EC37960}" type="pres">
      <dgm:prSet presAssocID="{EA9F789B-0226-4276-840D-77516DC38997}" presName="composite" presStyleCnt="0"/>
      <dgm:spPr/>
    </dgm:pt>
    <dgm:pt modelId="{7371E8A8-AE07-4719-8E5B-22E57D8CBFAD}" type="pres">
      <dgm:prSet presAssocID="{EA9F789B-0226-4276-840D-77516DC38997}" presName="parTx" presStyleLbl="alignNode1" presStyleIdx="1" presStyleCnt="2">
        <dgm:presLayoutVars>
          <dgm:chMax val="0"/>
          <dgm:chPref val="0"/>
          <dgm:bulletEnabled val="1"/>
        </dgm:presLayoutVars>
      </dgm:prSet>
      <dgm:spPr/>
      <dgm:t>
        <a:bodyPr/>
        <a:lstStyle/>
        <a:p>
          <a:endParaRPr lang="en-US"/>
        </a:p>
      </dgm:t>
    </dgm:pt>
    <dgm:pt modelId="{1EA149A7-C0A9-41C2-82B4-4A64D9FB27BD}" type="pres">
      <dgm:prSet presAssocID="{EA9F789B-0226-4276-840D-77516DC38997}" presName="desTx" presStyleLbl="alignAccFollowNode1" presStyleIdx="1" presStyleCnt="2">
        <dgm:presLayoutVars>
          <dgm:bulletEnabled val="1"/>
        </dgm:presLayoutVars>
      </dgm:prSet>
      <dgm:spPr/>
      <dgm:t>
        <a:bodyPr/>
        <a:lstStyle/>
        <a:p>
          <a:endParaRPr lang="en-US"/>
        </a:p>
      </dgm:t>
    </dgm:pt>
  </dgm:ptLst>
  <dgm:cxnLst>
    <dgm:cxn modelId="{00EA0CFF-360A-44E3-AA07-919D01DA4253}" srcId="{647F9DD8-9188-4A98-B7BA-D53F11BED8CA}" destId="{314195F4-6E30-43FB-A696-BB71E593C008}" srcOrd="0" destOrd="0" parTransId="{0ED1D685-F0FF-4503-9DDF-5995BF78A9FC}" sibTransId="{D0054EF4-6F2C-4F2B-9D10-C58A56D7C446}"/>
    <dgm:cxn modelId="{F88CD5DF-0540-4A4C-9350-089D246C9C49}" srcId="{EA9F789B-0226-4276-840D-77516DC38997}" destId="{AB9FD7FC-B25A-4B6E-917F-6CBE3B451A8C}" srcOrd="0" destOrd="0" parTransId="{4A7D0F52-5546-4D5E-8ECF-1F7875ACE212}" sibTransId="{2A3E6A48-9C00-4D88-94F2-7D9B8BB3C6AC}"/>
    <dgm:cxn modelId="{3348EE2E-8310-4F00-B428-8F65D75D7F0B}" type="presOf" srcId="{22777D8A-0457-451E-B894-BAD0CBEEEFAB}" destId="{1EA149A7-C0A9-41C2-82B4-4A64D9FB27BD}" srcOrd="0" destOrd="2" presId="urn:microsoft.com/office/officeart/2005/8/layout/hList1"/>
    <dgm:cxn modelId="{357C6CF1-A1AB-436C-B18C-B25FE634FAFF}" type="presOf" srcId="{E8B3C7B2-D676-4D93-B21E-78591348419D}" destId="{1EA149A7-C0A9-41C2-82B4-4A64D9FB27BD}" srcOrd="0" destOrd="5" presId="urn:microsoft.com/office/officeart/2005/8/layout/hList1"/>
    <dgm:cxn modelId="{4CA7FE73-8CD1-4FAA-AEC8-FBF45DED70C7}" srcId="{647F9DD8-9188-4A98-B7BA-D53F11BED8CA}" destId="{EA9F789B-0226-4276-840D-77516DC38997}" srcOrd="1" destOrd="0" parTransId="{BDA47053-9183-4AC6-9A7C-51AACE09C885}" sibTransId="{7F0B783F-747B-4E61-A7C5-CD33169A0FFA}"/>
    <dgm:cxn modelId="{678B8F07-20CC-4D2E-8920-7BA0B51ED9FE}" type="presOf" srcId="{B31DCEB3-50FC-4FCD-B298-E11E3A2CF8B2}" destId="{3B243A8D-04AA-4166-BD1B-8E2F92C9813C}" srcOrd="0" destOrd="3" presId="urn:microsoft.com/office/officeart/2005/8/layout/hList1"/>
    <dgm:cxn modelId="{54836237-5CD1-4C97-B77A-C8A663735243}" srcId="{EA9F789B-0226-4276-840D-77516DC38997}" destId="{22777D8A-0457-451E-B894-BAD0CBEEEFAB}" srcOrd="2" destOrd="0" parTransId="{55CD9864-2DF3-4AA9-AFB0-AAEBD75173C2}" sibTransId="{4606CDD3-530B-4D75-B7AE-6E7275BEF475}"/>
    <dgm:cxn modelId="{9BE90A56-95A2-4AF5-9060-A3E8ACAAC193}" type="presOf" srcId="{AB9FD7FC-B25A-4B6E-917F-6CBE3B451A8C}" destId="{1EA149A7-C0A9-41C2-82B4-4A64D9FB27BD}" srcOrd="0" destOrd="0" presId="urn:microsoft.com/office/officeart/2005/8/layout/hList1"/>
    <dgm:cxn modelId="{469A2AD8-7490-4793-B5FC-FEE41A21C158}" type="presOf" srcId="{E72D1A58-E223-4470-BEDC-BC8F91EE7029}" destId="{3B243A8D-04AA-4166-BD1B-8E2F92C9813C}" srcOrd="0" destOrd="1" presId="urn:microsoft.com/office/officeart/2005/8/layout/hList1"/>
    <dgm:cxn modelId="{58D17F0A-CF4B-451D-ACBB-2C2358D073BC}" type="presOf" srcId="{314195F4-6E30-43FB-A696-BB71E593C008}" destId="{E515A64C-BE38-49DB-8FFF-97D20543C3B8}" srcOrd="0" destOrd="0" presId="urn:microsoft.com/office/officeart/2005/8/layout/hList1"/>
    <dgm:cxn modelId="{D9C3AEA1-E37B-4688-B366-D18DBDC1A983}" type="presOf" srcId="{4B174140-7DB0-45C3-963D-C2FEF700E17E}" destId="{3B243A8D-04AA-4166-BD1B-8E2F92C9813C}" srcOrd="0" destOrd="2" presId="urn:microsoft.com/office/officeart/2005/8/layout/hList1"/>
    <dgm:cxn modelId="{38B66A7B-A97E-455C-91F4-806AB4271222}" type="presOf" srcId="{EA9F789B-0226-4276-840D-77516DC38997}" destId="{7371E8A8-AE07-4719-8E5B-22E57D8CBFAD}" srcOrd="0" destOrd="0" presId="urn:microsoft.com/office/officeart/2005/8/layout/hList1"/>
    <dgm:cxn modelId="{C06C430B-1E3A-4468-93DD-43EF25F6F24E}" type="presOf" srcId="{F797D730-82A5-4D74-BD16-FF65BC6CB561}" destId="{1EA149A7-C0A9-41C2-82B4-4A64D9FB27BD}" srcOrd="0" destOrd="3" presId="urn:microsoft.com/office/officeart/2005/8/layout/hList1"/>
    <dgm:cxn modelId="{B6646042-7F83-406F-A072-7C162BC0AD79}" type="presOf" srcId="{974147C1-A2BC-417E-B954-A6EAA9773956}" destId="{3B243A8D-04AA-4166-BD1B-8E2F92C9813C}" srcOrd="0" destOrd="5" presId="urn:microsoft.com/office/officeart/2005/8/layout/hList1"/>
    <dgm:cxn modelId="{5B1A8000-11C7-43C0-8706-329DDFD32A9D}" srcId="{22777D8A-0457-451E-B894-BAD0CBEEEFAB}" destId="{E8B3C7B2-D676-4D93-B21E-78591348419D}" srcOrd="2" destOrd="0" parTransId="{174AE36D-BC2B-47C1-B460-B85BFE596922}" sibTransId="{81B69232-5FE5-4C37-8E12-55D795F43EB0}"/>
    <dgm:cxn modelId="{94D93EF9-164F-4BB7-84D5-2AC9F54C88E4}" type="presOf" srcId="{BBC2D020-59E9-4CDB-B92B-DDBC91C3D5E6}" destId="{1EA149A7-C0A9-41C2-82B4-4A64D9FB27BD}" srcOrd="0" destOrd="4" presId="urn:microsoft.com/office/officeart/2005/8/layout/hList1"/>
    <dgm:cxn modelId="{B8E0CABB-3F2B-4E41-8EB6-4328A7D2F17B}" srcId="{22777D8A-0457-451E-B894-BAD0CBEEEFAB}" destId="{F797D730-82A5-4D74-BD16-FF65BC6CB561}" srcOrd="0" destOrd="0" parTransId="{A600AC2E-B775-4314-9DE2-D7ECAD1A60A4}" sibTransId="{CE8FBDBF-0E86-49CC-A301-17D9DF11DD4E}"/>
    <dgm:cxn modelId="{AD0B1B00-635E-4DCA-9122-9411C0510760}" srcId="{E72D1A58-E223-4470-BEDC-BC8F91EE7029}" destId="{B31DCEB3-50FC-4FCD-B298-E11E3A2CF8B2}" srcOrd="1" destOrd="0" parTransId="{451300BE-A811-4DC0-8713-BAB4A90F19EE}" sibTransId="{57A5A9F4-EE4D-4EC7-A3BF-05C3F9A05E9A}"/>
    <dgm:cxn modelId="{82272680-79AE-4095-BE69-D929C56E4002}" srcId="{E72D1A58-E223-4470-BEDC-BC8F91EE7029}" destId="{4B174140-7DB0-45C3-963D-C2FEF700E17E}" srcOrd="0" destOrd="0" parTransId="{33DBD676-285D-439A-88AD-7BB80909D1D1}" sibTransId="{76A638FF-DB2F-44BD-8DA0-74AAB16C658B}"/>
    <dgm:cxn modelId="{99CFEF82-A58A-4889-984F-5C51CDAD1E42}" type="presOf" srcId="{ECF44D61-FA3C-4D22-85F7-FC36137E69FB}" destId="{3B243A8D-04AA-4166-BD1B-8E2F92C9813C}" srcOrd="0" destOrd="4" presId="urn:microsoft.com/office/officeart/2005/8/layout/hList1"/>
    <dgm:cxn modelId="{A6CAEACB-CE18-414D-8C66-E2E5DAACCB17}" type="presOf" srcId="{24CC144C-D316-45AC-900A-A217FEB0F06A}" destId="{1EA149A7-C0A9-41C2-82B4-4A64D9FB27BD}" srcOrd="0" destOrd="1" presId="urn:microsoft.com/office/officeart/2005/8/layout/hList1"/>
    <dgm:cxn modelId="{6D1153E5-B764-454E-A9D7-4F9B005443ED}" type="presOf" srcId="{647F9DD8-9188-4A98-B7BA-D53F11BED8CA}" destId="{08C21731-F5D2-4220-AA4C-3B9DDAB52807}" srcOrd="0" destOrd="0" presId="urn:microsoft.com/office/officeart/2005/8/layout/hList1"/>
    <dgm:cxn modelId="{A4E4A1F0-9C84-4915-85E0-AE27A2C7FCC3}" srcId="{314195F4-6E30-43FB-A696-BB71E593C008}" destId="{E72D1A58-E223-4470-BEDC-BC8F91EE7029}" srcOrd="1" destOrd="0" parTransId="{B13D25E3-6123-46CB-95FA-C697FF947780}" sibTransId="{A72D3E29-1CA4-4017-B237-46EB598A5084}"/>
    <dgm:cxn modelId="{23A656A8-F300-4EAB-87B7-800EC458B650}" srcId="{E72D1A58-E223-4470-BEDC-BC8F91EE7029}" destId="{974147C1-A2BC-417E-B954-A6EAA9773956}" srcOrd="3" destOrd="0" parTransId="{3C50C7DD-FBC9-43D4-A767-F408B04AFA94}" sibTransId="{C63C0D47-9788-4827-B462-6A05AC651AED}"/>
    <dgm:cxn modelId="{2C1CDCC9-009D-411B-B68A-B04B8883F0BD}" srcId="{E72D1A58-E223-4470-BEDC-BC8F91EE7029}" destId="{ECF44D61-FA3C-4D22-85F7-FC36137E69FB}" srcOrd="2" destOrd="0" parTransId="{758F7932-6E85-42B2-894F-5BE36205B270}" sibTransId="{CCFA6C65-9E23-408C-89FF-893852EFC4E6}"/>
    <dgm:cxn modelId="{E95ECF05-2088-42C5-9132-A3AA0824912F}" srcId="{314195F4-6E30-43FB-A696-BB71E593C008}" destId="{B8195B9A-CD00-4878-84D5-7F894B0C2446}" srcOrd="0" destOrd="0" parTransId="{5BD425B8-9149-4997-933E-BC696CA21A41}" sibTransId="{20A77413-E294-447D-B825-55D37246691D}"/>
    <dgm:cxn modelId="{99A6CF18-69E3-4220-B6CA-DDEF7F833351}" srcId="{22777D8A-0457-451E-B894-BAD0CBEEEFAB}" destId="{BBC2D020-59E9-4CDB-B92B-DDBC91C3D5E6}" srcOrd="1" destOrd="0" parTransId="{57BBB900-51A2-4182-909C-7B13D2A01C5D}" sibTransId="{3A36B313-FE09-42E7-AB5C-BD3A89AB6234}"/>
    <dgm:cxn modelId="{6B5E3876-680B-4FE7-AE59-899787580F88}" srcId="{EA9F789B-0226-4276-840D-77516DC38997}" destId="{24CC144C-D316-45AC-900A-A217FEB0F06A}" srcOrd="1" destOrd="0" parTransId="{DF432201-4210-47F4-8DB2-A6F77E9E67F3}" sibTransId="{75A61B3D-FE46-4651-BA40-C735FA6AE331}"/>
    <dgm:cxn modelId="{6EAA024A-0BFD-4557-ACC2-CC7F60CE2C69}" type="presOf" srcId="{B8195B9A-CD00-4878-84D5-7F894B0C2446}" destId="{3B243A8D-04AA-4166-BD1B-8E2F92C9813C}" srcOrd="0" destOrd="0" presId="urn:microsoft.com/office/officeart/2005/8/layout/hList1"/>
    <dgm:cxn modelId="{55DDBB97-09D2-4DFD-BA95-041015956FD6}" type="presParOf" srcId="{08C21731-F5D2-4220-AA4C-3B9DDAB52807}" destId="{8D72B4FD-08A4-4833-B95D-61458CA1C578}" srcOrd="0" destOrd="0" presId="urn:microsoft.com/office/officeart/2005/8/layout/hList1"/>
    <dgm:cxn modelId="{F228DA8B-E957-45D1-9DE9-D5F089193EEE}" type="presParOf" srcId="{8D72B4FD-08A4-4833-B95D-61458CA1C578}" destId="{E515A64C-BE38-49DB-8FFF-97D20543C3B8}" srcOrd="0" destOrd="0" presId="urn:microsoft.com/office/officeart/2005/8/layout/hList1"/>
    <dgm:cxn modelId="{8150A7D0-B299-4108-9942-84455E89F187}" type="presParOf" srcId="{8D72B4FD-08A4-4833-B95D-61458CA1C578}" destId="{3B243A8D-04AA-4166-BD1B-8E2F92C9813C}" srcOrd="1" destOrd="0" presId="urn:microsoft.com/office/officeart/2005/8/layout/hList1"/>
    <dgm:cxn modelId="{10F9D4A1-B16B-447E-B165-1587F2DA6F4B}" type="presParOf" srcId="{08C21731-F5D2-4220-AA4C-3B9DDAB52807}" destId="{1C433054-8C3F-41CF-BBAA-A3412D1B494C}" srcOrd="1" destOrd="0" presId="urn:microsoft.com/office/officeart/2005/8/layout/hList1"/>
    <dgm:cxn modelId="{117FA4FB-D679-46C8-BDD9-3FBA5724482D}" type="presParOf" srcId="{08C21731-F5D2-4220-AA4C-3B9DDAB52807}" destId="{44250985-14D6-4EBE-B99F-C4EB2EC37960}" srcOrd="2" destOrd="0" presId="urn:microsoft.com/office/officeart/2005/8/layout/hList1"/>
    <dgm:cxn modelId="{35BB2076-70ED-4E8A-94FB-934EE60DF172}" type="presParOf" srcId="{44250985-14D6-4EBE-B99F-C4EB2EC37960}" destId="{7371E8A8-AE07-4719-8E5B-22E57D8CBFAD}" srcOrd="0" destOrd="0" presId="urn:microsoft.com/office/officeart/2005/8/layout/hList1"/>
    <dgm:cxn modelId="{E3A98CFD-5CCE-4FDF-82EE-F9BB3E5CE4D3}" type="presParOf" srcId="{44250985-14D6-4EBE-B99F-C4EB2EC37960}" destId="{1EA149A7-C0A9-41C2-82B4-4A64D9FB2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DD61D-D642-4E48-A8F1-B64958F12386}">
      <dsp:nvSpPr>
        <dsp:cNvPr id="0" name=""/>
        <dsp:cNvSpPr/>
      </dsp:nvSpPr>
      <dsp:spPr>
        <a:xfrm>
          <a:off x="0" y="0"/>
          <a:ext cx="8229600" cy="141436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No local rules concerning the issuing of grades and permits to food and lodging facilities. </a:t>
          </a:r>
          <a:br>
            <a:rPr lang="en-US" sz="2300" kern="1200" dirty="0" smtClean="0"/>
          </a:br>
          <a:r>
            <a:rPr lang="en-US" sz="2300" kern="1200" dirty="0" smtClean="0"/>
            <a:t>G.S. 130A-39(b).</a:t>
          </a:r>
          <a:endParaRPr lang="en-US" sz="2300" kern="1200" dirty="0"/>
        </a:p>
      </dsp:txBody>
      <dsp:txXfrm>
        <a:off x="1787356" y="0"/>
        <a:ext cx="6442243" cy="1414363"/>
      </dsp:txXfrm>
    </dsp:sp>
    <dsp:sp modelId="{A451F70C-7B52-48A4-A484-7A14DB72C5B3}">
      <dsp:nvSpPr>
        <dsp:cNvPr id="0" name=""/>
        <dsp:cNvSpPr/>
      </dsp:nvSpPr>
      <dsp:spPr>
        <a:xfrm>
          <a:off x="141436" y="141436"/>
          <a:ext cx="1645920" cy="1131490"/>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2E6CE-1B0A-4E5A-B12E-52684943E4D8}">
      <dsp:nvSpPr>
        <dsp:cNvPr id="0" name=""/>
        <dsp:cNvSpPr/>
      </dsp:nvSpPr>
      <dsp:spPr>
        <a:xfrm>
          <a:off x="0" y="1555799"/>
          <a:ext cx="8229600" cy="141436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Local rules for on-site wastewater management must be as stringent as state rules and approved by state.  G.S. 130A-39(b); 130A-335(c).</a:t>
          </a:r>
          <a:endParaRPr lang="en-US" sz="2300" kern="1200" dirty="0"/>
        </a:p>
      </dsp:txBody>
      <dsp:txXfrm>
        <a:off x="1787356" y="1555799"/>
        <a:ext cx="6442243" cy="1414363"/>
      </dsp:txXfrm>
    </dsp:sp>
    <dsp:sp modelId="{2BA60E27-EE1F-4093-B1C4-EDCD813E349C}">
      <dsp:nvSpPr>
        <dsp:cNvPr id="0" name=""/>
        <dsp:cNvSpPr/>
      </dsp:nvSpPr>
      <dsp:spPr>
        <a:xfrm>
          <a:off x="141436" y="1697236"/>
          <a:ext cx="1645920" cy="1131490"/>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601F53-6A12-419B-94EA-033CC7877A2B}">
      <dsp:nvSpPr>
        <dsp:cNvPr id="0" name=""/>
        <dsp:cNvSpPr/>
      </dsp:nvSpPr>
      <dsp:spPr>
        <a:xfrm>
          <a:off x="0" y="3111599"/>
          <a:ext cx="8229600" cy="141436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Local rules regarding smoking in public places must abide by statutory restrictions and must be approved by county commissioners. G.S. 130A-498.</a:t>
          </a:r>
          <a:endParaRPr lang="en-US" sz="2300" kern="1200" dirty="0"/>
        </a:p>
      </dsp:txBody>
      <dsp:txXfrm>
        <a:off x="1787356" y="3111599"/>
        <a:ext cx="6442243" cy="1414363"/>
      </dsp:txXfrm>
    </dsp:sp>
    <dsp:sp modelId="{91B2A614-97E9-4AE3-A041-BF4497E95237}">
      <dsp:nvSpPr>
        <dsp:cNvPr id="0" name=""/>
        <dsp:cNvSpPr/>
      </dsp:nvSpPr>
      <dsp:spPr>
        <a:xfrm>
          <a:off x="141436" y="3253035"/>
          <a:ext cx="1645920" cy="1131490"/>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9919-488B-4AC3-85C3-83F61B1EEB73}">
      <dsp:nvSpPr>
        <dsp:cNvPr id="0" name=""/>
        <dsp:cNvSpPr/>
      </dsp:nvSpPr>
      <dsp:spPr>
        <a:xfrm>
          <a:off x="0" y="354081"/>
          <a:ext cx="8229600"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Issue abatement order to person in charge of property</a:t>
          </a:r>
          <a:endParaRPr lang="en-US" sz="2100" kern="1200" dirty="0"/>
        </a:p>
        <a:p>
          <a:pPr marL="228600" lvl="1" indent="-228600" algn="l" defTabSz="933450">
            <a:lnSpc>
              <a:spcPct val="90000"/>
            </a:lnSpc>
            <a:spcBef>
              <a:spcPct val="0"/>
            </a:spcBef>
            <a:spcAft>
              <a:spcPct val="15000"/>
            </a:spcAft>
            <a:buChar char="••"/>
          </a:pPr>
          <a:r>
            <a:rPr lang="en-US" sz="2100" kern="1200" dirty="0" smtClean="0"/>
            <a:t>Order should direct person to take specific actions to abate the imminent hazard</a:t>
          </a:r>
          <a:endParaRPr lang="en-US" sz="2100" kern="1200" dirty="0"/>
        </a:p>
      </dsp:txBody>
      <dsp:txXfrm>
        <a:off x="0" y="354081"/>
        <a:ext cx="8229600" cy="1521449"/>
      </dsp:txXfrm>
    </dsp:sp>
    <dsp:sp modelId="{DF06088D-7B43-4B56-9A40-9E93658534AD}">
      <dsp:nvSpPr>
        <dsp:cNvPr id="0" name=""/>
        <dsp:cNvSpPr/>
      </dsp:nvSpPr>
      <dsp:spPr>
        <a:xfrm>
          <a:off x="411480" y="44121"/>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t>Order</a:t>
          </a:r>
          <a:endParaRPr lang="en-US" sz="2100" kern="1200" dirty="0"/>
        </a:p>
      </dsp:txBody>
      <dsp:txXfrm>
        <a:off x="441742" y="74383"/>
        <a:ext cx="5700196" cy="559396"/>
      </dsp:txXfrm>
    </dsp:sp>
    <dsp:sp modelId="{DF66D242-15EA-4A8A-9689-0900446A912D}">
      <dsp:nvSpPr>
        <dsp:cNvPr id="0" name=""/>
        <dsp:cNvSpPr/>
      </dsp:nvSpPr>
      <dsp:spPr>
        <a:xfrm>
          <a:off x="0" y="2298891"/>
          <a:ext cx="8229600" cy="2182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Make reasonable attempt to notify person in charge of property that abatement will occur</a:t>
          </a:r>
          <a:endParaRPr lang="en-US" sz="2100" kern="1200" dirty="0"/>
        </a:p>
        <a:p>
          <a:pPr marL="228600" lvl="1" indent="-228600" algn="l" defTabSz="933450">
            <a:lnSpc>
              <a:spcPct val="90000"/>
            </a:lnSpc>
            <a:spcBef>
              <a:spcPct val="0"/>
            </a:spcBef>
            <a:spcAft>
              <a:spcPct val="15000"/>
            </a:spcAft>
            <a:buChar char="••"/>
          </a:pPr>
          <a:r>
            <a:rPr lang="en-US" sz="2100" kern="1200" dirty="0" smtClean="0"/>
            <a:t>Take actions to abate</a:t>
          </a:r>
          <a:endParaRPr lang="en-US" sz="2100" kern="1200" dirty="0"/>
        </a:p>
        <a:p>
          <a:pPr marL="228600" lvl="1" indent="-228600" algn="l" defTabSz="933450">
            <a:lnSpc>
              <a:spcPct val="90000"/>
            </a:lnSpc>
            <a:spcBef>
              <a:spcPct val="0"/>
            </a:spcBef>
            <a:spcAft>
              <a:spcPct val="15000"/>
            </a:spcAft>
            <a:buChar char="••"/>
          </a:pPr>
          <a:r>
            <a:rPr lang="en-US" sz="2100" kern="1200" dirty="0" smtClean="0"/>
            <a:t>Health department will incur costs up-front but ordinarily acquires lien on property</a:t>
          </a:r>
          <a:endParaRPr lang="en-US" sz="2100" kern="1200" dirty="0"/>
        </a:p>
      </dsp:txBody>
      <dsp:txXfrm>
        <a:off x="0" y="2298891"/>
        <a:ext cx="8229600" cy="2182950"/>
      </dsp:txXfrm>
    </dsp:sp>
    <dsp:sp modelId="{F2E7B93A-B9B0-4BE6-923C-8E466198768D}">
      <dsp:nvSpPr>
        <dsp:cNvPr id="0" name=""/>
        <dsp:cNvSpPr/>
      </dsp:nvSpPr>
      <dsp:spPr>
        <a:xfrm>
          <a:off x="411480" y="1988931"/>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t>Abate</a:t>
          </a:r>
          <a:endParaRPr lang="en-US" sz="2100" kern="1200" dirty="0"/>
        </a:p>
      </dsp:txBody>
      <dsp:txXfrm>
        <a:off x="441742" y="2019193"/>
        <a:ext cx="570019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Remedy</a:t>
          </a:r>
          <a:endParaRPr lang="en-US" sz="1700" kern="1200" dirty="0"/>
        </a:p>
      </dsp:txBody>
      <dsp:txXfrm rot="-5400000">
        <a:off x="1" y="573596"/>
        <a:ext cx="1146297" cy="491270"/>
      </dsp:txXfrm>
    </dsp:sp>
    <dsp:sp modelId="{7E248420-8D9B-4A9D-BB51-0B3B7C8DD8D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An order directing a property owner or other person in charge of the property to abate a public health nuisance</a:t>
          </a:r>
          <a:endParaRPr lang="en-US" sz="2000" kern="1200" dirty="0"/>
        </a:p>
      </dsp:txBody>
      <dsp:txXfrm rot="-5400000">
        <a:off x="1146298" y="52408"/>
        <a:ext cx="7031341" cy="960496"/>
      </dsp:txXfrm>
    </dsp:sp>
    <dsp:sp modelId="{9B5C87E6-B3EE-4397-B1FC-5A42C736800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May be used</a:t>
          </a:r>
          <a:endParaRPr lang="en-US" sz="1700" kern="1200" dirty="0"/>
        </a:p>
      </dsp:txBody>
      <dsp:txXfrm rot="-5400000">
        <a:off x="1" y="2017346"/>
        <a:ext cx="1146297" cy="491270"/>
      </dsp:txXfrm>
    </dsp:sp>
    <dsp:sp modelId="{0D186603-452A-424E-A4AF-66D8EA5AA194}">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When the health director determines a </a:t>
          </a:r>
          <a:r>
            <a:rPr lang="en-US" sz="2000" b="1" i="1" kern="1200" dirty="0" smtClean="0"/>
            <a:t>public health nuisance</a:t>
          </a:r>
          <a:r>
            <a:rPr lang="en-US" sz="2000" kern="1200" dirty="0" smtClean="0"/>
            <a:t> exists on the property</a:t>
          </a:r>
          <a:endParaRPr lang="en-US" sz="2000" kern="1200" dirty="0"/>
        </a:p>
      </dsp:txBody>
      <dsp:txXfrm rot="-5400000">
        <a:off x="1146298" y="1496158"/>
        <a:ext cx="7031341" cy="960496"/>
      </dsp:txXfrm>
    </dsp:sp>
    <dsp:sp modelId="{1EF83DDC-FFE1-4BE5-AFA6-A8BAF55BE78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Process</a:t>
          </a:r>
          <a:endParaRPr lang="en-US" sz="1700" kern="1200" dirty="0"/>
        </a:p>
      </dsp:txBody>
      <dsp:txXfrm rot="-5400000">
        <a:off x="1" y="3461096"/>
        <a:ext cx="1146297" cy="491270"/>
      </dsp:txXfrm>
    </dsp:sp>
    <dsp:sp modelId="{AA720EF9-DDFD-40AD-BBBC-6CC73CF7EEF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Determine and document existence of public health nuisance</a:t>
          </a:r>
          <a:endParaRPr lang="en-US" sz="2000" kern="1200" dirty="0"/>
        </a:p>
        <a:p>
          <a:pPr marL="228600" lvl="1" indent="-228600" algn="l" defTabSz="889000">
            <a:lnSpc>
              <a:spcPct val="90000"/>
            </a:lnSpc>
            <a:spcBef>
              <a:spcPct val="0"/>
            </a:spcBef>
            <a:spcAft>
              <a:spcPct val="15000"/>
            </a:spcAft>
            <a:buChar char="••"/>
          </a:pPr>
          <a:r>
            <a:rPr lang="en-US" sz="2000" kern="1200" dirty="0" smtClean="0"/>
            <a:t>Local health director issues abatement order</a:t>
          </a:r>
          <a:endParaRPr lang="en-US" sz="2000" kern="1200" dirty="0"/>
        </a:p>
        <a:p>
          <a:pPr marL="228600" lvl="1" indent="-228600" algn="l" defTabSz="889000">
            <a:lnSpc>
              <a:spcPct val="90000"/>
            </a:lnSpc>
            <a:spcBef>
              <a:spcPct val="0"/>
            </a:spcBef>
            <a:spcAft>
              <a:spcPct val="15000"/>
            </a:spcAft>
            <a:buChar char="••"/>
          </a:pPr>
          <a:r>
            <a:rPr lang="en-US" sz="2000" kern="1200" dirty="0" smtClean="0"/>
            <a:t>If person does not comply, ask Superior Court to enforce</a:t>
          </a:r>
          <a:endParaRPr lang="en-US" sz="2000" kern="1200" dirty="0"/>
        </a:p>
      </dsp:txBody>
      <dsp:txXfrm rot="-5400000">
        <a:off x="1146298" y="2939908"/>
        <a:ext cx="7031341" cy="9604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62889" y="26489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What</a:t>
          </a:r>
          <a:endParaRPr lang="en-US" sz="3400" kern="1200" dirty="0"/>
        </a:p>
      </dsp:txBody>
      <dsp:txXfrm rot="-5400000">
        <a:off x="1" y="615419"/>
        <a:ext cx="1226820" cy="525780"/>
      </dsp:txXfrm>
    </dsp:sp>
    <dsp:sp modelId="{7E248420-8D9B-4A9D-BB51-0B3B7C8DD8DC}">
      <dsp:nvSpPr>
        <dsp:cNvPr id="0" name=""/>
        <dsp:cNvSpPr/>
      </dsp:nvSpPr>
      <dsp:spPr>
        <a:xfrm rot="5400000">
          <a:off x="4196714" y="-296788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Monetary fine imposed for violation of certain public health laws</a:t>
          </a:r>
          <a:endParaRPr lang="en-US" sz="1700" kern="1200" dirty="0"/>
        </a:p>
      </dsp:txBody>
      <dsp:txXfrm rot="-5400000">
        <a:off x="1226820" y="57620"/>
        <a:ext cx="7023369" cy="1027968"/>
      </dsp:txXfrm>
    </dsp:sp>
    <dsp:sp modelId="{9B5C87E6-B3EE-4397-B1FC-5A42C736800A}">
      <dsp:nvSpPr>
        <dsp:cNvPr id="0" name=""/>
        <dsp:cNvSpPr/>
      </dsp:nvSpPr>
      <dsp:spPr>
        <a:xfrm rot="5400000">
          <a:off x="-262889" y="182498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When</a:t>
          </a:r>
          <a:endParaRPr lang="en-US" sz="3400" kern="1200" dirty="0"/>
        </a:p>
      </dsp:txBody>
      <dsp:txXfrm rot="-5400000">
        <a:off x="1" y="2175509"/>
        <a:ext cx="1226820" cy="525780"/>
      </dsp:txXfrm>
    </dsp:sp>
    <dsp:sp modelId="{0D186603-452A-424E-A4AF-66D8EA5AA194}">
      <dsp:nvSpPr>
        <dsp:cNvPr id="0" name=""/>
        <dsp:cNvSpPr/>
      </dsp:nvSpPr>
      <dsp:spPr>
        <a:xfrm rot="5400000">
          <a:off x="4196714" y="-1407794"/>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May be imposed by state agency for violations of </a:t>
          </a:r>
          <a:r>
            <a:rPr lang="en-US" sz="1700" i="1" kern="1200" dirty="0" smtClean="0"/>
            <a:t>state</a:t>
          </a:r>
          <a:r>
            <a:rPr lang="en-US" sz="1700" kern="1200" dirty="0" smtClean="0"/>
            <a:t> OSWW laws, or state lead certification laws</a:t>
          </a:r>
          <a:endParaRPr lang="en-US" sz="1700" kern="1200" dirty="0"/>
        </a:p>
        <a:p>
          <a:pPr marL="171450" lvl="1" indent="-171450" algn="l" defTabSz="755650">
            <a:lnSpc>
              <a:spcPct val="90000"/>
            </a:lnSpc>
            <a:spcBef>
              <a:spcPct val="0"/>
            </a:spcBef>
            <a:spcAft>
              <a:spcPct val="15000"/>
            </a:spcAft>
            <a:buChar char="••"/>
          </a:pPr>
          <a:r>
            <a:rPr lang="en-US" sz="1700" kern="1200" dirty="0" smtClean="0"/>
            <a:t>May be imposed by local health director for violations of </a:t>
          </a:r>
          <a:r>
            <a:rPr lang="en-US" sz="1700" i="1" kern="1200" dirty="0" smtClean="0"/>
            <a:t>local</a:t>
          </a:r>
          <a:r>
            <a:rPr lang="en-US" sz="1700" kern="1200" dirty="0" smtClean="0"/>
            <a:t> OSWW rules, or state or local smoking statutes or rules</a:t>
          </a:r>
          <a:endParaRPr lang="en-US" sz="1700" kern="1200" dirty="0"/>
        </a:p>
      </dsp:txBody>
      <dsp:txXfrm rot="-5400000">
        <a:off x="1226820" y="1617711"/>
        <a:ext cx="7023369" cy="1027968"/>
      </dsp:txXfrm>
    </dsp:sp>
    <dsp:sp modelId="{1EF83DDC-FFE1-4BE5-AFA6-A8BAF55BE784}">
      <dsp:nvSpPr>
        <dsp:cNvPr id="0" name=""/>
        <dsp:cNvSpPr/>
      </dsp:nvSpPr>
      <dsp:spPr>
        <a:xfrm rot="5400000">
          <a:off x="-262889" y="3385080"/>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How</a:t>
          </a:r>
          <a:endParaRPr lang="en-US" sz="3400" kern="1200" dirty="0"/>
        </a:p>
      </dsp:txBody>
      <dsp:txXfrm rot="-5400000">
        <a:off x="1" y="3735600"/>
        <a:ext cx="1226820" cy="525780"/>
      </dsp:txXfrm>
    </dsp:sp>
    <dsp:sp modelId="{AA720EF9-DDFD-40AD-BBBC-6CC73CF7EEF2}">
      <dsp:nvSpPr>
        <dsp:cNvPr id="0" name=""/>
        <dsp:cNvSpPr/>
      </dsp:nvSpPr>
      <dsp:spPr>
        <a:xfrm rot="5400000">
          <a:off x="4196714" y="15229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Determine and document violation &amp; recommend penalty be imposed</a:t>
          </a:r>
          <a:endParaRPr lang="en-US" sz="1700" kern="1200" dirty="0"/>
        </a:p>
        <a:p>
          <a:pPr marL="171450" lvl="1" indent="-171450" algn="l" defTabSz="755650">
            <a:lnSpc>
              <a:spcPct val="90000"/>
            </a:lnSpc>
            <a:spcBef>
              <a:spcPct val="0"/>
            </a:spcBef>
            <a:spcAft>
              <a:spcPct val="15000"/>
            </a:spcAft>
            <a:buChar char="••"/>
          </a:pPr>
          <a:r>
            <a:rPr lang="en-US" sz="1700" kern="1200" dirty="0" smtClean="0"/>
            <a:t>Consult relevant state laws for procedures to follow and maximum amounts of penalties (vary by program and violation)</a:t>
          </a:r>
          <a:endParaRPr lang="en-US" sz="1700" kern="1200" dirty="0"/>
        </a:p>
      </dsp:txBody>
      <dsp:txXfrm rot="-5400000">
        <a:off x="1226820" y="3177801"/>
        <a:ext cx="7023369" cy="10279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62889" y="26489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What</a:t>
          </a:r>
          <a:endParaRPr lang="en-US" sz="3400" kern="1200" dirty="0"/>
        </a:p>
      </dsp:txBody>
      <dsp:txXfrm rot="-5400000">
        <a:off x="1" y="615419"/>
        <a:ext cx="1226820" cy="525780"/>
      </dsp:txXfrm>
    </dsp:sp>
    <dsp:sp modelId="{7E248420-8D9B-4A9D-BB51-0B3B7C8DD8DC}">
      <dsp:nvSpPr>
        <dsp:cNvPr id="0" name=""/>
        <dsp:cNvSpPr/>
      </dsp:nvSpPr>
      <dsp:spPr>
        <a:xfrm rot="5400000">
          <a:off x="4158614" y="-2929784"/>
          <a:ext cx="1139190" cy="7002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Procedure for suspending or revoking a permit</a:t>
          </a:r>
          <a:endParaRPr lang="en-US" sz="1700" kern="1200" dirty="0"/>
        </a:p>
      </dsp:txBody>
      <dsp:txXfrm rot="-5400000">
        <a:off x="1226820" y="57621"/>
        <a:ext cx="6947169" cy="1027968"/>
      </dsp:txXfrm>
    </dsp:sp>
    <dsp:sp modelId="{9B5C87E6-B3EE-4397-B1FC-5A42C736800A}">
      <dsp:nvSpPr>
        <dsp:cNvPr id="0" name=""/>
        <dsp:cNvSpPr/>
      </dsp:nvSpPr>
      <dsp:spPr>
        <a:xfrm rot="5400000">
          <a:off x="-262889" y="182498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When</a:t>
          </a:r>
          <a:endParaRPr lang="en-US" sz="3400" kern="1200" dirty="0"/>
        </a:p>
      </dsp:txBody>
      <dsp:txXfrm rot="-5400000">
        <a:off x="1" y="2175509"/>
        <a:ext cx="1226820" cy="525780"/>
      </dsp:txXfrm>
    </dsp:sp>
    <dsp:sp modelId="{0D186603-452A-424E-A4AF-66D8EA5AA194}">
      <dsp:nvSpPr>
        <dsp:cNvPr id="0" name=""/>
        <dsp:cNvSpPr/>
      </dsp:nvSpPr>
      <dsp:spPr>
        <a:xfrm rot="5400000">
          <a:off x="4158614" y="-1369694"/>
          <a:ext cx="1139190" cy="7002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When there is a violation of the statutes, regulations, or a condition placed upon a permit or </a:t>
          </a:r>
          <a:endParaRPr lang="en-US" sz="1700" kern="1200" dirty="0"/>
        </a:p>
        <a:p>
          <a:pPr marL="171450" lvl="1" indent="-171450" algn="l" defTabSz="755650">
            <a:lnSpc>
              <a:spcPct val="90000"/>
            </a:lnSpc>
            <a:spcBef>
              <a:spcPct val="0"/>
            </a:spcBef>
            <a:spcAft>
              <a:spcPct val="15000"/>
            </a:spcAft>
            <a:buChar char="••"/>
          </a:pPr>
          <a:r>
            <a:rPr lang="en-US" sz="1700" kern="1200" dirty="0" smtClean="0"/>
            <a:t>When a permit was issued based upon incorrect or inadequate information that materially affected the decision to issue the permit</a:t>
          </a:r>
          <a:endParaRPr lang="en-US" sz="1700" kern="1200" dirty="0"/>
        </a:p>
      </dsp:txBody>
      <dsp:txXfrm rot="-5400000">
        <a:off x="1226820" y="1617711"/>
        <a:ext cx="6947169" cy="1027968"/>
      </dsp:txXfrm>
    </dsp:sp>
    <dsp:sp modelId="{1EF83DDC-FFE1-4BE5-AFA6-A8BAF55BE784}">
      <dsp:nvSpPr>
        <dsp:cNvPr id="0" name=""/>
        <dsp:cNvSpPr/>
      </dsp:nvSpPr>
      <dsp:spPr>
        <a:xfrm rot="5400000">
          <a:off x="-262889" y="3385080"/>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How</a:t>
          </a:r>
          <a:endParaRPr lang="en-US" sz="3400" kern="1200" dirty="0"/>
        </a:p>
      </dsp:txBody>
      <dsp:txXfrm rot="-5400000">
        <a:off x="1" y="3735600"/>
        <a:ext cx="1226820" cy="525780"/>
      </dsp:txXfrm>
    </dsp:sp>
    <dsp:sp modelId="{AA720EF9-DDFD-40AD-BBBC-6CC73CF7EEF2}">
      <dsp:nvSpPr>
        <dsp:cNvPr id="0" name=""/>
        <dsp:cNvSpPr/>
      </dsp:nvSpPr>
      <dsp:spPr>
        <a:xfrm rot="5400000">
          <a:off x="4158614" y="190395"/>
          <a:ext cx="1139190" cy="70027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Intent to suspend or revoke: notice, opportunity for hearing</a:t>
          </a:r>
          <a:endParaRPr lang="en-US" sz="1700" kern="1200" dirty="0"/>
        </a:p>
        <a:p>
          <a:pPr marL="171450" lvl="1" indent="-171450" algn="l" defTabSz="755650">
            <a:lnSpc>
              <a:spcPct val="90000"/>
            </a:lnSpc>
            <a:spcBef>
              <a:spcPct val="0"/>
            </a:spcBef>
            <a:spcAft>
              <a:spcPct val="15000"/>
            </a:spcAft>
            <a:buChar char="••"/>
          </a:pPr>
          <a:r>
            <a:rPr lang="en-US" sz="1700" kern="1200" dirty="0" smtClean="0"/>
            <a:t>Immediate revocation or suspension: determine violation presents imminent hazard, give notice of immediate revocation or suspension</a:t>
          </a:r>
          <a:endParaRPr lang="en-US" sz="1700" kern="1200" dirty="0"/>
        </a:p>
      </dsp:txBody>
      <dsp:txXfrm rot="-5400000">
        <a:off x="1226820" y="3177801"/>
        <a:ext cx="6947169" cy="10279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A64C-BE38-49DB-8FFF-97D20543C3B8}">
      <dsp:nvSpPr>
        <dsp:cNvPr id="0" name=""/>
        <dsp:cNvSpPr/>
      </dsp:nvSpPr>
      <dsp:spPr>
        <a:xfrm>
          <a:off x="40" y="268266"/>
          <a:ext cx="384556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Due process</a:t>
          </a:r>
          <a:endParaRPr lang="en-US" sz="1900" b="1" kern="1200" dirty="0"/>
        </a:p>
      </dsp:txBody>
      <dsp:txXfrm>
        <a:off x="40" y="268266"/>
        <a:ext cx="3845569" cy="547200"/>
      </dsp:txXfrm>
    </dsp:sp>
    <dsp:sp modelId="{3B243A8D-04AA-4166-BD1B-8E2F92C9813C}">
      <dsp:nvSpPr>
        <dsp:cNvPr id="0" name=""/>
        <dsp:cNvSpPr/>
      </dsp:nvSpPr>
      <dsp:spPr>
        <a:xfrm>
          <a:off x="40" y="815466"/>
          <a:ext cx="3845569" cy="3442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Notice &amp; opportunity to be heard</a:t>
          </a:r>
          <a:endParaRPr lang="en-US" sz="1900" kern="1200" dirty="0"/>
        </a:p>
        <a:p>
          <a:pPr marL="171450" lvl="1" indent="-171450" algn="l" defTabSz="844550">
            <a:lnSpc>
              <a:spcPct val="90000"/>
            </a:lnSpc>
            <a:spcBef>
              <a:spcPct val="0"/>
            </a:spcBef>
            <a:spcAft>
              <a:spcPct val="15000"/>
            </a:spcAft>
            <a:buChar char="••"/>
          </a:pPr>
          <a:r>
            <a:rPr lang="en-US" sz="1900" kern="1200" dirty="0" smtClean="0"/>
            <a:t>Intent to suspend or revoke:</a:t>
          </a:r>
          <a:endParaRPr lang="en-US" sz="1900" kern="1200" dirty="0"/>
        </a:p>
        <a:p>
          <a:pPr marL="342900" lvl="2" indent="-171450" algn="l" defTabSz="844550">
            <a:lnSpc>
              <a:spcPct val="90000"/>
            </a:lnSpc>
            <a:spcBef>
              <a:spcPct val="0"/>
            </a:spcBef>
            <a:spcAft>
              <a:spcPct val="15000"/>
            </a:spcAft>
            <a:buChar char="••"/>
          </a:pPr>
          <a:r>
            <a:rPr lang="en-US" sz="1900" kern="1200" dirty="0" smtClean="0"/>
            <a:t>Advance notice of intent</a:t>
          </a:r>
          <a:endParaRPr lang="en-US" sz="1900" kern="1200" dirty="0"/>
        </a:p>
        <a:p>
          <a:pPr marL="342900" lvl="2" indent="-171450" algn="l" defTabSz="844550">
            <a:lnSpc>
              <a:spcPct val="90000"/>
            </a:lnSpc>
            <a:spcBef>
              <a:spcPct val="0"/>
            </a:spcBef>
            <a:spcAft>
              <a:spcPct val="15000"/>
            </a:spcAft>
            <a:buChar char="••"/>
          </a:pPr>
          <a:r>
            <a:rPr lang="en-US" sz="1900" kern="1200" dirty="0" smtClean="0"/>
            <a:t>Administrative hearing on request</a:t>
          </a:r>
          <a:endParaRPr lang="en-US" sz="1900" kern="1200" dirty="0"/>
        </a:p>
        <a:p>
          <a:pPr marL="171450" lvl="1" indent="-171450" algn="l" defTabSz="844550">
            <a:lnSpc>
              <a:spcPct val="90000"/>
            </a:lnSpc>
            <a:spcBef>
              <a:spcPct val="0"/>
            </a:spcBef>
            <a:spcAft>
              <a:spcPct val="15000"/>
            </a:spcAft>
            <a:buChar char="••"/>
          </a:pPr>
          <a:r>
            <a:rPr lang="en-US" sz="1900" kern="1200" dirty="0" smtClean="0"/>
            <a:t>Immediate suspension or revocation allowed if imminent hazard</a:t>
          </a:r>
          <a:endParaRPr lang="en-US" sz="1900" kern="1200" dirty="0"/>
        </a:p>
        <a:p>
          <a:pPr marL="342900" lvl="2" indent="-171450" algn="l" defTabSz="844550">
            <a:lnSpc>
              <a:spcPct val="90000"/>
            </a:lnSpc>
            <a:spcBef>
              <a:spcPct val="0"/>
            </a:spcBef>
            <a:spcAft>
              <a:spcPct val="15000"/>
            </a:spcAft>
            <a:buChar char="••"/>
          </a:pPr>
          <a:r>
            <a:rPr lang="en-US" sz="1900" kern="1200" dirty="0" smtClean="0"/>
            <a:t>No advance notice</a:t>
          </a:r>
          <a:endParaRPr lang="en-US" sz="1900" kern="1200" dirty="0"/>
        </a:p>
        <a:p>
          <a:pPr marL="342900" lvl="2" indent="-171450" algn="l" defTabSz="844550">
            <a:lnSpc>
              <a:spcPct val="90000"/>
            </a:lnSpc>
            <a:spcBef>
              <a:spcPct val="0"/>
            </a:spcBef>
            <a:spcAft>
              <a:spcPct val="15000"/>
            </a:spcAft>
            <a:buChar char="••"/>
          </a:pPr>
          <a:r>
            <a:rPr lang="en-US" sz="1900" kern="1200" dirty="0" smtClean="0"/>
            <a:t>After-the-fact opportunity to appeal</a:t>
          </a:r>
          <a:endParaRPr lang="en-US" sz="1900" kern="1200" dirty="0"/>
        </a:p>
      </dsp:txBody>
      <dsp:txXfrm>
        <a:off x="40" y="815466"/>
        <a:ext cx="3845569" cy="3442229"/>
      </dsp:txXfrm>
    </dsp:sp>
    <dsp:sp modelId="{7371E8A8-AE07-4719-8E5B-22E57D8CBFAD}">
      <dsp:nvSpPr>
        <dsp:cNvPr id="0" name=""/>
        <dsp:cNvSpPr/>
      </dsp:nvSpPr>
      <dsp:spPr>
        <a:xfrm>
          <a:off x="4383989" y="268266"/>
          <a:ext cx="384556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Imminent hazard</a:t>
          </a:r>
          <a:endParaRPr lang="en-US" sz="1900" b="1" kern="1200" dirty="0"/>
        </a:p>
      </dsp:txBody>
      <dsp:txXfrm>
        <a:off x="4383989" y="268266"/>
        <a:ext cx="3845569" cy="547200"/>
      </dsp:txXfrm>
    </dsp:sp>
    <dsp:sp modelId="{1EA149A7-C0A9-41C2-82B4-4A64D9FB27BD}">
      <dsp:nvSpPr>
        <dsp:cNvPr id="0" name=""/>
        <dsp:cNvSpPr/>
      </dsp:nvSpPr>
      <dsp:spPr>
        <a:xfrm>
          <a:off x="4383989" y="815466"/>
          <a:ext cx="3845569" cy="3442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 situation which, if no immediate action is taken, is likely to cause:</a:t>
          </a:r>
          <a:endParaRPr lang="en-US" sz="1900" kern="1200" dirty="0"/>
        </a:p>
        <a:p>
          <a:pPr marL="342900" lvl="2" indent="-171450" algn="l" defTabSz="844550">
            <a:lnSpc>
              <a:spcPct val="90000"/>
            </a:lnSpc>
            <a:spcBef>
              <a:spcPct val="0"/>
            </a:spcBef>
            <a:spcAft>
              <a:spcPct val="15000"/>
            </a:spcAft>
            <a:buChar char="••"/>
          </a:pPr>
          <a:r>
            <a:rPr lang="en-US" sz="1900" kern="1200" smtClean="0"/>
            <a:t>immediate threat to human life</a:t>
          </a:r>
          <a:endParaRPr lang="en-US" sz="1900" kern="1200" dirty="0" smtClean="0"/>
        </a:p>
        <a:p>
          <a:pPr marL="342900" lvl="2" indent="-171450" algn="l" defTabSz="844550">
            <a:lnSpc>
              <a:spcPct val="90000"/>
            </a:lnSpc>
            <a:spcBef>
              <a:spcPct val="0"/>
            </a:spcBef>
            <a:spcAft>
              <a:spcPct val="15000"/>
            </a:spcAft>
            <a:buChar char="••"/>
          </a:pPr>
          <a:r>
            <a:rPr lang="en-US" sz="1900" kern="1200" smtClean="0"/>
            <a:t>immediate threat of serious physical injury</a:t>
          </a:r>
          <a:endParaRPr lang="en-US" sz="1900" kern="1200" dirty="0" smtClean="0"/>
        </a:p>
        <a:p>
          <a:pPr marL="342900" lvl="2" indent="-171450" algn="l" defTabSz="844550">
            <a:lnSpc>
              <a:spcPct val="90000"/>
            </a:lnSpc>
            <a:spcBef>
              <a:spcPct val="0"/>
            </a:spcBef>
            <a:spcAft>
              <a:spcPct val="15000"/>
            </a:spcAft>
            <a:buChar char="••"/>
          </a:pPr>
          <a:r>
            <a:rPr lang="en-US" sz="1900" kern="1200" smtClean="0"/>
            <a:t>immediate threat of serious adverse health effects; or</a:t>
          </a:r>
          <a:endParaRPr lang="en-US" sz="1900" kern="1200" dirty="0" smtClean="0"/>
        </a:p>
        <a:p>
          <a:pPr marL="342900" lvl="2" indent="-171450" algn="l" defTabSz="844550">
            <a:lnSpc>
              <a:spcPct val="90000"/>
            </a:lnSpc>
            <a:spcBef>
              <a:spcPct val="0"/>
            </a:spcBef>
            <a:spcAft>
              <a:spcPct val="15000"/>
            </a:spcAft>
            <a:buChar char="••"/>
          </a:pPr>
          <a:r>
            <a:rPr lang="en-US" sz="1900" kern="1200" smtClean="0"/>
            <a:t>serious risk of irreparable damage to the environment</a:t>
          </a:r>
          <a:endParaRPr lang="en-US" sz="1900" kern="1200"/>
        </a:p>
        <a:p>
          <a:pPr marL="171450" lvl="1" indent="-171450" algn="l" defTabSz="844550">
            <a:lnSpc>
              <a:spcPct val="90000"/>
            </a:lnSpc>
            <a:spcBef>
              <a:spcPct val="0"/>
            </a:spcBef>
            <a:spcAft>
              <a:spcPct val="15000"/>
            </a:spcAft>
            <a:buChar char="••"/>
          </a:pPr>
          <a:endParaRPr lang="en-US" sz="1900" kern="1200" dirty="0"/>
        </a:p>
      </dsp:txBody>
      <dsp:txXfrm>
        <a:off x="4383989" y="815466"/>
        <a:ext cx="3845569" cy="34422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7DBD7-243A-43C0-BE07-6A72259E36E0}">
      <dsp:nvSpPr>
        <dsp:cNvPr id="0" name=""/>
        <dsp:cNvSpPr/>
      </dsp:nvSpPr>
      <dsp:spPr>
        <a:xfrm>
          <a:off x="487426" y="2310"/>
          <a:ext cx="4267497" cy="1706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35560" rIns="0" bIns="35560" numCol="1" spcCol="1270" anchor="ctr" anchorCtr="0">
          <a:noAutofit/>
        </a:bodyPr>
        <a:lstStyle/>
        <a:p>
          <a:pPr lvl="0" algn="ctr" defTabSz="2489200">
            <a:lnSpc>
              <a:spcPct val="90000"/>
            </a:lnSpc>
            <a:spcBef>
              <a:spcPct val="0"/>
            </a:spcBef>
            <a:spcAft>
              <a:spcPct val="35000"/>
            </a:spcAft>
          </a:pPr>
          <a:r>
            <a:rPr lang="en-US" sz="5600" kern="1200" dirty="0" smtClean="0"/>
            <a:t>Suspend</a:t>
          </a:r>
          <a:endParaRPr lang="en-US" sz="5600" kern="1200" dirty="0"/>
        </a:p>
      </dsp:txBody>
      <dsp:txXfrm>
        <a:off x="1340926" y="2310"/>
        <a:ext cx="2560498" cy="1706999"/>
      </dsp:txXfrm>
    </dsp:sp>
    <dsp:sp modelId="{6C538F6C-1868-4E56-A6A5-00DFBD2F1B11}">
      <dsp:nvSpPr>
        <dsp:cNvPr id="0" name=""/>
        <dsp:cNvSpPr/>
      </dsp:nvSpPr>
      <dsp:spPr>
        <a:xfrm>
          <a:off x="4200149" y="147405"/>
          <a:ext cx="3542023" cy="14168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If problem can be fixed</a:t>
          </a:r>
          <a:endParaRPr lang="en-US" sz="3200" kern="1200" dirty="0"/>
        </a:p>
      </dsp:txBody>
      <dsp:txXfrm>
        <a:off x="4908554" y="147405"/>
        <a:ext cx="2125214" cy="1416809"/>
      </dsp:txXfrm>
    </dsp:sp>
    <dsp:sp modelId="{76AECBEE-D977-4DF1-B17C-30AF39D70234}">
      <dsp:nvSpPr>
        <dsp:cNvPr id="0" name=""/>
        <dsp:cNvSpPr/>
      </dsp:nvSpPr>
      <dsp:spPr>
        <a:xfrm>
          <a:off x="487426" y="1948289"/>
          <a:ext cx="4267497" cy="1706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35560" rIns="0" bIns="35560" numCol="1" spcCol="1270" anchor="ctr" anchorCtr="0">
          <a:noAutofit/>
        </a:bodyPr>
        <a:lstStyle/>
        <a:p>
          <a:pPr lvl="0" algn="ctr" defTabSz="2489200">
            <a:lnSpc>
              <a:spcPct val="90000"/>
            </a:lnSpc>
            <a:spcBef>
              <a:spcPct val="0"/>
            </a:spcBef>
            <a:spcAft>
              <a:spcPct val="35000"/>
            </a:spcAft>
          </a:pPr>
          <a:r>
            <a:rPr lang="en-US" sz="5600" kern="1200" dirty="0" smtClean="0"/>
            <a:t>Revoke</a:t>
          </a:r>
          <a:endParaRPr lang="en-US" sz="5600" kern="1200" dirty="0"/>
        </a:p>
      </dsp:txBody>
      <dsp:txXfrm>
        <a:off x="1340926" y="1948289"/>
        <a:ext cx="2560498" cy="1706999"/>
      </dsp:txXfrm>
    </dsp:sp>
    <dsp:sp modelId="{F2DCA7CD-DE2F-4025-A90F-8487776BD8E2}">
      <dsp:nvSpPr>
        <dsp:cNvPr id="0" name=""/>
        <dsp:cNvSpPr/>
      </dsp:nvSpPr>
      <dsp:spPr>
        <a:xfrm>
          <a:off x="4200149" y="2093384"/>
          <a:ext cx="3542023" cy="14168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If problem can’t be fixed</a:t>
          </a:r>
          <a:endParaRPr lang="en-US" sz="3200" strike="sngStrike" kern="1200" baseline="0" dirty="0"/>
        </a:p>
      </dsp:txBody>
      <dsp:txXfrm>
        <a:off x="4908554" y="2093384"/>
        <a:ext cx="2125214" cy="14168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62889" y="26489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What</a:t>
          </a:r>
          <a:endParaRPr lang="en-US" sz="3400" kern="1200" dirty="0"/>
        </a:p>
      </dsp:txBody>
      <dsp:txXfrm rot="-5400000">
        <a:off x="1" y="615419"/>
        <a:ext cx="1226820" cy="525780"/>
      </dsp:txXfrm>
    </dsp:sp>
    <dsp:sp modelId="{7E248420-8D9B-4A9D-BB51-0B3B7C8DD8DC}">
      <dsp:nvSpPr>
        <dsp:cNvPr id="0" name=""/>
        <dsp:cNvSpPr/>
      </dsp:nvSpPr>
      <dsp:spPr>
        <a:xfrm rot="5400000">
          <a:off x="4196714" y="-296788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An order to </a:t>
          </a:r>
          <a:r>
            <a:rPr lang="en-US" sz="1700" b="0" i="0" kern="1200" dirty="0" smtClean="0"/>
            <a:t>detain</a:t>
          </a:r>
          <a:r>
            <a:rPr lang="en-US" sz="1700" kern="1200" dirty="0" smtClean="0"/>
            <a:t> food or drink that is adulterated or misbranded</a:t>
          </a:r>
          <a:endParaRPr lang="en-US" sz="1700" kern="1200" dirty="0"/>
        </a:p>
        <a:p>
          <a:pPr marL="171450" lvl="1" indent="-171450" algn="l" defTabSz="755650">
            <a:lnSpc>
              <a:spcPct val="90000"/>
            </a:lnSpc>
            <a:spcBef>
              <a:spcPct val="0"/>
            </a:spcBef>
            <a:spcAft>
              <a:spcPct val="15000"/>
            </a:spcAft>
            <a:buChar char="••"/>
          </a:pPr>
          <a:r>
            <a:rPr lang="en-US" sz="1700" kern="1200" dirty="0" smtClean="0"/>
            <a:t>Public health officials with embargo authority: state EH agency (including regionals), local health director in consultation with regional specialist</a:t>
          </a:r>
          <a:endParaRPr lang="en-US" sz="1700" kern="1200" dirty="0"/>
        </a:p>
      </dsp:txBody>
      <dsp:txXfrm rot="-5400000">
        <a:off x="1226820" y="57620"/>
        <a:ext cx="7023369" cy="1027968"/>
      </dsp:txXfrm>
    </dsp:sp>
    <dsp:sp modelId="{9B5C87E6-B3EE-4397-B1FC-5A42C736800A}">
      <dsp:nvSpPr>
        <dsp:cNvPr id="0" name=""/>
        <dsp:cNvSpPr/>
      </dsp:nvSpPr>
      <dsp:spPr>
        <a:xfrm rot="5400000">
          <a:off x="-262889" y="182498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When</a:t>
          </a:r>
          <a:endParaRPr lang="en-US" sz="3400" kern="1200" dirty="0"/>
        </a:p>
      </dsp:txBody>
      <dsp:txXfrm rot="-5400000">
        <a:off x="1" y="2175509"/>
        <a:ext cx="1226820" cy="525780"/>
      </dsp:txXfrm>
    </dsp:sp>
    <dsp:sp modelId="{0D186603-452A-424E-A4AF-66D8EA5AA194}">
      <dsp:nvSpPr>
        <dsp:cNvPr id="0" name=""/>
        <dsp:cNvSpPr/>
      </dsp:nvSpPr>
      <dsp:spPr>
        <a:xfrm rot="5400000">
          <a:off x="4196714" y="-1407794"/>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Public health’s embargo authority applies only to establishments that are regulated by public health laws, or that are the subject of a communicable disease investigation</a:t>
          </a:r>
          <a:endParaRPr lang="en-US" sz="1700" kern="1200" dirty="0"/>
        </a:p>
      </dsp:txBody>
      <dsp:txXfrm rot="-5400000">
        <a:off x="1226820" y="1617711"/>
        <a:ext cx="7023369" cy="1027968"/>
      </dsp:txXfrm>
    </dsp:sp>
    <dsp:sp modelId="{1EF83DDC-FFE1-4BE5-AFA6-A8BAF55BE784}">
      <dsp:nvSpPr>
        <dsp:cNvPr id="0" name=""/>
        <dsp:cNvSpPr/>
      </dsp:nvSpPr>
      <dsp:spPr>
        <a:xfrm rot="5400000">
          <a:off x="-262889" y="3385080"/>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How</a:t>
          </a:r>
          <a:endParaRPr lang="en-US" sz="3400" kern="1200" dirty="0"/>
        </a:p>
      </dsp:txBody>
      <dsp:txXfrm rot="-5400000">
        <a:off x="1" y="3735600"/>
        <a:ext cx="1226820" cy="525780"/>
      </dsp:txXfrm>
    </dsp:sp>
    <dsp:sp modelId="{AA720EF9-DDFD-40AD-BBBC-6CC73CF7EEF2}">
      <dsp:nvSpPr>
        <dsp:cNvPr id="0" name=""/>
        <dsp:cNvSpPr/>
      </dsp:nvSpPr>
      <dsp:spPr>
        <a:xfrm rot="5400000">
          <a:off x="4196714" y="15229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t>Affix tag to embargoed item(s)</a:t>
          </a:r>
          <a:endParaRPr lang="en-US" sz="1700" kern="1200" dirty="0"/>
        </a:p>
        <a:p>
          <a:pPr marL="171450" lvl="1" indent="-171450" algn="l" defTabSz="755650">
            <a:lnSpc>
              <a:spcPct val="90000"/>
            </a:lnSpc>
            <a:spcBef>
              <a:spcPct val="0"/>
            </a:spcBef>
            <a:spcAft>
              <a:spcPct val="15000"/>
            </a:spcAft>
            <a:buChar char="••"/>
          </a:pPr>
          <a:r>
            <a:rPr lang="en-US" sz="1700" kern="1200" dirty="0" smtClean="0"/>
            <a:t>Warn all persons not to remove or dispose of item(s) without permission</a:t>
          </a:r>
          <a:endParaRPr lang="en-US" sz="1700" kern="1200" dirty="0"/>
        </a:p>
        <a:p>
          <a:pPr marL="171450" lvl="1" indent="-171450" algn="l" defTabSz="755650">
            <a:lnSpc>
              <a:spcPct val="90000"/>
            </a:lnSpc>
            <a:spcBef>
              <a:spcPct val="0"/>
            </a:spcBef>
            <a:spcAft>
              <a:spcPct val="15000"/>
            </a:spcAft>
            <a:buChar char="••"/>
          </a:pPr>
          <a:r>
            <a:rPr lang="en-US" sz="1700" kern="1200" dirty="0" smtClean="0"/>
            <a:t>Petition a court for a condemnation order</a:t>
          </a:r>
          <a:endParaRPr lang="en-US" sz="1700" kern="1200" dirty="0"/>
        </a:p>
      </dsp:txBody>
      <dsp:txXfrm rot="-5400000">
        <a:off x="1226820" y="3177801"/>
        <a:ext cx="7023369" cy="10279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A64C-BE38-49DB-8FFF-97D20543C3B8}">
      <dsp:nvSpPr>
        <dsp:cNvPr id="0" name=""/>
        <dsp:cNvSpPr/>
      </dsp:nvSpPr>
      <dsp:spPr>
        <a:xfrm>
          <a:off x="40" y="115941"/>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Adulterated</a:t>
          </a:r>
          <a:endParaRPr lang="en-US" sz="2100" b="1" kern="1200" dirty="0"/>
        </a:p>
      </dsp:txBody>
      <dsp:txXfrm>
        <a:off x="40" y="115941"/>
        <a:ext cx="3845569" cy="604800"/>
      </dsp:txXfrm>
    </dsp:sp>
    <dsp:sp modelId="{3B243A8D-04AA-4166-BD1B-8E2F92C9813C}">
      <dsp:nvSpPr>
        <dsp:cNvPr id="0" name=""/>
        <dsp:cNvSpPr/>
      </dsp:nvSpPr>
      <dsp:spPr>
        <a:xfrm>
          <a:off x="40" y="720741"/>
          <a:ext cx="3845569"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Contains something injurious to health</a:t>
          </a:r>
          <a:endParaRPr lang="en-US" sz="2100" kern="1200" dirty="0"/>
        </a:p>
        <a:p>
          <a:pPr marL="228600" lvl="1" indent="-228600" algn="l" defTabSz="933450">
            <a:lnSpc>
              <a:spcPct val="90000"/>
            </a:lnSpc>
            <a:spcBef>
              <a:spcPct val="0"/>
            </a:spcBef>
            <a:spcAft>
              <a:spcPct val="15000"/>
            </a:spcAft>
            <a:buChar char="••"/>
          </a:pPr>
          <a:r>
            <a:rPr lang="en-US" sz="2100" kern="1200" dirty="0" smtClean="0"/>
            <a:t>Diseased, contaminated, filthy, putrid, decomposed, otherwise unfit to be food</a:t>
          </a:r>
          <a:endParaRPr lang="en-US" sz="2100" kern="1200" dirty="0"/>
        </a:p>
        <a:p>
          <a:pPr marL="228600" lvl="1" indent="-228600" algn="l" defTabSz="933450">
            <a:lnSpc>
              <a:spcPct val="90000"/>
            </a:lnSpc>
            <a:spcBef>
              <a:spcPct val="0"/>
            </a:spcBef>
            <a:spcAft>
              <a:spcPct val="15000"/>
            </a:spcAft>
            <a:buChar char="••"/>
          </a:pPr>
          <a:r>
            <a:rPr lang="en-US" sz="2100" kern="1200" dirty="0" smtClean="0"/>
            <a:t>Kept in conditions that have allowed it to become contaminated or otherwise unwholesome or injurious to health </a:t>
          </a:r>
          <a:endParaRPr lang="en-US" sz="2100" kern="1200" dirty="0"/>
        </a:p>
        <a:p>
          <a:pPr marL="228600" lvl="1" indent="-228600" algn="l" defTabSz="933450">
            <a:lnSpc>
              <a:spcPct val="90000"/>
            </a:lnSpc>
            <a:spcBef>
              <a:spcPct val="0"/>
            </a:spcBef>
            <a:spcAft>
              <a:spcPct val="15000"/>
            </a:spcAft>
            <a:buChar char="••"/>
          </a:pPr>
          <a:r>
            <a:rPr lang="en-US" sz="2100" kern="1200" dirty="0" smtClean="0"/>
            <a:t>Full description in GS 160-129</a:t>
          </a:r>
          <a:endParaRPr lang="en-US" sz="2100" kern="1200" dirty="0"/>
        </a:p>
      </dsp:txBody>
      <dsp:txXfrm>
        <a:off x="40" y="720741"/>
        <a:ext cx="3845569" cy="3689280"/>
      </dsp:txXfrm>
    </dsp:sp>
    <dsp:sp modelId="{7371E8A8-AE07-4719-8E5B-22E57D8CBFAD}">
      <dsp:nvSpPr>
        <dsp:cNvPr id="0" name=""/>
        <dsp:cNvSpPr/>
      </dsp:nvSpPr>
      <dsp:spPr>
        <a:xfrm>
          <a:off x="4383989" y="115941"/>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Misbranded</a:t>
          </a:r>
          <a:endParaRPr lang="en-US" sz="2100" b="1" kern="1200" dirty="0"/>
        </a:p>
      </dsp:txBody>
      <dsp:txXfrm>
        <a:off x="4383989" y="115941"/>
        <a:ext cx="3845569" cy="604800"/>
      </dsp:txXfrm>
    </dsp:sp>
    <dsp:sp modelId="{1EA149A7-C0A9-41C2-82B4-4A64D9FB27BD}">
      <dsp:nvSpPr>
        <dsp:cNvPr id="0" name=""/>
        <dsp:cNvSpPr/>
      </dsp:nvSpPr>
      <dsp:spPr>
        <a:xfrm>
          <a:off x="4383989" y="720741"/>
          <a:ext cx="3845569"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False or misleading label</a:t>
          </a:r>
          <a:endParaRPr lang="en-US" sz="2100" kern="1200" dirty="0"/>
        </a:p>
        <a:p>
          <a:pPr marL="228600" lvl="1" indent="-228600" algn="l" defTabSz="933450">
            <a:lnSpc>
              <a:spcPct val="90000"/>
            </a:lnSpc>
            <a:spcBef>
              <a:spcPct val="0"/>
            </a:spcBef>
            <a:spcAft>
              <a:spcPct val="15000"/>
            </a:spcAft>
            <a:buChar char="••"/>
          </a:pPr>
          <a:r>
            <a:rPr lang="en-US" sz="2100" kern="1200" dirty="0" smtClean="0"/>
            <a:t>Missing or incomplete label</a:t>
          </a:r>
          <a:endParaRPr lang="en-US" sz="2100" kern="1200" dirty="0"/>
        </a:p>
        <a:p>
          <a:pPr marL="228600" lvl="1" indent="-228600" algn="l" defTabSz="933450">
            <a:lnSpc>
              <a:spcPct val="90000"/>
            </a:lnSpc>
            <a:spcBef>
              <a:spcPct val="0"/>
            </a:spcBef>
            <a:spcAft>
              <a:spcPct val="15000"/>
            </a:spcAft>
            <a:buChar char="••"/>
          </a:pPr>
          <a:r>
            <a:rPr lang="en-US" sz="2100" kern="1200" dirty="0" smtClean="0"/>
            <a:t>Imitation and not labeled as such</a:t>
          </a:r>
          <a:endParaRPr lang="en-US" sz="2100" kern="1200" dirty="0"/>
        </a:p>
        <a:p>
          <a:pPr marL="228600" lvl="1" indent="-228600" algn="l" defTabSz="933450">
            <a:lnSpc>
              <a:spcPct val="90000"/>
            </a:lnSpc>
            <a:spcBef>
              <a:spcPct val="0"/>
            </a:spcBef>
            <a:spcAft>
              <a:spcPct val="15000"/>
            </a:spcAft>
            <a:buChar char="••"/>
          </a:pPr>
          <a:r>
            <a:rPr lang="en-US" sz="2100" kern="1200" dirty="0" smtClean="0"/>
            <a:t>“Sell by” date removed, obscured, altered</a:t>
          </a:r>
          <a:endParaRPr lang="en-US" sz="2100" kern="1200" dirty="0"/>
        </a:p>
        <a:p>
          <a:pPr marL="228600" lvl="1" indent="-228600" algn="l" defTabSz="933450">
            <a:lnSpc>
              <a:spcPct val="90000"/>
            </a:lnSpc>
            <a:spcBef>
              <a:spcPct val="0"/>
            </a:spcBef>
            <a:spcAft>
              <a:spcPct val="15000"/>
            </a:spcAft>
            <a:buChar char="••"/>
          </a:pPr>
          <a:r>
            <a:rPr lang="en-US" sz="2100" kern="1200" dirty="0" smtClean="0"/>
            <a:t>Full description in GS 160-130</a:t>
          </a:r>
          <a:endParaRPr lang="en-US" sz="2100" kern="1200" dirty="0"/>
        </a:p>
        <a:p>
          <a:pPr marL="457200" lvl="2"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4383989" y="720741"/>
        <a:ext cx="3845569" cy="368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73D5B-CAEA-4978-9597-FBCEA959200B}">
      <dsp:nvSpPr>
        <dsp:cNvPr id="0" name=""/>
        <dsp:cNvSpPr/>
      </dsp:nvSpPr>
      <dsp:spPr>
        <a:xfrm>
          <a:off x="495061" y="645"/>
          <a:ext cx="2262336" cy="13574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Injunction</a:t>
          </a:r>
          <a:endParaRPr lang="en-US" sz="2700" kern="1200" dirty="0"/>
        </a:p>
      </dsp:txBody>
      <dsp:txXfrm>
        <a:off x="495061" y="645"/>
        <a:ext cx="2262336" cy="1357401"/>
      </dsp:txXfrm>
    </dsp:sp>
    <dsp:sp modelId="{8C4A8704-4049-4634-8A5A-34B21999AE94}">
      <dsp:nvSpPr>
        <dsp:cNvPr id="0" name=""/>
        <dsp:cNvSpPr/>
      </dsp:nvSpPr>
      <dsp:spPr>
        <a:xfrm>
          <a:off x="2983631" y="645"/>
          <a:ext cx="2262336" cy="1357401"/>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Public health nuisance</a:t>
          </a:r>
          <a:endParaRPr lang="en-US" sz="2400" kern="1200" dirty="0"/>
        </a:p>
      </dsp:txBody>
      <dsp:txXfrm>
        <a:off x="2983631" y="645"/>
        <a:ext cx="2262336" cy="1357401"/>
      </dsp:txXfrm>
    </dsp:sp>
    <dsp:sp modelId="{87627964-F33C-4495-845A-28CB11DAB8EB}">
      <dsp:nvSpPr>
        <dsp:cNvPr id="0" name=""/>
        <dsp:cNvSpPr/>
      </dsp:nvSpPr>
      <dsp:spPr>
        <a:xfrm>
          <a:off x="5472201" y="645"/>
          <a:ext cx="2262336" cy="1357401"/>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Imminent hazard</a:t>
          </a:r>
          <a:endParaRPr lang="en-US" sz="2400" kern="1200" dirty="0"/>
        </a:p>
      </dsp:txBody>
      <dsp:txXfrm>
        <a:off x="5472201" y="645"/>
        <a:ext cx="2262336" cy="1357401"/>
      </dsp:txXfrm>
    </dsp:sp>
    <dsp:sp modelId="{EF2CE4B6-0DF5-4D2A-90FD-2AF338AAA74D}">
      <dsp:nvSpPr>
        <dsp:cNvPr id="0" name=""/>
        <dsp:cNvSpPr/>
      </dsp:nvSpPr>
      <dsp:spPr>
        <a:xfrm>
          <a:off x="495061" y="1584280"/>
          <a:ext cx="2262336" cy="1357401"/>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Embargo</a:t>
          </a:r>
          <a:endParaRPr lang="en-US" sz="2200" kern="1200" dirty="0"/>
        </a:p>
      </dsp:txBody>
      <dsp:txXfrm>
        <a:off x="495061" y="1584280"/>
        <a:ext cx="2262336" cy="1357401"/>
      </dsp:txXfrm>
    </dsp:sp>
    <dsp:sp modelId="{094A8C80-A4A3-4983-8BEE-1AAE60F26FD9}">
      <dsp:nvSpPr>
        <dsp:cNvPr id="0" name=""/>
        <dsp:cNvSpPr/>
      </dsp:nvSpPr>
      <dsp:spPr>
        <a:xfrm>
          <a:off x="2983631" y="1584280"/>
          <a:ext cx="2262336" cy="1357401"/>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Administrative penalties</a:t>
          </a:r>
          <a:endParaRPr lang="en-US" sz="2700" kern="1200" dirty="0"/>
        </a:p>
      </dsp:txBody>
      <dsp:txXfrm>
        <a:off x="2983631" y="1584280"/>
        <a:ext cx="2262336" cy="1357401"/>
      </dsp:txXfrm>
    </dsp:sp>
    <dsp:sp modelId="{DC1A5876-2AE2-4BCB-8359-B3E4D8472B1B}">
      <dsp:nvSpPr>
        <dsp:cNvPr id="0" name=""/>
        <dsp:cNvSpPr/>
      </dsp:nvSpPr>
      <dsp:spPr>
        <a:xfrm>
          <a:off x="5472201" y="1584280"/>
          <a:ext cx="2262336" cy="1357401"/>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Permit Actions</a:t>
          </a:r>
          <a:endParaRPr lang="en-US" sz="2700" kern="1200" dirty="0"/>
        </a:p>
      </dsp:txBody>
      <dsp:txXfrm>
        <a:off x="5472201" y="1584280"/>
        <a:ext cx="2262336" cy="1357401"/>
      </dsp:txXfrm>
    </dsp:sp>
    <dsp:sp modelId="{F6BBE1F2-898E-49EC-985A-CF2C022A4D76}">
      <dsp:nvSpPr>
        <dsp:cNvPr id="0" name=""/>
        <dsp:cNvSpPr/>
      </dsp:nvSpPr>
      <dsp:spPr>
        <a:xfrm>
          <a:off x="1739346" y="3167916"/>
          <a:ext cx="2262336" cy="1357401"/>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Misdemeanor Charge</a:t>
          </a:r>
          <a:endParaRPr lang="en-US" sz="2700" kern="1200" dirty="0"/>
        </a:p>
      </dsp:txBody>
      <dsp:txXfrm>
        <a:off x="1739346" y="3167916"/>
        <a:ext cx="2262336" cy="1357401"/>
      </dsp:txXfrm>
    </dsp:sp>
    <dsp:sp modelId="{7E45B2A0-4158-4369-9861-6F61B6D6B6C9}">
      <dsp:nvSpPr>
        <dsp:cNvPr id="0" name=""/>
        <dsp:cNvSpPr/>
      </dsp:nvSpPr>
      <dsp:spPr>
        <a:xfrm>
          <a:off x="4227916" y="3167916"/>
          <a:ext cx="2262336" cy="135740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Infraction (smoking only)</a:t>
          </a:r>
          <a:endParaRPr lang="en-US" sz="2700" kern="1200" dirty="0"/>
        </a:p>
      </dsp:txBody>
      <dsp:txXfrm>
        <a:off x="4227916" y="3167916"/>
        <a:ext cx="2262336" cy="135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984BF-C32D-489E-AD9E-A86840AEDA1A}">
      <dsp:nvSpPr>
        <dsp:cNvPr id="0" name=""/>
        <dsp:cNvSpPr/>
      </dsp:nvSpPr>
      <dsp:spPr>
        <a:xfrm>
          <a:off x="0" y="88067"/>
          <a:ext cx="2895600"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t>Summary</a:t>
          </a:r>
          <a:endParaRPr lang="en-US" sz="1200" b="1" kern="1200" dirty="0"/>
        </a:p>
      </dsp:txBody>
      <dsp:txXfrm>
        <a:off x="0" y="88067"/>
        <a:ext cx="2895600" cy="374400"/>
      </dsp:txXfrm>
    </dsp:sp>
    <dsp:sp modelId="{E0E94496-AB78-4016-855F-3ECD78034B7B}">
      <dsp:nvSpPr>
        <dsp:cNvPr id="0" name=""/>
        <dsp:cNvSpPr/>
      </dsp:nvSpPr>
      <dsp:spPr>
        <a:xfrm>
          <a:off x="0" y="462467"/>
          <a:ext cx="2895600" cy="3711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An imminent hazard is a situation that, if no immediate action is taken, is likely to cause an immediate threat to human life, or an immediate threat of serious physical injury or serious adverse health effects, or a serious risk of irreparable damage to the environment.</a:t>
          </a:r>
          <a:endParaRPr lang="en-US" sz="1300" kern="1200" dirty="0"/>
        </a:p>
        <a:p>
          <a:pPr marL="114300" lvl="1" indent="-114300" algn="l" defTabSz="577850">
            <a:lnSpc>
              <a:spcPct val="90000"/>
            </a:lnSpc>
            <a:spcBef>
              <a:spcPct val="0"/>
            </a:spcBef>
            <a:spcAft>
              <a:spcPct val="15000"/>
            </a:spcAft>
            <a:buChar char="••"/>
          </a:pPr>
          <a:r>
            <a:rPr lang="en-US" sz="1300" kern="1200" dirty="0" smtClean="0"/>
            <a:t>After determining that an imminent hazard exists, a health director may either issue an abatement order, or take direct action to abate the hazard. </a:t>
          </a:r>
          <a:endParaRPr lang="en-US" sz="1300" kern="1200" dirty="0"/>
        </a:p>
        <a:p>
          <a:pPr marL="114300" lvl="1" indent="-114300" algn="l" defTabSz="577850">
            <a:lnSpc>
              <a:spcPct val="90000"/>
            </a:lnSpc>
            <a:spcBef>
              <a:spcPct val="0"/>
            </a:spcBef>
            <a:spcAft>
              <a:spcPct val="15000"/>
            </a:spcAft>
            <a:buChar char="••"/>
          </a:pPr>
          <a:r>
            <a:rPr lang="en-US" sz="1300" kern="1200" dirty="0" smtClean="0"/>
            <a:t>If the director elects to abate rather than order abatement, the health department will incur the costs. Ordinarily the department will have a lien on the property for the costs, but the lien may be defeated in some circumstances.</a:t>
          </a:r>
          <a:endParaRPr lang="en-US" sz="1300" kern="1200" dirty="0"/>
        </a:p>
      </dsp:txBody>
      <dsp:txXfrm>
        <a:off x="0" y="462467"/>
        <a:ext cx="2895600" cy="3711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What</a:t>
          </a:r>
          <a:endParaRPr lang="en-US" sz="3200" kern="1200" dirty="0"/>
        </a:p>
      </dsp:txBody>
      <dsp:txXfrm rot="-5400000">
        <a:off x="1" y="573596"/>
        <a:ext cx="1146297" cy="491270"/>
      </dsp:txXfrm>
    </dsp:sp>
    <dsp:sp modelId="{7E248420-8D9B-4A9D-BB51-0B3B7C8DD8D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court order telling a person to stop doing something</a:t>
          </a:r>
          <a:endParaRPr lang="en-US" sz="2000" kern="1200" dirty="0"/>
        </a:p>
        <a:p>
          <a:pPr marL="228600" lvl="1" indent="-228600" algn="l" defTabSz="889000">
            <a:lnSpc>
              <a:spcPct val="90000"/>
            </a:lnSpc>
            <a:spcBef>
              <a:spcPct val="0"/>
            </a:spcBef>
            <a:spcAft>
              <a:spcPct val="15000"/>
            </a:spcAft>
            <a:buChar char="••"/>
          </a:pPr>
          <a:r>
            <a:rPr lang="en-US" sz="2000" kern="1200" dirty="0" smtClean="0"/>
            <a:t>TRO, preliminary injunction, permanent injunction</a:t>
          </a:r>
          <a:endParaRPr lang="en-US" sz="2000" kern="1200" dirty="0"/>
        </a:p>
      </dsp:txBody>
      <dsp:txXfrm rot="-5400000">
        <a:off x="1146298" y="52408"/>
        <a:ext cx="7031341" cy="960496"/>
      </dsp:txXfrm>
    </dsp:sp>
    <dsp:sp modelId="{9B5C87E6-B3EE-4397-B1FC-5A42C736800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When</a:t>
          </a:r>
          <a:endParaRPr lang="en-US" sz="3200" kern="1200" dirty="0"/>
        </a:p>
      </dsp:txBody>
      <dsp:txXfrm rot="-5400000">
        <a:off x="1" y="2017346"/>
        <a:ext cx="1146297" cy="491270"/>
      </dsp:txXfrm>
    </dsp:sp>
    <dsp:sp modelId="{0D186603-452A-424E-A4AF-66D8EA5AA194}">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When a person violates a NC public health statute or rule, or a local board of health rule</a:t>
          </a:r>
          <a:endParaRPr lang="en-US" sz="2000" kern="1200" dirty="0"/>
        </a:p>
      </dsp:txBody>
      <dsp:txXfrm rot="-5400000">
        <a:off x="1146298" y="1496158"/>
        <a:ext cx="7031341" cy="960496"/>
      </dsp:txXfrm>
    </dsp:sp>
    <dsp:sp modelId="{1EF83DDC-FFE1-4BE5-AFA6-A8BAF55BE78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How</a:t>
          </a:r>
          <a:endParaRPr lang="en-US" sz="3200" kern="1200" dirty="0"/>
        </a:p>
      </dsp:txBody>
      <dsp:txXfrm rot="-5400000">
        <a:off x="1" y="3461096"/>
        <a:ext cx="1146297" cy="491270"/>
      </dsp:txXfrm>
    </dsp:sp>
    <dsp:sp modelId="{AA720EF9-DDFD-40AD-BBBC-6CC73CF7EEF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Determine and document specific violation</a:t>
          </a:r>
          <a:endParaRPr lang="en-US" sz="2000" kern="1200" dirty="0"/>
        </a:p>
        <a:p>
          <a:pPr marL="228600" lvl="1" indent="-228600" algn="l" defTabSz="889000">
            <a:lnSpc>
              <a:spcPct val="90000"/>
            </a:lnSpc>
            <a:spcBef>
              <a:spcPct val="0"/>
            </a:spcBef>
            <a:spcAft>
              <a:spcPct val="15000"/>
            </a:spcAft>
            <a:buChar char="••"/>
          </a:pPr>
          <a:r>
            <a:rPr lang="en-US" sz="2000" kern="1200" dirty="0" smtClean="0"/>
            <a:t>Work with department attorney or AG</a:t>
          </a:r>
          <a:endParaRPr lang="en-US" sz="2000" kern="1200" dirty="0"/>
        </a:p>
        <a:p>
          <a:pPr marL="228600" lvl="1" indent="-228600" algn="l" defTabSz="889000">
            <a:lnSpc>
              <a:spcPct val="90000"/>
            </a:lnSpc>
            <a:spcBef>
              <a:spcPct val="0"/>
            </a:spcBef>
            <a:spcAft>
              <a:spcPct val="15000"/>
            </a:spcAft>
            <a:buChar char="••"/>
          </a:pPr>
          <a:r>
            <a:rPr lang="en-US" sz="2000" kern="1200" dirty="0" smtClean="0"/>
            <a:t>Local health director seeks injunction in Superior Court</a:t>
          </a:r>
          <a:endParaRPr lang="en-US" sz="2000" kern="1200" dirty="0"/>
        </a:p>
      </dsp:txBody>
      <dsp:txXfrm rot="-5400000">
        <a:off x="1146298" y="2939908"/>
        <a:ext cx="7031341" cy="96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62889" y="26489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What</a:t>
          </a:r>
          <a:endParaRPr lang="en-US" sz="3400" kern="1200" dirty="0"/>
        </a:p>
      </dsp:txBody>
      <dsp:txXfrm rot="-5400000">
        <a:off x="1" y="615419"/>
        <a:ext cx="1226820" cy="525780"/>
      </dsp:txXfrm>
    </dsp:sp>
    <dsp:sp modelId="{7E248420-8D9B-4A9D-BB51-0B3B7C8DD8DC}">
      <dsp:nvSpPr>
        <dsp:cNvPr id="0" name=""/>
        <dsp:cNvSpPr/>
      </dsp:nvSpPr>
      <dsp:spPr>
        <a:xfrm rot="5400000">
          <a:off x="4196714" y="-296788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Criminal charge for violating public health laws</a:t>
          </a:r>
          <a:endParaRPr lang="en-US" sz="1600" kern="1200" dirty="0"/>
        </a:p>
        <a:p>
          <a:pPr marL="171450" lvl="1" indent="-171450" algn="l" defTabSz="711200">
            <a:lnSpc>
              <a:spcPct val="90000"/>
            </a:lnSpc>
            <a:spcBef>
              <a:spcPct val="0"/>
            </a:spcBef>
            <a:spcAft>
              <a:spcPct val="15000"/>
            </a:spcAft>
            <a:buChar char="••"/>
          </a:pPr>
          <a:r>
            <a:rPr lang="en-US" sz="1600" kern="1200" dirty="0" smtClean="0"/>
            <a:t>Class 1 misdemeanor (see G.S. 14-3)</a:t>
          </a:r>
          <a:endParaRPr lang="en-US" sz="1600" kern="1200" dirty="0"/>
        </a:p>
      </dsp:txBody>
      <dsp:txXfrm rot="-5400000">
        <a:off x="1226820" y="57620"/>
        <a:ext cx="7023369" cy="1027968"/>
      </dsp:txXfrm>
    </dsp:sp>
    <dsp:sp modelId="{9B5C87E6-B3EE-4397-B1FC-5A42C736800A}">
      <dsp:nvSpPr>
        <dsp:cNvPr id="0" name=""/>
        <dsp:cNvSpPr/>
      </dsp:nvSpPr>
      <dsp:spPr>
        <a:xfrm rot="5400000">
          <a:off x="-262889" y="1824989"/>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When</a:t>
          </a:r>
          <a:endParaRPr lang="en-US" sz="3400" kern="1200" dirty="0"/>
        </a:p>
      </dsp:txBody>
      <dsp:txXfrm rot="-5400000">
        <a:off x="1" y="2175509"/>
        <a:ext cx="1226820" cy="525780"/>
      </dsp:txXfrm>
    </dsp:sp>
    <dsp:sp modelId="{0D186603-452A-424E-A4AF-66D8EA5AA194}">
      <dsp:nvSpPr>
        <dsp:cNvPr id="0" name=""/>
        <dsp:cNvSpPr/>
      </dsp:nvSpPr>
      <dsp:spPr>
        <a:xfrm rot="5400000">
          <a:off x="4196714" y="-1407794"/>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When a person violates any NC public health statute or rule </a:t>
          </a:r>
          <a:r>
            <a:rPr lang="en-US" sz="1600" i="1" u="sng" kern="1200" dirty="0" smtClean="0"/>
            <a:t>except</a:t>
          </a:r>
          <a:r>
            <a:rPr lang="en-US" sz="1600" kern="1200" dirty="0" smtClean="0"/>
            <a:t> those pertaining to smoking in public places</a:t>
          </a:r>
          <a:endParaRPr lang="en-US" sz="1600" kern="1200" dirty="0"/>
        </a:p>
      </dsp:txBody>
      <dsp:txXfrm rot="-5400000">
        <a:off x="1226820" y="1617711"/>
        <a:ext cx="7023369" cy="1027968"/>
      </dsp:txXfrm>
    </dsp:sp>
    <dsp:sp modelId="{1EF83DDC-FFE1-4BE5-AFA6-A8BAF55BE784}">
      <dsp:nvSpPr>
        <dsp:cNvPr id="0" name=""/>
        <dsp:cNvSpPr/>
      </dsp:nvSpPr>
      <dsp:spPr>
        <a:xfrm rot="5400000">
          <a:off x="-262889" y="3385080"/>
          <a:ext cx="1752600" cy="12268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How</a:t>
          </a:r>
          <a:endParaRPr lang="en-US" sz="3400" kern="1200" dirty="0"/>
        </a:p>
      </dsp:txBody>
      <dsp:txXfrm rot="-5400000">
        <a:off x="1" y="3735600"/>
        <a:ext cx="1226820" cy="525780"/>
      </dsp:txXfrm>
    </dsp:sp>
    <dsp:sp modelId="{AA720EF9-DDFD-40AD-BBBC-6CC73CF7EEF2}">
      <dsp:nvSpPr>
        <dsp:cNvPr id="0" name=""/>
        <dsp:cNvSpPr/>
      </dsp:nvSpPr>
      <dsp:spPr>
        <a:xfrm rot="5400000">
          <a:off x="4196714" y="152295"/>
          <a:ext cx="1139190" cy="70789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Determine and document </a:t>
          </a:r>
          <a:r>
            <a:rPr lang="en-US" sz="1600" kern="1200" smtClean="0"/>
            <a:t>specific violation</a:t>
          </a:r>
          <a:endParaRPr lang="en-US" sz="1600" kern="1200" dirty="0"/>
        </a:p>
        <a:p>
          <a:pPr marL="171450" lvl="1" indent="-171450" algn="l" defTabSz="711200">
            <a:lnSpc>
              <a:spcPct val="90000"/>
            </a:lnSpc>
            <a:spcBef>
              <a:spcPct val="0"/>
            </a:spcBef>
            <a:spcAft>
              <a:spcPct val="15000"/>
            </a:spcAft>
            <a:buChar char="••"/>
          </a:pPr>
          <a:r>
            <a:rPr lang="en-US" sz="1600" kern="1200" dirty="0" smtClean="0"/>
            <a:t>Consult with attorneys (assistant DA, department)</a:t>
          </a:r>
          <a:endParaRPr lang="en-US" sz="1600" kern="1200" dirty="0"/>
        </a:p>
        <a:p>
          <a:pPr marL="171450" lvl="1" indent="-171450" algn="l" defTabSz="711200">
            <a:lnSpc>
              <a:spcPct val="90000"/>
            </a:lnSpc>
            <a:spcBef>
              <a:spcPct val="0"/>
            </a:spcBef>
            <a:spcAft>
              <a:spcPct val="15000"/>
            </a:spcAft>
            <a:buChar char="••"/>
          </a:pPr>
          <a:r>
            <a:rPr lang="en-US" sz="1600" kern="1200" dirty="0" smtClean="0"/>
            <a:t>Initiate charge with magistrate in county where violation occurred</a:t>
          </a:r>
          <a:endParaRPr lang="en-US" sz="1600" kern="1200" dirty="0"/>
        </a:p>
        <a:p>
          <a:pPr marL="171450" lvl="1" indent="-171450" algn="l" defTabSz="711200">
            <a:lnSpc>
              <a:spcPct val="90000"/>
            </a:lnSpc>
            <a:spcBef>
              <a:spcPct val="0"/>
            </a:spcBef>
            <a:spcAft>
              <a:spcPct val="15000"/>
            </a:spcAft>
            <a:buChar char="••"/>
          </a:pPr>
          <a:r>
            <a:rPr lang="en-US" sz="1600" kern="1200" dirty="0" smtClean="0"/>
            <a:t>Prepare for trial in District Court</a:t>
          </a:r>
          <a:endParaRPr lang="en-US" sz="1600" kern="1200" dirty="0"/>
        </a:p>
      </dsp:txBody>
      <dsp:txXfrm rot="-5400000">
        <a:off x="1226820" y="3177801"/>
        <a:ext cx="7023369" cy="1027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What</a:t>
          </a:r>
          <a:endParaRPr lang="en-US" sz="3200" kern="1200" dirty="0"/>
        </a:p>
      </dsp:txBody>
      <dsp:txXfrm rot="-5400000">
        <a:off x="1" y="573596"/>
        <a:ext cx="1146297" cy="491270"/>
      </dsp:txXfrm>
    </dsp:sp>
    <dsp:sp modelId="{7E248420-8D9B-4A9D-BB51-0B3B7C8DD8D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An order directing a property owner or other person in charge of the property to abate a public health nuisance</a:t>
          </a:r>
          <a:endParaRPr lang="en-US" sz="2000" kern="1200" dirty="0"/>
        </a:p>
      </dsp:txBody>
      <dsp:txXfrm rot="-5400000">
        <a:off x="1146298" y="52408"/>
        <a:ext cx="7031341" cy="960496"/>
      </dsp:txXfrm>
    </dsp:sp>
    <dsp:sp modelId="{9B5C87E6-B3EE-4397-B1FC-5A42C736800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When</a:t>
          </a:r>
          <a:endParaRPr lang="en-US" sz="3200" kern="1200" dirty="0"/>
        </a:p>
      </dsp:txBody>
      <dsp:txXfrm rot="-5400000">
        <a:off x="1" y="2017346"/>
        <a:ext cx="1146297" cy="491270"/>
      </dsp:txXfrm>
    </dsp:sp>
    <dsp:sp modelId="{0D186603-452A-424E-A4AF-66D8EA5AA194}">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When the health director determines a </a:t>
          </a:r>
          <a:r>
            <a:rPr lang="en-US" sz="2000" b="0" i="0" kern="1200" dirty="0" smtClean="0"/>
            <a:t>public health nuisance</a:t>
          </a:r>
          <a:r>
            <a:rPr lang="en-US" sz="2000" kern="1200" dirty="0" smtClean="0"/>
            <a:t> exists on the property</a:t>
          </a:r>
          <a:endParaRPr lang="en-US" sz="2000" kern="1200" dirty="0"/>
        </a:p>
      </dsp:txBody>
      <dsp:txXfrm rot="-5400000">
        <a:off x="1146298" y="1496158"/>
        <a:ext cx="7031341" cy="960496"/>
      </dsp:txXfrm>
    </dsp:sp>
    <dsp:sp modelId="{1EF83DDC-FFE1-4BE5-AFA6-A8BAF55BE78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How</a:t>
          </a:r>
          <a:endParaRPr lang="en-US" sz="3200" kern="1200" dirty="0"/>
        </a:p>
      </dsp:txBody>
      <dsp:txXfrm rot="-5400000">
        <a:off x="1" y="3461096"/>
        <a:ext cx="1146297" cy="491270"/>
      </dsp:txXfrm>
    </dsp:sp>
    <dsp:sp modelId="{AA720EF9-DDFD-40AD-BBBC-6CC73CF7EEF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Determine and document existence of public health nuisance</a:t>
          </a:r>
          <a:endParaRPr lang="en-US" sz="2000" kern="1200" dirty="0"/>
        </a:p>
        <a:p>
          <a:pPr marL="228600" lvl="1" indent="-228600" algn="l" defTabSz="889000">
            <a:lnSpc>
              <a:spcPct val="90000"/>
            </a:lnSpc>
            <a:spcBef>
              <a:spcPct val="0"/>
            </a:spcBef>
            <a:spcAft>
              <a:spcPct val="15000"/>
            </a:spcAft>
            <a:buChar char="••"/>
          </a:pPr>
          <a:r>
            <a:rPr lang="en-US" sz="2000" kern="1200" dirty="0" smtClean="0"/>
            <a:t>Local health director issues abatement order</a:t>
          </a:r>
          <a:endParaRPr lang="en-US" sz="2000" kern="1200" dirty="0"/>
        </a:p>
        <a:p>
          <a:pPr marL="228600" lvl="1" indent="-228600" algn="l" defTabSz="889000">
            <a:lnSpc>
              <a:spcPct val="90000"/>
            </a:lnSpc>
            <a:spcBef>
              <a:spcPct val="0"/>
            </a:spcBef>
            <a:spcAft>
              <a:spcPct val="15000"/>
            </a:spcAft>
            <a:buChar char="••"/>
          </a:pPr>
          <a:r>
            <a:rPr lang="en-US" sz="2000" kern="1200" dirty="0" smtClean="0"/>
            <a:t>If person does not comply, ask Superior Court to enforce</a:t>
          </a:r>
          <a:endParaRPr lang="en-US" sz="2000" kern="1200" dirty="0"/>
        </a:p>
      </dsp:txBody>
      <dsp:txXfrm rot="-5400000">
        <a:off x="1146298" y="2939908"/>
        <a:ext cx="7031341" cy="960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A64C-BE38-49DB-8FFF-97D20543C3B8}">
      <dsp:nvSpPr>
        <dsp:cNvPr id="0" name=""/>
        <dsp:cNvSpPr/>
      </dsp:nvSpPr>
      <dsp:spPr>
        <a:xfrm>
          <a:off x="40" y="15794"/>
          <a:ext cx="3845569"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Public health nuisance</a:t>
          </a:r>
          <a:endParaRPr lang="en-US" sz="2500" kern="1200" dirty="0"/>
        </a:p>
      </dsp:txBody>
      <dsp:txXfrm>
        <a:off x="40" y="15794"/>
        <a:ext cx="3845569" cy="720000"/>
      </dsp:txXfrm>
    </dsp:sp>
    <dsp:sp modelId="{3B243A8D-04AA-4166-BD1B-8E2F92C9813C}">
      <dsp:nvSpPr>
        <dsp:cNvPr id="0" name=""/>
        <dsp:cNvSpPr/>
      </dsp:nvSpPr>
      <dsp:spPr>
        <a:xfrm>
          <a:off x="40" y="735794"/>
          <a:ext cx="3845569" cy="3774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Not defined in statute</a:t>
          </a: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smtClean="0"/>
            <a:t>Elements to consider:</a:t>
          </a:r>
          <a:endParaRPr lang="en-US" sz="2500" kern="1200" dirty="0"/>
        </a:p>
        <a:p>
          <a:pPr marL="457200" lvl="2" indent="-228600" algn="l" defTabSz="1111250">
            <a:lnSpc>
              <a:spcPct val="90000"/>
            </a:lnSpc>
            <a:spcBef>
              <a:spcPct val="0"/>
            </a:spcBef>
            <a:spcAft>
              <a:spcPct val="15000"/>
            </a:spcAft>
            <a:buChar char="••"/>
          </a:pPr>
          <a:r>
            <a:rPr lang="en-US" sz="2500" kern="1200" dirty="0" smtClean="0"/>
            <a:t>Situation on property</a:t>
          </a:r>
          <a:endParaRPr lang="en-US" sz="2500" kern="1200" dirty="0"/>
        </a:p>
        <a:p>
          <a:pPr marL="457200" lvl="2" indent="-228600" algn="l" defTabSz="1111250">
            <a:lnSpc>
              <a:spcPct val="90000"/>
            </a:lnSpc>
            <a:spcBef>
              <a:spcPct val="0"/>
            </a:spcBef>
            <a:spcAft>
              <a:spcPct val="15000"/>
            </a:spcAft>
            <a:buChar char="••"/>
          </a:pPr>
          <a:r>
            <a:rPr lang="en-US" sz="2500" kern="1200" dirty="0" smtClean="0"/>
            <a:t>That interferes with the health of the public</a:t>
          </a:r>
          <a:endParaRPr lang="en-US" sz="2500" kern="1200" dirty="0"/>
        </a:p>
        <a:p>
          <a:pPr marL="457200" lvl="2" indent="-228600" algn="l" defTabSz="1111250">
            <a:lnSpc>
              <a:spcPct val="90000"/>
            </a:lnSpc>
            <a:spcBef>
              <a:spcPct val="0"/>
            </a:spcBef>
            <a:spcAft>
              <a:spcPct val="15000"/>
            </a:spcAft>
            <a:buChar char="••"/>
          </a:pPr>
          <a:r>
            <a:rPr lang="en-US" sz="2500" kern="1200" dirty="0" smtClean="0"/>
            <a:t>In a way that is both substantial and unreasonable</a:t>
          </a:r>
          <a:endParaRPr lang="en-US" sz="2500" kern="1200" dirty="0"/>
        </a:p>
      </dsp:txBody>
      <dsp:txXfrm>
        <a:off x="40" y="735794"/>
        <a:ext cx="3845569" cy="3774375"/>
      </dsp:txXfrm>
    </dsp:sp>
    <dsp:sp modelId="{7371E8A8-AE07-4719-8E5B-22E57D8CBFAD}">
      <dsp:nvSpPr>
        <dsp:cNvPr id="0" name=""/>
        <dsp:cNvSpPr/>
      </dsp:nvSpPr>
      <dsp:spPr>
        <a:xfrm>
          <a:off x="4383989" y="15794"/>
          <a:ext cx="3845569"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Abate</a:t>
          </a:r>
          <a:endParaRPr lang="en-US" sz="2500" kern="1200" dirty="0"/>
        </a:p>
      </dsp:txBody>
      <dsp:txXfrm>
        <a:off x="4383989" y="15794"/>
        <a:ext cx="3845569" cy="720000"/>
      </dsp:txXfrm>
    </dsp:sp>
    <dsp:sp modelId="{1EA149A7-C0A9-41C2-82B4-4A64D9FB27BD}">
      <dsp:nvSpPr>
        <dsp:cNvPr id="0" name=""/>
        <dsp:cNvSpPr/>
      </dsp:nvSpPr>
      <dsp:spPr>
        <a:xfrm>
          <a:off x="4383989" y="735794"/>
          <a:ext cx="3845569" cy="3774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Not defined in statute</a:t>
          </a: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smtClean="0"/>
            <a:t>What to consider:</a:t>
          </a:r>
          <a:endParaRPr lang="en-US" sz="2500" kern="1200" dirty="0"/>
        </a:p>
        <a:p>
          <a:pPr marL="457200" lvl="2" indent="-228600" algn="l" defTabSz="1111250">
            <a:lnSpc>
              <a:spcPct val="90000"/>
            </a:lnSpc>
            <a:spcBef>
              <a:spcPct val="0"/>
            </a:spcBef>
            <a:spcAft>
              <a:spcPct val="15000"/>
            </a:spcAft>
            <a:buChar char="••"/>
          </a:pPr>
          <a:r>
            <a:rPr lang="en-US" sz="2500" kern="1200" dirty="0" smtClean="0"/>
            <a:t>Specific actions</a:t>
          </a:r>
          <a:endParaRPr lang="en-US" sz="2500" kern="1200" dirty="0"/>
        </a:p>
        <a:p>
          <a:pPr marL="457200" lvl="2" indent="-228600" algn="l" defTabSz="1111250">
            <a:lnSpc>
              <a:spcPct val="90000"/>
            </a:lnSpc>
            <a:spcBef>
              <a:spcPct val="0"/>
            </a:spcBef>
            <a:spcAft>
              <a:spcPct val="15000"/>
            </a:spcAft>
            <a:buChar char="••"/>
          </a:pPr>
          <a:r>
            <a:rPr lang="en-US" sz="2500" kern="1200" dirty="0" smtClean="0"/>
            <a:t>That are necessary</a:t>
          </a:r>
          <a:endParaRPr lang="en-US" sz="2500" kern="1200" dirty="0"/>
        </a:p>
        <a:p>
          <a:pPr marL="457200" lvl="2" indent="-228600" algn="l" defTabSz="1111250">
            <a:lnSpc>
              <a:spcPct val="90000"/>
            </a:lnSpc>
            <a:spcBef>
              <a:spcPct val="0"/>
            </a:spcBef>
            <a:spcAft>
              <a:spcPct val="15000"/>
            </a:spcAft>
            <a:buChar char="••"/>
          </a:pPr>
          <a:r>
            <a:rPr lang="en-US" sz="2500" kern="1200" dirty="0" smtClean="0"/>
            <a:t>To terminate or reduce the public health problem</a:t>
          </a:r>
          <a:endParaRPr lang="en-US" sz="2500" kern="1200" dirty="0"/>
        </a:p>
      </dsp:txBody>
      <dsp:txXfrm>
        <a:off x="4383989" y="735794"/>
        <a:ext cx="3845569" cy="3774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3F50-B580-4E40-BE8E-DAA4147A9A94}">
      <dsp:nvSpPr>
        <dsp:cNvPr id="0" name=""/>
        <dsp:cNvSpPr/>
      </dsp:nvSpPr>
      <dsp:spPr>
        <a:xfrm rot="5400000">
          <a:off x="-266634" y="269034"/>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What</a:t>
          </a:r>
          <a:endParaRPr lang="en-US" sz="3500" kern="1200" dirty="0"/>
        </a:p>
      </dsp:txBody>
      <dsp:txXfrm rot="-5400000">
        <a:off x="1" y="624547"/>
        <a:ext cx="1244296" cy="533269"/>
      </dsp:txXfrm>
    </dsp:sp>
    <dsp:sp modelId="{7E248420-8D9B-4A9D-BB51-0B3B7C8DD8DC}">
      <dsp:nvSpPr>
        <dsp:cNvPr id="0" name=""/>
        <dsp:cNvSpPr/>
      </dsp:nvSpPr>
      <dsp:spPr>
        <a:xfrm rot="5400000">
          <a:off x="4197339" y="-2950643"/>
          <a:ext cx="1155417" cy="70615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Legal authority to act or order action to </a:t>
          </a:r>
          <a:r>
            <a:rPr lang="en-US" sz="1800" kern="1200" smtClean="0"/>
            <a:t>abate an imminent hazard</a:t>
          </a:r>
          <a:endParaRPr lang="en-US" sz="1800" kern="1200" dirty="0"/>
        </a:p>
      </dsp:txBody>
      <dsp:txXfrm rot="-5400000">
        <a:off x="1244297" y="58802"/>
        <a:ext cx="7005100" cy="1042611"/>
      </dsp:txXfrm>
    </dsp:sp>
    <dsp:sp modelId="{9B5C87E6-B3EE-4397-B1FC-5A42C736800A}">
      <dsp:nvSpPr>
        <dsp:cNvPr id="0" name=""/>
        <dsp:cNvSpPr/>
      </dsp:nvSpPr>
      <dsp:spPr>
        <a:xfrm rot="5400000">
          <a:off x="-266634" y="1854351"/>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When</a:t>
          </a:r>
          <a:endParaRPr lang="en-US" sz="3500" kern="1200" dirty="0"/>
        </a:p>
      </dsp:txBody>
      <dsp:txXfrm rot="-5400000">
        <a:off x="1" y="2209864"/>
        <a:ext cx="1244296" cy="533269"/>
      </dsp:txXfrm>
    </dsp:sp>
    <dsp:sp modelId="{0D186603-452A-424E-A4AF-66D8EA5AA194}">
      <dsp:nvSpPr>
        <dsp:cNvPr id="0" name=""/>
        <dsp:cNvSpPr/>
      </dsp:nvSpPr>
      <dsp:spPr>
        <a:xfrm rot="5400000">
          <a:off x="4197339" y="-1365325"/>
          <a:ext cx="1155417" cy="70615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When health director determines there is </a:t>
          </a:r>
          <a:r>
            <a:rPr lang="en-US" sz="1800" b="0" i="0" kern="1200" dirty="0" smtClean="0"/>
            <a:t>a situation that requires immediate action to avoid an immediate threat to human life, an immediate threat of serious physical injury or serious adverse health effects, or a serious risk of irreparable damage to environment</a:t>
          </a:r>
          <a:endParaRPr lang="en-US" sz="1800" kern="1200" dirty="0"/>
        </a:p>
      </dsp:txBody>
      <dsp:txXfrm rot="-5400000">
        <a:off x="1244297" y="1644120"/>
        <a:ext cx="7005100" cy="1042611"/>
      </dsp:txXfrm>
    </dsp:sp>
    <dsp:sp modelId="{1EF83DDC-FFE1-4BE5-AFA6-A8BAF55BE784}">
      <dsp:nvSpPr>
        <dsp:cNvPr id="0" name=""/>
        <dsp:cNvSpPr/>
      </dsp:nvSpPr>
      <dsp:spPr>
        <a:xfrm rot="5400000">
          <a:off x="-266634" y="3439669"/>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How</a:t>
          </a:r>
          <a:endParaRPr lang="en-US" sz="3500" kern="1200" dirty="0"/>
        </a:p>
      </dsp:txBody>
      <dsp:txXfrm rot="-5400000">
        <a:off x="1" y="3795182"/>
        <a:ext cx="1244296" cy="533269"/>
      </dsp:txXfrm>
    </dsp:sp>
    <dsp:sp modelId="{AA720EF9-DDFD-40AD-BBBC-6CC73CF7EEF2}">
      <dsp:nvSpPr>
        <dsp:cNvPr id="0" name=""/>
        <dsp:cNvSpPr/>
      </dsp:nvSpPr>
      <dsp:spPr>
        <a:xfrm rot="5400000">
          <a:off x="4197339" y="219991"/>
          <a:ext cx="1155417" cy="70615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Determine and document existence of imminent hazard</a:t>
          </a:r>
          <a:endParaRPr lang="en-US" sz="1800" kern="1200" dirty="0"/>
        </a:p>
        <a:p>
          <a:pPr marL="171450" lvl="1" indent="-171450" algn="l" defTabSz="800100">
            <a:lnSpc>
              <a:spcPct val="90000"/>
            </a:lnSpc>
            <a:spcBef>
              <a:spcPct val="0"/>
            </a:spcBef>
            <a:spcAft>
              <a:spcPct val="15000"/>
            </a:spcAft>
            <a:buChar char="••"/>
          </a:pPr>
          <a:r>
            <a:rPr lang="en-US" sz="1800" kern="1200" dirty="0" smtClean="0"/>
            <a:t>Local health director may choose: order person in charge of property to abate, </a:t>
          </a:r>
          <a:r>
            <a:rPr lang="en-US" sz="1800" b="1" i="1" kern="1200" dirty="0" smtClean="0"/>
            <a:t>or </a:t>
          </a:r>
          <a:r>
            <a:rPr lang="en-US" sz="1800" b="0" i="0" kern="1200" dirty="0" smtClean="0"/>
            <a:t>directly abate the imminent hazard</a:t>
          </a:r>
          <a:endParaRPr lang="en-US" sz="1800" kern="1200" dirty="0"/>
        </a:p>
      </dsp:txBody>
      <dsp:txXfrm rot="-5400000">
        <a:off x="1244297" y="3229437"/>
        <a:ext cx="7005100" cy="1042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A64C-BE38-49DB-8FFF-97D20543C3B8}">
      <dsp:nvSpPr>
        <dsp:cNvPr id="0" name=""/>
        <dsp:cNvSpPr/>
      </dsp:nvSpPr>
      <dsp:spPr>
        <a:xfrm>
          <a:off x="40" y="58296"/>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Imminent Hazard</a:t>
          </a:r>
          <a:endParaRPr lang="en-US" sz="2100" kern="1200" dirty="0"/>
        </a:p>
      </dsp:txBody>
      <dsp:txXfrm>
        <a:off x="40" y="58296"/>
        <a:ext cx="3845569" cy="604800"/>
      </dsp:txXfrm>
    </dsp:sp>
    <dsp:sp modelId="{3B243A8D-04AA-4166-BD1B-8E2F92C9813C}">
      <dsp:nvSpPr>
        <dsp:cNvPr id="0" name=""/>
        <dsp:cNvSpPr/>
      </dsp:nvSpPr>
      <dsp:spPr>
        <a:xfrm>
          <a:off x="40" y="663096"/>
          <a:ext cx="3845569"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Defined in G.S. 130A-2</a:t>
          </a:r>
          <a:endParaRPr lang="en-US" sz="2100" kern="1200" dirty="0"/>
        </a:p>
        <a:p>
          <a:pPr marL="228600" lvl="1" indent="-228600" algn="l" defTabSz="933450">
            <a:lnSpc>
              <a:spcPct val="90000"/>
            </a:lnSpc>
            <a:spcBef>
              <a:spcPct val="0"/>
            </a:spcBef>
            <a:spcAft>
              <a:spcPct val="15000"/>
            </a:spcAft>
            <a:buChar char="••"/>
          </a:pPr>
          <a:r>
            <a:rPr lang="en-US" sz="2100" kern="1200" dirty="0" smtClean="0"/>
            <a:t>A situation that is likely to cause:</a:t>
          </a:r>
          <a:endParaRPr lang="en-US" sz="2100" kern="1200" dirty="0"/>
        </a:p>
        <a:p>
          <a:pPr marL="457200" lvl="2" indent="-228600" algn="l" defTabSz="933450">
            <a:lnSpc>
              <a:spcPct val="90000"/>
            </a:lnSpc>
            <a:spcBef>
              <a:spcPct val="0"/>
            </a:spcBef>
            <a:spcAft>
              <a:spcPct val="15000"/>
            </a:spcAft>
            <a:buChar char="••"/>
          </a:pPr>
          <a:r>
            <a:rPr lang="en-US" sz="2100" kern="1200" dirty="0" smtClean="0"/>
            <a:t>Immediate threat to human life, or</a:t>
          </a:r>
          <a:endParaRPr lang="en-US" sz="2100" kern="1200" dirty="0"/>
        </a:p>
        <a:p>
          <a:pPr marL="457200" lvl="2" indent="-228600" algn="l" defTabSz="933450">
            <a:lnSpc>
              <a:spcPct val="90000"/>
            </a:lnSpc>
            <a:spcBef>
              <a:spcPct val="0"/>
            </a:spcBef>
            <a:spcAft>
              <a:spcPct val="15000"/>
            </a:spcAft>
            <a:buChar char="••"/>
          </a:pPr>
          <a:r>
            <a:rPr lang="en-US" sz="2100" kern="1200" dirty="0" smtClean="0"/>
            <a:t>Immediate threat of serious physical injury, or</a:t>
          </a:r>
          <a:endParaRPr lang="en-US" sz="2100" kern="1200" dirty="0"/>
        </a:p>
        <a:p>
          <a:pPr marL="457200" lvl="2" indent="-228600" algn="l" defTabSz="933450">
            <a:lnSpc>
              <a:spcPct val="90000"/>
            </a:lnSpc>
            <a:spcBef>
              <a:spcPct val="0"/>
            </a:spcBef>
            <a:spcAft>
              <a:spcPct val="15000"/>
            </a:spcAft>
            <a:buChar char="••"/>
          </a:pPr>
          <a:r>
            <a:rPr lang="en-US" sz="2100" kern="1200" dirty="0" smtClean="0"/>
            <a:t>Immediate threat of serious adverse health effects, or</a:t>
          </a:r>
          <a:endParaRPr lang="en-US" sz="2100" kern="1200" dirty="0"/>
        </a:p>
        <a:p>
          <a:pPr marL="457200" lvl="2" indent="-228600" algn="l" defTabSz="933450">
            <a:lnSpc>
              <a:spcPct val="90000"/>
            </a:lnSpc>
            <a:spcBef>
              <a:spcPct val="0"/>
            </a:spcBef>
            <a:spcAft>
              <a:spcPct val="15000"/>
            </a:spcAft>
            <a:buChar char="••"/>
          </a:pPr>
          <a:r>
            <a:rPr lang="en-US" sz="2100" kern="1200" dirty="0" smtClean="0"/>
            <a:t>Serious risk of irreparable damage to environment</a:t>
          </a:r>
          <a:endParaRPr lang="en-US" sz="2100" kern="1200" dirty="0"/>
        </a:p>
      </dsp:txBody>
      <dsp:txXfrm>
        <a:off x="40" y="663096"/>
        <a:ext cx="3845569" cy="3804570"/>
      </dsp:txXfrm>
    </dsp:sp>
    <dsp:sp modelId="{7371E8A8-AE07-4719-8E5B-22E57D8CBFAD}">
      <dsp:nvSpPr>
        <dsp:cNvPr id="0" name=""/>
        <dsp:cNvSpPr/>
      </dsp:nvSpPr>
      <dsp:spPr>
        <a:xfrm>
          <a:off x="4383989" y="58296"/>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Abate</a:t>
          </a:r>
          <a:endParaRPr lang="en-US" sz="2100" kern="1200" dirty="0"/>
        </a:p>
      </dsp:txBody>
      <dsp:txXfrm>
        <a:off x="4383989" y="58296"/>
        <a:ext cx="3845569" cy="604800"/>
      </dsp:txXfrm>
    </dsp:sp>
    <dsp:sp modelId="{1EA149A7-C0A9-41C2-82B4-4A64D9FB27BD}">
      <dsp:nvSpPr>
        <dsp:cNvPr id="0" name=""/>
        <dsp:cNvSpPr/>
      </dsp:nvSpPr>
      <dsp:spPr>
        <a:xfrm>
          <a:off x="4383989" y="663096"/>
          <a:ext cx="3845569"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Not defined in statute</a:t>
          </a: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smtClean="0"/>
            <a:t>What to consider:</a:t>
          </a:r>
          <a:endParaRPr lang="en-US" sz="2100" kern="1200" dirty="0"/>
        </a:p>
        <a:p>
          <a:pPr marL="457200" lvl="2" indent="-228600" algn="l" defTabSz="933450">
            <a:lnSpc>
              <a:spcPct val="90000"/>
            </a:lnSpc>
            <a:spcBef>
              <a:spcPct val="0"/>
            </a:spcBef>
            <a:spcAft>
              <a:spcPct val="15000"/>
            </a:spcAft>
            <a:buChar char="••"/>
          </a:pPr>
          <a:r>
            <a:rPr lang="en-US" sz="2100" kern="1200" dirty="0" smtClean="0"/>
            <a:t>Specific actions</a:t>
          </a:r>
          <a:endParaRPr lang="en-US" sz="2100" kern="1200" dirty="0"/>
        </a:p>
        <a:p>
          <a:pPr marL="457200" lvl="2" indent="-228600" algn="l" defTabSz="933450">
            <a:lnSpc>
              <a:spcPct val="90000"/>
            </a:lnSpc>
            <a:spcBef>
              <a:spcPct val="0"/>
            </a:spcBef>
            <a:spcAft>
              <a:spcPct val="15000"/>
            </a:spcAft>
            <a:buChar char="••"/>
          </a:pPr>
          <a:r>
            <a:rPr lang="en-US" sz="2100" kern="1200" dirty="0" smtClean="0"/>
            <a:t>That are necessary</a:t>
          </a:r>
          <a:endParaRPr lang="en-US" sz="2100" kern="1200" dirty="0"/>
        </a:p>
        <a:p>
          <a:pPr marL="457200" lvl="2" indent="-228600" algn="l" defTabSz="933450">
            <a:lnSpc>
              <a:spcPct val="90000"/>
            </a:lnSpc>
            <a:spcBef>
              <a:spcPct val="0"/>
            </a:spcBef>
            <a:spcAft>
              <a:spcPct val="15000"/>
            </a:spcAft>
            <a:buChar char="••"/>
          </a:pPr>
          <a:r>
            <a:rPr lang="en-US" sz="2100" kern="1200" dirty="0" smtClean="0"/>
            <a:t>To terminate or reduce the threat or risk that the situation creates</a:t>
          </a:r>
          <a:endParaRPr lang="en-US" sz="2100" kern="1200" dirty="0"/>
        </a:p>
      </dsp:txBody>
      <dsp:txXfrm>
        <a:off x="4383989" y="663096"/>
        <a:ext cx="3845569" cy="380457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87" tIns="46744" rIns="93487" bIns="46744" rtlCol="0"/>
          <a:lstStyle>
            <a:lvl1pPr algn="l">
              <a:defRPr sz="1200"/>
            </a:lvl1pPr>
          </a:lstStyle>
          <a:p>
            <a:endParaRPr lang="en-US"/>
          </a:p>
        </p:txBody>
      </p:sp>
      <p:sp>
        <p:nvSpPr>
          <p:cNvPr id="3" name="Date Placeholder 2"/>
          <p:cNvSpPr>
            <a:spLocks noGrp="1"/>
          </p:cNvSpPr>
          <p:nvPr>
            <p:ph type="dt" sz="quarter" idx="1"/>
          </p:nvPr>
        </p:nvSpPr>
        <p:spPr>
          <a:xfrm>
            <a:off x="3995217" y="1"/>
            <a:ext cx="3056414" cy="465455"/>
          </a:xfrm>
          <a:prstGeom prst="rect">
            <a:avLst/>
          </a:prstGeom>
        </p:spPr>
        <p:txBody>
          <a:bodyPr vert="horz" lIns="93487" tIns="46744" rIns="93487" bIns="46744" rtlCol="0"/>
          <a:lstStyle>
            <a:lvl1pPr algn="r">
              <a:defRPr sz="1200"/>
            </a:lvl1pPr>
          </a:lstStyle>
          <a:p>
            <a:fld id="{1D8DBB13-7A00-4F5D-B2E9-1EE4E4B8CDCD}" type="datetimeFigureOut">
              <a:rPr lang="en-US" smtClean="0"/>
              <a:t>2/21/2018</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487" tIns="46744" rIns="93487" bIns="46744"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87" tIns="46744" rIns="93487" bIns="46744" rtlCol="0" anchor="b"/>
          <a:lstStyle>
            <a:lvl1pPr algn="r">
              <a:defRPr sz="1200"/>
            </a:lvl1pPr>
          </a:lstStyle>
          <a:p>
            <a:fld id="{B1B5A42C-13AC-4479-86B4-BBF3CEDB147E}" type="slidenum">
              <a:rPr lang="en-US" smtClean="0"/>
              <a:t>‹#›</a:t>
            </a:fld>
            <a:endParaRPr lang="en-US"/>
          </a:p>
        </p:txBody>
      </p:sp>
    </p:spTree>
    <p:extLst>
      <p:ext uri="{BB962C8B-B14F-4D97-AF65-F5344CB8AC3E}">
        <p14:creationId xmlns:p14="http://schemas.microsoft.com/office/powerpoint/2010/main" val="1007638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87" tIns="46744" rIns="93487" bIns="46744" rtlCol="0"/>
          <a:lstStyle>
            <a:lvl1pPr algn="l">
              <a:defRPr sz="1200"/>
            </a:lvl1pPr>
          </a:lstStyle>
          <a:p>
            <a:endParaRPr lang="en-US"/>
          </a:p>
        </p:txBody>
      </p:sp>
      <p:sp>
        <p:nvSpPr>
          <p:cNvPr id="3" name="Date Placeholder 2"/>
          <p:cNvSpPr>
            <a:spLocks noGrp="1"/>
          </p:cNvSpPr>
          <p:nvPr>
            <p:ph type="dt" idx="1"/>
          </p:nvPr>
        </p:nvSpPr>
        <p:spPr>
          <a:xfrm>
            <a:off x="3995217" y="1"/>
            <a:ext cx="3056414" cy="465455"/>
          </a:xfrm>
          <a:prstGeom prst="rect">
            <a:avLst/>
          </a:prstGeom>
        </p:spPr>
        <p:txBody>
          <a:bodyPr vert="horz" lIns="93487" tIns="46744" rIns="93487" bIns="46744" rtlCol="0"/>
          <a:lstStyle>
            <a:lvl1pPr algn="r">
              <a:defRPr sz="1200"/>
            </a:lvl1pPr>
          </a:lstStyle>
          <a:p>
            <a:fld id="{F9CE5B34-8E5B-402C-B2DA-8210AA5C9CDF}" type="datetimeFigureOut">
              <a:rPr lang="en-US" smtClean="0"/>
              <a:t>2/21/2018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87" tIns="46744" rIns="93487" bIns="46744"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87" tIns="46744" rIns="93487" bIns="46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87" tIns="46744" rIns="93487" bIns="46744"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87" tIns="46744" rIns="93487" bIns="46744" rtlCol="0" anchor="b"/>
          <a:lstStyle>
            <a:lvl1pPr algn="r">
              <a:defRPr sz="1200"/>
            </a:lvl1pPr>
          </a:lstStyle>
          <a:p>
            <a:fld id="{F282406F-D548-4DDE-A992-D8571CD4365A}" type="slidenum">
              <a:rPr lang="en-US" smtClean="0"/>
              <a:t>‹#›</a:t>
            </a:fld>
            <a:endParaRPr lang="en-US"/>
          </a:p>
        </p:txBody>
      </p:sp>
    </p:spTree>
    <p:extLst>
      <p:ext uri="{BB962C8B-B14F-4D97-AF65-F5344CB8AC3E}">
        <p14:creationId xmlns:p14="http://schemas.microsoft.com/office/powerpoint/2010/main" val="286907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82406F-D548-4DDE-A992-D8571CD4365A}" type="slidenum">
              <a:rPr lang="en-US" smtClean="0"/>
              <a:t>1</a:t>
            </a:fld>
            <a:endParaRPr lang="en-US"/>
          </a:p>
        </p:txBody>
      </p:sp>
    </p:spTree>
    <p:extLst>
      <p:ext uri="{BB962C8B-B14F-4D97-AF65-F5344CB8AC3E}">
        <p14:creationId xmlns:p14="http://schemas.microsoft.com/office/powerpoint/2010/main" val="17667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F282406F-D548-4DDE-A992-D8571CD4365A}" type="slidenum">
              <a:rPr lang="en-US" smtClean="0"/>
              <a:t>10</a:t>
            </a:fld>
            <a:endParaRPr lang="en-US"/>
          </a:p>
        </p:txBody>
      </p:sp>
    </p:spTree>
    <p:extLst>
      <p:ext uri="{BB962C8B-B14F-4D97-AF65-F5344CB8AC3E}">
        <p14:creationId xmlns:p14="http://schemas.microsoft.com/office/powerpoint/2010/main" val="178498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82406F-D548-4DDE-A992-D8571CD4365A}" type="slidenum">
              <a:rPr lang="en-US" smtClean="0"/>
              <a:t>11</a:t>
            </a:fld>
            <a:endParaRPr lang="en-US"/>
          </a:p>
        </p:txBody>
      </p:sp>
    </p:spTree>
    <p:extLst>
      <p:ext uri="{BB962C8B-B14F-4D97-AF65-F5344CB8AC3E}">
        <p14:creationId xmlns:p14="http://schemas.microsoft.com/office/powerpoint/2010/main" val="28705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C0E07-BF19-4B9E-945A-82C8CF6D56F6}" type="slidenum">
              <a:rPr lang="en-US" smtClean="0"/>
              <a:t>12</a:t>
            </a:fld>
            <a:endParaRPr lang="en-US"/>
          </a:p>
        </p:txBody>
      </p:sp>
    </p:spTree>
    <p:extLst>
      <p:ext uri="{BB962C8B-B14F-4D97-AF65-F5344CB8AC3E}">
        <p14:creationId xmlns:p14="http://schemas.microsoft.com/office/powerpoint/2010/main" val="13734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09089" y="8989397"/>
            <a:ext cx="3067027" cy="473213"/>
          </a:xfrm>
          <a:prstGeom prst="rect">
            <a:avLst/>
          </a:prstGeom>
          <a:ln/>
        </p:spPr>
        <p:txBody>
          <a:bodyPr lIns="94503" tIns="47252" rIns="94503" bIns="47252"/>
          <a:lstStyle/>
          <a:p>
            <a:fld id="{F7F4BEEB-0EBB-4448-868A-ACB9B7037550}" type="slidenum">
              <a:rPr lang="en-US">
                <a:solidFill>
                  <a:prstClr val="black"/>
                </a:solidFill>
              </a:rPr>
              <a:pPr/>
              <a:t>13</a:t>
            </a:fld>
            <a:endParaRPr lang="en-US">
              <a:solidFill>
                <a:prstClr val="black"/>
              </a:solidFill>
            </a:endParaRPr>
          </a:p>
        </p:txBody>
      </p:sp>
      <p:sp>
        <p:nvSpPr>
          <p:cNvPr id="26626" name="Rectangle 2"/>
          <p:cNvSpPr>
            <a:spLocks noGrp="1" noRot="1" noChangeAspect="1" noChangeArrowheads="1" noTextEdit="1"/>
          </p:cNvSpPr>
          <p:nvPr>
            <p:ph type="sldImg"/>
          </p:nvPr>
        </p:nvSpPr>
        <p:spPr>
          <a:xfrm>
            <a:off x="1181100" y="715963"/>
            <a:ext cx="4716463" cy="3536950"/>
          </a:xfrm>
          <a:ln/>
        </p:spPr>
      </p:sp>
      <p:sp>
        <p:nvSpPr>
          <p:cNvPr id="26627" name="Rectangle 3"/>
          <p:cNvSpPr>
            <a:spLocks noGrp="1" noChangeArrowheads="1"/>
          </p:cNvSpPr>
          <p:nvPr>
            <p:ph type="body" idx="1"/>
          </p:nvPr>
        </p:nvSpPr>
        <p:spPr>
          <a:xfrm>
            <a:off x="942066" y="4495521"/>
            <a:ext cx="5193630" cy="4258913"/>
          </a:xfrm>
        </p:spPr>
        <p:txBody>
          <a:bodyPr/>
          <a:lstStyle/>
          <a:p>
            <a:endParaRPr lang="en-US" dirty="0"/>
          </a:p>
        </p:txBody>
      </p:sp>
    </p:spTree>
    <p:extLst>
      <p:ext uri="{BB962C8B-B14F-4D97-AF65-F5344CB8AC3E}">
        <p14:creationId xmlns:p14="http://schemas.microsoft.com/office/powerpoint/2010/main" val="426106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i="1" baseline="0" dirty="0" smtClean="0"/>
          </a:p>
        </p:txBody>
      </p:sp>
    </p:spTree>
    <p:extLst>
      <p:ext uri="{BB962C8B-B14F-4D97-AF65-F5344CB8AC3E}">
        <p14:creationId xmlns:p14="http://schemas.microsoft.com/office/powerpoint/2010/main" val="107238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10D2109-0D77-4714-901F-3CA47A1FA3BD}"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15363" name="Rectangle 2"/>
          <p:cNvSpPr>
            <a:spLocks noGrp="1" noRot="1" noChangeAspect="1" noChangeArrowheads="1" noTextEdit="1"/>
          </p:cNvSpPr>
          <p:nvPr>
            <p:ph type="sldImg"/>
          </p:nvPr>
        </p:nvSpPr>
        <p:spPr>
          <a:xfrm>
            <a:off x="1201738" y="698500"/>
            <a:ext cx="4654550" cy="3490913"/>
          </a:xfrm>
          <a:ln/>
        </p:spPr>
      </p:sp>
      <p:sp>
        <p:nvSpPr>
          <p:cNvPr id="15364" name="Rectangle 3"/>
          <p:cNvSpPr>
            <a:spLocks noGrp="1" noChangeArrowheads="1"/>
          </p:cNvSpPr>
          <p:nvPr>
            <p:ph type="body" idx="1"/>
          </p:nvPr>
        </p:nvSpPr>
        <p:spPr>
          <a:xfrm>
            <a:off x="470218" y="4345864"/>
            <a:ext cx="6112828" cy="4657782"/>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pitchFamily="34" charset="0"/>
            </a:endParaRPr>
          </a:p>
        </p:txBody>
      </p:sp>
    </p:spTree>
    <p:extLst>
      <p:ext uri="{BB962C8B-B14F-4D97-AF65-F5344CB8AC3E}">
        <p14:creationId xmlns:p14="http://schemas.microsoft.com/office/powerpoint/2010/main" val="323488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282406F-D548-4DDE-A992-D8571CD4365A}" type="slidenum">
              <a:rPr lang="en-US" smtClean="0"/>
              <a:t>16</a:t>
            </a:fld>
            <a:endParaRPr lang="en-US"/>
          </a:p>
        </p:txBody>
      </p:sp>
    </p:spTree>
    <p:extLst>
      <p:ext uri="{BB962C8B-B14F-4D97-AF65-F5344CB8AC3E}">
        <p14:creationId xmlns:p14="http://schemas.microsoft.com/office/powerpoint/2010/main" val="178179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None/>
            </a:pPr>
            <a:endParaRPr lang="en-US" sz="1100" b="0" baseline="0" dirty="0" smtClean="0">
              <a:cs typeface="Arial" pitchFamily="34" charset="0"/>
            </a:endParaRPr>
          </a:p>
        </p:txBody>
      </p:sp>
      <p:sp>
        <p:nvSpPr>
          <p:cNvPr id="4" name="Slide Number Placeholder 3"/>
          <p:cNvSpPr>
            <a:spLocks noGrp="1"/>
          </p:cNvSpPr>
          <p:nvPr>
            <p:ph type="sldNum" sz="quarter" idx="10"/>
          </p:nvPr>
        </p:nvSpPr>
        <p:spPr/>
        <p:txBody>
          <a:bodyPr/>
          <a:lstStyle/>
          <a:p>
            <a:fld id="{F282406F-D548-4DDE-A992-D8571CD4365A}" type="slidenum">
              <a:rPr lang="en-US" smtClean="0"/>
              <a:t>17</a:t>
            </a:fld>
            <a:endParaRPr lang="en-US"/>
          </a:p>
        </p:txBody>
      </p:sp>
    </p:spTree>
    <p:extLst>
      <p:ext uri="{BB962C8B-B14F-4D97-AF65-F5344CB8AC3E}">
        <p14:creationId xmlns:p14="http://schemas.microsoft.com/office/powerpoint/2010/main" val="93581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E197ACB-01CA-4C93-8DCC-6AFE1D7DAC76}"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16387" name="Rectangle 2"/>
          <p:cNvSpPr>
            <a:spLocks noGrp="1" noRot="1" noChangeAspect="1" noChangeArrowheads="1" noTextEdit="1"/>
          </p:cNvSpPr>
          <p:nvPr>
            <p:ph type="sldImg"/>
          </p:nvPr>
        </p:nvSpPr>
        <p:spPr>
          <a:xfrm>
            <a:off x="1201738" y="698500"/>
            <a:ext cx="4654550" cy="3490913"/>
          </a:xfrm>
          <a:ln/>
        </p:spPr>
      </p:sp>
      <p:sp>
        <p:nvSpPr>
          <p:cNvPr id="16388" name="Rectangle 3"/>
          <p:cNvSpPr>
            <a:spLocks noGrp="1" noChangeArrowheads="1"/>
          </p:cNvSpPr>
          <p:nvPr>
            <p:ph type="body" idx="1"/>
          </p:nvPr>
        </p:nvSpPr>
        <p:spPr>
          <a:xfrm>
            <a:off x="940435" y="4421823"/>
            <a:ext cx="5172393" cy="4189095"/>
          </a:xfrm>
          <a:noFill/>
          <a:ln/>
        </p:spPr>
        <p:txBody>
          <a:bodyPr/>
          <a:lstStyle/>
          <a:p>
            <a:pPr eaLnBrk="1" hangingPunct="1"/>
            <a:endParaRPr lang="en-US" dirty="0" smtClean="0">
              <a:cs typeface="Arial" pitchFamily="34" charset="0"/>
            </a:endParaRPr>
          </a:p>
        </p:txBody>
      </p:sp>
    </p:spTree>
    <p:extLst>
      <p:ext uri="{BB962C8B-B14F-4D97-AF65-F5344CB8AC3E}">
        <p14:creationId xmlns:p14="http://schemas.microsoft.com/office/powerpoint/2010/main" val="10906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82406F-D548-4DDE-A992-D8571CD4365A}" type="slidenum">
              <a:rPr lang="en-US" smtClean="0"/>
              <a:t>19</a:t>
            </a:fld>
            <a:endParaRPr lang="en-US"/>
          </a:p>
        </p:txBody>
      </p:sp>
    </p:spTree>
    <p:extLst>
      <p:ext uri="{BB962C8B-B14F-4D97-AF65-F5344CB8AC3E}">
        <p14:creationId xmlns:p14="http://schemas.microsoft.com/office/powerpoint/2010/main" val="212413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2406F-D548-4DDE-A992-D8571CD4365A}" type="slidenum">
              <a:rPr lang="en-US" smtClean="0"/>
              <a:t>2</a:t>
            </a:fld>
            <a:endParaRPr lang="en-US"/>
          </a:p>
        </p:txBody>
      </p:sp>
    </p:spTree>
    <p:extLst>
      <p:ext uri="{BB962C8B-B14F-4D97-AF65-F5344CB8AC3E}">
        <p14:creationId xmlns:p14="http://schemas.microsoft.com/office/powerpoint/2010/main" val="3823041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18" eaLnBrk="0" hangingPunct="0">
              <a:spcBef>
                <a:spcPct val="30000"/>
              </a:spcBef>
              <a:defRPr sz="1200">
                <a:solidFill>
                  <a:schemeClr val="tx1"/>
                </a:solidFill>
                <a:latin typeface="Times New Roman" pitchFamily="18" charset="0"/>
              </a:defRPr>
            </a:lvl1pPr>
            <a:lvl2pPr marL="757883" indent="-291494" defTabSz="936018" eaLnBrk="0" hangingPunct="0">
              <a:spcBef>
                <a:spcPct val="30000"/>
              </a:spcBef>
              <a:defRPr sz="1200">
                <a:solidFill>
                  <a:schemeClr val="tx1"/>
                </a:solidFill>
                <a:latin typeface="Times New Roman" pitchFamily="18" charset="0"/>
              </a:defRPr>
            </a:lvl2pPr>
            <a:lvl3pPr marL="1165974" indent="-233195" defTabSz="936018" eaLnBrk="0" hangingPunct="0">
              <a:spcBef>
                <a:spcPct val="30000"/>
              </a:spcBef>
              <a:defRPr sz="1200">
                <a:solidFill>
                  <a:schemeClr val="tx1"/>
                </a:solidFill>
                <a:latin typeface="Times New Roman" pitchFamily="18" charset="0"/>
              </a:defRPr>
            </a:lvl3pPr>
            <a:lvl4pPr marL="1632364" indent="-233195" defTabSz="936018" eaLnBrk="0" hangingPunct="0">
              <a:spcBef>
                <a:spcPct val="30000"/>
              </a:spcBef>
              <a:defRPr sz="1200">
                <a:solidFill>
                  <a:schemeClr val="tx1"/>
                </a:solidFill>
                <a:latin typeface="Times New Roman" pitchFamily="18" charset="0"/>
              </a:defRPr>
            </a:lvl4pPr>
            <a:lvl5pPr marL="2098754" indent="-233195" defTabSz="936018" eaLnBrk="0" hangingPunct="0">
              <a:spcBef>
                <a:spcPct val="30000"/>
              </a:spcBef>
              <a:defRPr sz="1200">
                <a:solidFill>
                  <a:schemeClr val="tx1"/>
                </a:solidFill>
                <a:latin typeface="Times New Roman" pitchFamily="18" charset="0"/>
              </a:defRPr>
            </a:lvl5pPr>
            <a:lvl6pPr marL="2565143" indent="-233195" defTabSz="936018" eaLnBrk="0" fontAlgn="base" hangingPunct="0">
              <a:spcBef>
                <a:spcPct val="30000"/>
              </a:spcBef>
              <a:spcAft>
                <a:spcPct val="0"/>
              </a:spcAft>
              <a:defRPr sz="1200">
                <a:solidFill>
                  <a:schemeClr val="tx1"/>
                </a:solidFill>
                <a:latin typeface="Times New Roman" pitchFamily="18" charset="0"/>
              </a:defRPr>
            </a:lvl6pPr>
            <a:lvl7pPr marL="3031533" indent="-233195" defTabSz="936018" eaLnBrk="0" fontAlgn="base" hangingPunct="0">
              <a:spcBef>
                <a:spcPct val="30000"/>
              </a:spcBef>
              <a:spcAft>
                <a:spcPct val="0"/>
              </a:spcAft>
              <a:defRPr sz="1200">
                <a:solidFill>
                  <a:schemeClr val="tx1"/>
                </a:solidFill>
                <a:latin typeface="Times New Roman" pitchFamily="18" charset="0"/>
              </a:defRPr>
            </a:lvl7pPr>
            <a:lvl8pPr marL="3497923" indent="-233195" defTabSz="936018" eaLnBrk="0" fontAlgn="base" hangingPunct="0">
              <a:spcBef>
                <a:spcPct val="30000"/>
              </a:spcBef>
              <a:spcAft>
                <a:spcPct val="0"/>
              </a:spcAft>
              <a:defRPr sz="1200">
                <a:solidFill>
                  <a:schemeClr val="tx1"/>
                </a:solidFill>
                <a:latin typeface="Times New Roman" pitchFamily="18" charset="0"/>
              </a:defRPr>
            </a:lvl8pPr>
            <a:lvl9pPr marL="3964313" indent="-233195" defTabSz="936018"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EE317D2-81B1-4EBA-86D1-F8986246607C}" type="slidenum">
              <a:rPr lang="en-US" altLang="en-US" smtClean="0"/>
              <a:pPr>
                <a:spcBef>
                  <a:spcPct val="0"/>
                </a:spcBef>
                <a:defRPr/>
              </a:pPr>
              <a:t>20</a:t>
            </a:fld>
            <a:endParaRPr lang="en-US" altLang="en-US" smtClean="0"/>
          </a:p>
        </p:txBody>
      </p:sp>
      <p:sp>
        <p:nvSpPr>
          <p:cNvPr id="41987" name="Rectangle 2"/>
          <p:cNvSpPr>
            <a:spLocks noGrp="1" noRot="1" noChangeAspect="1" noChangeArrowheads="1" noTextEdit="1"/>
          </p:cNvSpPr>
          <p:nvPr>
            <p:ph type="sldImg"/>
          </p:nvPr>
        </p:nvSpPr>
        <p:spPr>
          <a:xfrm>
            <a:off x="1201738" y="698500"/>
            <a:ext cx="4652962" cy="3489325"/>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2954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2406F-D548-4DDE-A992-D8571CD4365A}" type="slidenum">
              <a:rPr lang="en-US" smtClean="0"/>
              <a:t>21</a:t>
            </a:fld>
            <a:endParaRPr lang="en-US"/>
          </a:p>
        </p:txBody>
      </p:sp>
    </p:spTree>
    <p:extLst>
      <p:ext uri="{BB962C8B-B14F-4D97-AF65-F5344CB8AC3E}">
        <p14:creationId xmlns:p14="http://schemas.microsoft.com/office/powerpoint/2010/main" val="2455917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18" eaLnBrk="0" hangingPunct="0">
              <a:spcBef>
                <a:spcPct val="30000"/>
              </a:spcBef>
              <a:defRPr sz="1200">
                <a:solidFill>
                  <a:schemeClr val="tx1"/>
                </a:solidFill>
                <a:latin typeface="Times New Roman" pitchFamily="18" charset="0"/>
              </a:defRPr>
            </a:lvl1pPr>
            <a:lvl2pPr marL="757883" indent="-291494" defTabSz="936018" eaLnBrk="0" hangingPunct="0">
              <a:spcBef>
                <a:spcPct val="30000"/>
              </a:spcBef>
              <a:defRPr sz="1200">
                <a:solidFill>
                  <a:schemeClr val="tx1"/>
                </a:solidFill>
                <a:latin typeface="Times New Roman" pitchFamily="18" charset="0"/>
              </a:defRPr>
            </a:lvl2pPr>
            <a:lvl3pPr marL="1165974" indent="-233195" defTabSz="936018" eaLnBrk="0" hangingPunct="0">
              <a:spcBef>
                <a:spcPct val="30000"/>
              </a:spcBef>
              <a:defRPr sz="1200">
                <a:solidFill>
                  <a:schemeClr val="tx1"/>
                </a:solidFill>
                <a:latin typeface="Times New Roman" pitchFamily="18" charset="0"/>
              </a:defRPr>
            </a:lvl3pPr>
            <a:lvl4pPr marL="1632364" indent="-233195" defTabSz="936018" eaLnBrk="0" hangingPunct="0">
              <a:spcBef>
                <a:spcPct val="30000"/>
              </a:spcBef>
              <a:defRPr sz="1200">
                <a:solidFill>
                  <a:schemeClr val="tx1"/>
                </a:solidFill>
                <a:latin typeface="Times New Roman" pitchFamily="18" charset="0"/>
              </a:defRPr>
            </a:lvl4pPr>
            <a:lvl5pPr marL="2098754" indent="-233195" defTabSz="936018" eaLnBrk="0" hangingPunct="0">
              <a:spcBef>
                <a:spcPct val="30000"/>
              </a:spcBef>
              <a:defRPr sz="1200">
                <a:solidFill>
                  <a:schemeClr val="tx1"/>
                </a:solidFill>
                <a:latin typeface="Times New Roman" pitchFamily="18" charset="0"/>
              </a:defRPr>
            </a:lvl5pPr>
            <a:lvl6pPr marL="2565143" indent="-233195" defTabSz="936018" eaLnBrk="0" fontAlgn="base" hangingPunct="0">
              <a:spcBef>
                <a:spcPct val="30000"/>
              </a:spcBef>
              <a:spcAft>
                <a:spcPct val="0"/>
              </a:spcAft>
              <a:defRPr sz="1200">
                <a:solidFill>
                  <a:schemeClr val="tx1"/>
                </a:solidFill>
                <a:latin typeface="Times New Roman" pitchFamily="18" charset="0"/>
              </a:defRPr>
            </a:lvl6pPr>
            <a:lvl7pPr marL="3031533" indent="-233195" defTabSz="936018" eaLnBrk="0" fontAlgn="base" hangingPunct="0">
              <a:spcBef>
                <a:spcPct val="30000"/>
              </a:spcBef>
              <a:spcAft>
                <a:spcPct val="0"/>
              </a:spcAft>
              <a:defRPr sz="1200">
                <a:solidFill>
                  <a:schemeClr val="tx1"/>
                </a:solidFill>
                <a:latin typeface="Times New Roman" pitchFamily="18" charset="0"/>
              </a:defRPr>
            </a:lvl7pPr>
            <a:lvl8pPr marL="3497923" indent="-233195" defTabSz="936018" eaLnBrk="0" fontAlgn="base" hangingPunct="0">
              <a:spcBef>
                <a:spcPct val="30000"/>
              </a:spcBef>
              <a:spcAft>
                <a:spcPct val="0"/>
              </a:spcAft>
              <a:defRPr sz="1200">
                <a:solidFill>
                  <a:schemeClr val="tx1"/>
                </a:solidFill>
                <a:latin typeface="Times New Roman" pitchFamily="18" charset="0"/>
              </a:defRPr>
            </a:lvl8pPr>
            <a:lvl9pPr marL="3964313" indent="-233195" defTabSz="936018"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453F2B3-D52C-4F72-87E6-E50ADAB168ED}" type="slidenum">
              <a:rPr lang="en-US" altLang="en-US" smtClean="0"/>
              <a:pPr>
                <a:spcBef>
                  <a:spcPct val="0"/>
                </a:spcBef>
                <a:defRPr/>
              </a:pPr>
              <a:t>22</a:t>
            </a:fld>
            <a:endParaRPr lang="en-US" altLang="en-US" smtClean="0"/>
          </a:p>
        </p:txBody>
      </p:sp>
      <p:sp>
        <p:nvSpPr>
          <p:cNvPr id="38915" name="Rectangle 2"/>
          <p:cNvSpPr>
            <a:spLocks noGrp="1" noRot="1" noChangeAspect="1" noChangeArrowheads="1" noTextEdit="1"/>
          </p:cNvSpPr>
          <p:nvPr>
            <p:ph type="sldImg"/>
          </p:nvPr>
        </p:nvSpPr>
        <p:spPr>
          <a:xfrm>
            <a:off x="1201738" y="698500"/>
            <a:ext cx="4652962" cy="3489325"/>
          </a:xfrm>
          <a:ln/>
        </p:spPr>
      </p:sp>
      <p:sp>
        <p:nvSpPr>
          <p:cNvPr id="19460" name="Rectangle 3"/>
          <p:cNvSpPr>
            <a:spLocks noGrp="1" noChangeArrowheads="1"/>
          </p:cNvSpPr>
          <p:nvPr>
            <p:ph type="body" idx="1"/>
          </p:nvPr>
        </p:nvSpPr>
        <p:spPr>
          <a:xfrm>
            <a:off x="705327" y="4732482"/>
            <a:ext cx="5642610" cy="380826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Tree>
    <p:extLst>
      <p:ext uri="{BB962C8B-B14F-4D97-AF65-F5344CB8AC3E}">
        <p14:creationId xmlns:p14="http://schemas.microsoft.com/office/powerpoint/2010/main" val="26177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18" eaLnBrk="0" hangingPunct="0">
              <a:spcBef>
                <a:spcPct val="30000"/>
              </a:spcBef>
              <a:defRPr sz="1200">
                <a:solidFill>
                  <a:schemeClr val="tx1"/>
                </a:solidFill>
                <a:latin typeface="Times New Roman" pitchFamily="18" charset="0"/>
              </a:defRPr>
            </a:lvl1pPr>
            <a:lvl2pPr marL="757883" indent="-291494" defTabSz="936018" eaLnBrk="0" hangingPunct="0">
              <a:spcBef>
                <a:spcPct val="30000"/>
              </a:spcBef>
              <a:defRPr sz="1200">
                <a:solidFill>
                  <a:schemeClr val="tx1"/>
                </a:solidFill>
                <a:latin typeface="Times New Roman" pitchFamily="18" charset="0"/>
              </a:defRPr>
            </a:lvl2pPr>
            <a:lvl3pPr marL="1165974" indent="-233195" defTabSz="936018" eaLnBrk="0" hangingPunct="0">
              <a:spcBef>
                <a:spcPct val="30000"/>
              </a:spcBef>
              <a:defRPr sz="1200">
                <a:solidFill>
                  <a:schemeClr val="tx1"/>
                </a:solidFill>
                <a:latin typeface="Times New Roman" pitchFamily="18" charset="0"/>
              </a:defRPr>
            </a:lvl3pPr>
            <a:lvl4pPr marL="1632364" indent="-233195" defTabSz="936018" eaLnBrk="0" hangingPunct="0">
              <a:spcBef>
                <a:spcPct val="30000"/>
              </a:spcBef>
              <a:defRPr sz="1200">
                <a:solidFill>
                  <a:schemeClr val="tx1"/>
                </a:solidFill>
                <a:latin typeface="Times New Roman" pitchFamily="18" charset="0"/>
              </a:defRPr>
            </a:lvl4pPr>
            <a:lvl5pPr marL="2098754" indent="-233195" defTabSz="936018" eaLnBrk="0" hangingPunct="0">
              <a:spcBef>
                <a:spcPct val="30000"/>
              </a:spcBef>
              <a:defRPr sz="1200">
                <a:solidFill>
                  <a:schemeClr val="tx1"/>
                </a:solidFill>
                <a:latin typeface="Times New Roman" pitchFamily="18" charset="0"/>
              </a:defRPr>
            </a:lvl5pPr>
            <a:lvl6pPr marL="2565143" indent="-233195" defTabSz="936018" eaLnBrk="0" fontAlgn="base" hangingPunct="0">
              <a:spcBef>
                <a:spcPct val="30000"/>
              </a:spcBef>
              <a:spcAft>
                <a:spcPct val="0"/>
              </a:spcAft>
              <a:defRPr sz="1200">
                <a:solidFill>
                  <a:schemeClr val="tx1"/>
                </a:solidFill>
                <a:latin typeface="Times New Roman" pitchFamily="18" charset="0"/>
              </a:defRPr>
            </a:lvl6pPr>
            <a:lvl7pPr marL="3031533" indent="-233195" defTabSz="936018" eaLnBrk="0" fontAlgn="base" hangingPunct="0">
              <a:spcBef>
                <a:spcPct val="30000"/>
              </a:spcBef>
              <a:spcAft>
                <a:spcPct val="0"/>
              </a:spcAft>
              <a:defRPr sz="1200">
                <a:solidFill>
                  <a:schemeClr val="tx1"/>
                </a:solidFill>
                <a:latin typeface="Times New Roman" pitchFamily="18" charset="0"/>
              </a:defRPr>
            </a:lvl7pPr>
            <a:lvl8pPr marL="3497923" indent="-233195" defTabSz="936018" eaLnBrk="0" fontAlgn="base" hangingPunct="0">
              <a:spcBef>
                <a:spcPct val="30000"/>
              </a:spcBef>
              <a:spcAft>
                <a:spcPct val="0"/>
              </a:spcAft>
              <a:defRPr sz="1200">
                <a:solidFill>
                  <a:schemeClr val="tx1"/>
                </a:solidFill>
                <a:latin typeface="Times New Roman" pitchFamily="18" charset="0"/>
              </a:defRPr>
            </a:lvl8pPr>
            <a:lvl9pPr marL="3964313" indent="-233195" defTabSz="936018"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4E58E5DA-A402-4B95-892B-10ED26AC57CA}" type="slidenum">
              <a:rPr lang="en-US" altLang="en-US" smtClean="0"/>
              <a:pPr>
                <a:spcBef>
                  <a:spcPct val="0"/>
                </a:spcBef>
                <a:defRPr/>
              </a:pPr>
              <a:t>23</a:t>
            </a:fld>
            <a:endParaRPr lang="en-US" altLang="en-US" smtClean="0"/>
          </a:p>
        </p:txBody>
      </p:sp>
      <p:sp>
        <p:nvSpPr>
          <p:cNvPr id="39939" name="Rectangle 2"/>
          <p:cNvSpPr>
            <a:spLocks noGrp="1" noRot="1" noChangeAspect="1" noChangeArrowheads="1" noTextEdit="1"/>
          </p:cNvSpPr>
          <p:nvPr>
            <p:ph type="sldImg"/>
          </p:nvPr>
        </p:nvSpPr>
        <p:spPr>
          <a:xfrm>
            <a:off x="1201738" y="698500"/>
            <a:ext cx="4652962" cy="3489325"/>
          </a:xfrm>
          <a:ln/>
        </p:spPr>
      </p:sp>
      <p:sp>
        <p:nvSpPr>
          <p:cNvPr id="39940" name="Rectangle 3"/>
          <p:cNvSpPr>
            <a:spLocks noGrp="1" noChangeArrowheads="1"/>
          </p:cNvSpPr>
          <p:nvPr>
            <p:ph type="body" idx="1"/>
          </p:nvPr>
        </p:nvSpPr>
        <p:spPr>
          <a:xfrm>
            <a:off x="548587" y="4421944"/>
            <a:ext cx="5956089" cy="45813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92414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59666" indent="-292179" algn="l" eaLnBrk="0" hangingPunct="0">
              <a:spcBef>
                <a:spcPct val="30000"/>
              </a:spcBef>
              <a:defRPr sz="1200">
                <a:solidFill>
                  <a:schemeClr val="tx1"/>
                </a:solidFill>
                <a:latin typeface="Arial" charset="0"/>
                <a:cs typeface="Arial" charset="0"/>
              </a:defRPr>
            </a:lvl2pPr>
            <a:lvl3pPr marL="1168718" indent="-233744" algn="l" eaLnBrk="0" hangingPunct="0">
              <a:spcBef>
                <a:spcPct val="30000"/>
              </a:spcBef>
              <a:defRPr sz="1200">
                <a:solidFill>
                  <a:schemeClr val="tx1"/>
                </a:solidFill>
                <a:latin typeface="Arial" charset="0"/>
                <a:cs typeface="Arial" charset="0"/>
              </a:defRPr>
            </a:lvl3pPr>
            <a:lvl4pPr marL="1636205" indent="-233744" algn="l" eaLnBrk="0" hangingPunct="0">
              <a:spcBef>
                <a:spcPct val="30000"/>
              </a:spcBef>
              <a:defRPr sz="1200">
                <a:solidFill>
                  <a:schemeClr val="tx1"/>
                </a:solidFill>
                <a:latin typeface="Arial" charset="0"/>
                <a:cs typeface="Arial" charset="0"/>
              </a:defRPr>
            </a:lvl4pPr>
            <a:lvl5pPr marL="2103692" indent="-233744" algn="l" eaLnBrk="0" hangingPunct="0">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CAD8768-EB8D-43A6-A92E-1C150092E26F}" type="slidenum">
              <a:rPr lang="en-US" altLang="en-US" smtClean="0"/>
              <a:pPr algn="r" eaLnBrk="1" hangingPunct="1">
                <a:spcBef>
                  <a:spcPct val="0"/>
                </a:spcBef>
              </a:pPr>
              <a:t>24</a:t>
            </a:fld>
            <a:endParaRPr lang="en-US" altLang="en-US" smtClean="0"/>
          </a:p>
        </p:txBody>
      </p:sp>
      <p:sp>
        <p:nvSpPr>
          <p:cNvPr id="11267" name="Rectangle 2"/>
          <p:cNvSpPr>
            <a:spLocks noGrp="1" noRot="1" noChangeAspect="1" noChangeArrowheads="1" noTextEdit="1"/>
          </p:cNvSpPr>
          <p:nvPr>
            <p:ph type="sldImg"/>
          </p:nvPr>
        </p:nvSpPr>
        <p:spPr>
          <a:xfrm>
            <a:off x="1201738" y="698500"/>
            <a:ext cx="4654550" cy="3490913"/>
          </a:xfrm>
          <a:ln/>
        </p:spPr>
      </p:sp>
      <p:sp>
        <p:nvSpPr>
          <p:cNvPr id="11268" name="Rectangle 3"/>
          <p:cNvSpPr>
            <a:spLocks noGrp="1" noChangeArrowheads="1"/>
          </p:cNvSpPr>
          <p:nvPr>
            <p:ph type="body" idx="1"/>
          </p:nvPr>
        </p:nvSpPr>
        <p:spPr>
          <a:xfrm>
            <a:off x="783696" y="4421823"/>
            <a:ext cx="5564241"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smtClean="0"/>
          </a:p>
        </p:txBody>
      </p:sp>
    </p:spTree>
    <p:extLst>
      <p:ext uri="{BB962C8B-B14F-4D97-AF65-F5344CB8AC3E}">
        <p14:creationId xmlns:p14="http://schemas.microsoft.com/office/powerpoint/2010/main" val="215214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59666" indent="-292179" algn="l" eaLnBrk="0" hangingPunct="0">
              <a:spcBef>
                <a:spcPct val="30000"/>
              </a:spcBef>
              <a:defRPr sz="1200">
                <a:solidFill>
                  <a:schemeClr val="tx1"/>
                </a:solidFill>
                <a:latin typeface="Arial" charset="0"/>
                <a:cs typeface="Arial" charset="0"/>
              </a:defRPr>
            </a:lvl2pPr>
            <a:lvl3pPr marL="1168718" indent="-233744" algn="l" eaLnBrk="0" hangingPunct="0">
              <a:spcBef>
                <a:spcPct val="30000"/>
              </a:spcBef>
              <a:defRPr sz="1200">
                <a:solidFill>
                  <a:schemeClr val="tx1"/>
                </a:solidFill>
                <a:latin typeface="Arial" charset="0"/>
                <a:cs typeface="Arial" charset="0"/>
              </a:defRPr>
            </a:lvl3pPr>
            <a:lvl4pPr marL="1636205" indent="-233744" algn="l" eaLnBrk="0" hangingPunct="0">
              <a:spcBef>
                <a:spcPct val="30000"/>
              </a:spcBef>
              <a:defRPr sz="1200">
                <a:solidFill>
                  <a:schemeClr val="tx1"/>
                </a:solidFill>
                <a:latin typeface="Arial" charset="0"/>
                <a:cs typeface="Arial" charset="0"/>
              </a:defRPr>
            </a:lvl4pPr>
            <a:lvl5pPr marL="2103692" indent="-233744" algn="l" eaLnBrk="0" hangingPunct="0">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D5E46F6-4D90-4822-8BDF-A9F095B5548C}" type="slidenum">
              <a:rPr lang="en-US" altLang="en-US" smtClean="0"/>
              <a:pPr algn="r" eaLnBrk="1" hangingPunct="1">
                <a:spcBef>
                  <a:spcPct val="0"/>
                </a:spcBef>
              </a:pPr>
              <a:t>25</a:t>
            </a:fld>
            <a:endParaRPr lang="en-US" altLang="en-US" smtClean="0"/>
          </a:p>
        </p:txBody>
      </p:sp>
      <p:sp>
        <p:nvSpPr>
          <p:cNvPr id="14339" name="Rectangle 2"/>
          <p:cNvSpPr>
            <a:spLocks noGrp="1" noRot="1" noChangeAspect="1" noChangeArrowheads="1" noTextEdit="1"/>
          </p:cNvSpPr>
          <p:nvPr>
            <p:ph type="sldImg"/>
          </p:nvPr>
        </p:nvSpPr>
        <p:spPr>
          <a:xfrm>
            <a:off x="1201738" y="698500"/>
            <a:ext cx="4654550" cy="3490913"/>
          </a:xfrm>
          <a:ln/>
        </p:spPr>
      </p:sp>
      <p:sp>
        <p:nvSpPr>
          <p:cNvPr id="14340" name="Rectangle 3"/>
          <p:cNvSpPr>
            <a:spLocks noGrp="1" noChangeArrowheads="1"/>
          </p:cNvSpPr>
          <p:nvPr>
            <p:ph type="body" idx="1"/>
          </p:nvPr>
        </p:nvSpPr>
        <p:spPr>
          <a:xfrm>
            <a:off x="940435" y="4421823"/>
            <a:ext cx="517239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112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59666" indent="-292179" algn="l" eaLnBrk="0" hangingPunct="0">
              <a:spcBef>
                <a:spcPct val="30000"/>
              </a:spcBef>
              <a:defRPr sz="1200">
                <a:solidFill>
                  <a:schemeClr val="tx1"/>
                </a:solidFill>
                <a:latin typeface="Arial" charset="0"/>
                <a:cs typeface="Arial" charset="0"/>
              </a:defRPr>
            </a:lvl2pPr>
            <a:lvl3pPr marL="1168718" indent="-233744" algn="l" eaLnBrk="0" hangingPunct="0">
              <a:spcBef>
                <a:spcPct val="30000"/>
              </a:spcBef>
              <a:defRPr sz="1200">
                <a:solidFill>
                  <a:schemeClr val="tx1"/>
                </a:solidFill>
                <a:latin typeface="Arial" charset="0"/>
                <a:cs typeface="Arial" charset="0"/>
              </a:defRPr>
            </a:lvl3pPr>
            <a:lvl4pPr marL="1636205" indent="-233744" algn="l" eaLnBrk="0" hangingPunct="0">
              <a:spcBef>
                <a:spcPct val="30000"/>
              </a:spcBef>
              <a:defRPr sz="1200">
                <a:solidFill>
                  <a:schemeClr val="tx1"/>
                </a:solidFill>
                <a:latin typeface="Arial" charset="0"/>
                <a:cs typeface="Arial" charset="0"/>
              </a:defRPr>
            </a:lvl4pPr>
            <a:lvl5pPr marL="2103692" indent="-233744" algn="l" eaLnBrk="0" hangingPunct="0">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8F5C512-0CE9-4979-BE3D-FCAA7FD7D79A}" type="slidenum">
              <a:rPr lang="en-US" altLang="en-US" smtClean="0"/>
              <a:pPr algn="r" eaLnBrk="1" hangingPunct="1">
                <a:spcBef>
                  <a:spcPct val="0"/>
                </a:spcBef>
              </a:pPr>
              <a:t>26</a:t>
            </a:fld>
            <a:endParaRPr lang="en-US" altLang="en-US" smtClean="0"/>
          </a:p>
        </p:txBody>
      </p:sp>
      <p:sp>
        <p:nvSpPr>
          <p:cNvPr id="15363" name="Rectangle 2"/>
          <p:cNvSpPr>
            <a:spLocks noGrp="1" noRot="1" noChangeAspect="1" noChangeArrowheads="1" noTextEdit="1"/>
          </p:cNvSpPr>
          <p:nvPr>
            <p:ph type="sldImg"/>
          </p:nvPr>
        </p:nvSpPr>
        <p:spPr>
          <a:xfrm>
            <a:off x="1201738" y="698500"/>
            <a:ext cx="4654550" cy="3490913"/>
          </a:xfrm>
          <a:ln/>
        </p:spPr>
      </p:sp>
      <p:sp>
        <p:nvSpPr>
          <p:cNvPr id="15364" name="Rectangle 3"/>
          <p:cNvSpPr>
            <a:spLocks noGrp="1" noChangeArrowheads="1"/>
          </p:cNvSpPr>
          <p:nvPr>
            <p:ph type="body" idx="1"/>
          </p:nvPr>
        </p:nvSpPr>
        <p:spPr>
          <a:xfrm>
            <a:off x="940435" y="4421823"/>
            <a:ext cx="5172393" cy="418909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defRPr/>
            </a:pPr>
            <a:endParaRPr lang="en-US" altLang="en-US" dirty="0" smtClean="0"/>
          </a:p>
        </p:txBody>
      </p:sp>
    </p:spTree>
    <p:extLst>
      <p:ext uri="{BB962C8B-B14F-4D97-AF65-F5344CB8AC3E}">
        <p14:creationId xmlns:p14="http://schemas.microsoft.com/office/powerpoint/2010/main" val="122166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59666" indent="-292179" algn="l" eaLnBrk="0" hangingPunct="0">
              <a:spcBef>
                <a:spcPct val="30000"/>
              </a:spcBef>
              <a:defRPr sz="1200">
                <a:solidFill>
                  <a:schemeClr val="tx1"/>
                </a:solidFill>
                <a:latin typeface="Arial" charset="0"/>
                <a:cs typeface="Arial" charset="0"/>
              </a:defRPr>
            </a:lvl2pPr>
            <a:lvl3pPr marL="1168718" indent="-233744" algn="l" eaLnBrk="0" hangingPunct="0">
              <a:spcBef>
                <a:spcPct val="30000"/>
              </a:spcBef>
              <a:defRPr sz="1200">
                <a:solidFill>
                  <a:schemeClr val="tx1"/>
                </a:solidFill>
                <a:latin typeface="Arial" charset="0"/>
                <a:cs typeface="Arial" charset="0"/>
              </a:defRPr>
            </a:lvl3pPr>
            <a:lvl4pPr marL="1636205" indent="-233744" algn="l" eaLnBrk="0" hangingPunct="0">
              <a:spcBef>
                <a:spcPct val="30000"/>
              </a:spcBef>
              <a:defRPr sz="1200">
                <a:solidFill>
                  <a:schemeClr val="tx1"/>
                </a:solidFill>
                <a:latin typeface="Arial" charset="0"/>
                <a:cs typeface="Arial" charset="0"/>
              </a:defRPr>
            </a:lvl4pPr>
            <a:lvl5pPr marL="2103692" indent="-233744" algn="l" eaLnBrk="0" hangingPunct="0">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1FFEB9E-5736-4757-92C3-52E44CA27073}" type="slidenum">
              <a:rPr lang="en-US" altLang="en-US" smtClean="0"/>
              <a:pPr algn="r" eaLnBrk="1" hangingPunct="1">
                <a:spcBef>
                  <a:spcPct val="0"/>
                </a:spcBef>
              </a:pPr>
              <a:t>27</a:t>
            </a:fld>
            <a:endParaRPr lang="en-US" altLang="en-US" smtClean="0"/>
          </a:p>
        </p:txBody>
      </p:sp>
      <p:sp>
        <p:nvSpPr>
          <p:cNvPr id="18435" name="Rectangle 2"/>
          <p:cNvSpPr>
            <a:spLocks noGrp="1" noRot="1" noChangeAspect="1" noChangeArrowheads="1" noTextEdit="1"/>
          </p:cNvSpPr>
          <p:nvPr>
            <p:ph type="sldImg"/>
          </p:nvPr>
        </p:nvSpPr>
        <p:spPr>
          <a:xfrm>
            <a:off x="1201738" y="698500"/>
            <a:ext cx="4654550" cy="3490913"/>
          </a:xfrm>
          <a:ln/>
        </p:spPr>
      </p:sp>
      <p:sp>
        <p:nvSpPr>
          <p:cNvPr id="18436" name="Rectangle 3"/>
          <p:cNvSpPr>
            <a:spLocks noGrp="1" noChangeArrowheads="1"/>
          </p:cNvSpPr>
          <p:nvPr>
            <p:ph type="body" idx="1"/>
          </p:nvPr>
        </p:nvSpPr>
        <p:spPr>
          <a:xfrm>
            <a:off x="940435" y="4421823"/>
            <a:ext cx="517239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p:txBody>
      </p:sp>
    </p:spTree>
    <p:extLst>
      <p:ext uri="{BB962C8B-B14F-4D97-AF65-F5344CB8AC3E}">
        <p14:creationId xmlns:p14="http://schemas.microsoft.com/office/powerpoint/2010/main" val="420121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59666" indent="-292179" algn="l" eaLnBrk="0" hangingPunct="0">
              <a:spcBef>
                <a:spcPct val="30000"/>
              </a:spcBef>
              <a:defRPr sz="1200">
                <a:solidFill>
                  <a:schemeClr val="tx1"/>
                </a:solidFill>
                <a:latin typeface="Arial" charset="0"/>
                <a:cs typeface="Arial" charset="0"/>
              </a:defRPr>
            </a:lvl2pPr>
            <a:lvl3pPr marL="1168718" indent="-233744" algn="l" eaLnBrk="0" hangingPunct="0">
              <a:spcBef>
                <a:spcPct val="30000"/>
              </a:spcBef>
              <a:defRPr sz="1200">
                <a:solidFill>
                  <a:schemeClr val="tx1"/>
                </a:solidFill>
                <a:latin typeface="Arial" charset="0"/>
                <a:cs typeface="Arial" charset="0"/>
              </a:defRPr>
            </a:lvl3pPr>
            <a:lvl4pPr marL="1636205" indent="-233744" algn="l" eaLnBrk="0" hangingPunct="0">
              <a:spcBef>
                <a:spcPct val="30000"/>
              </a:spcBef>
              <a:defRPr sz="1200">
                <a:solidFill>
                  <a:schemeClr val="tx1"/>
                </a:solidFill>
                <a:latin typeface="Arial" charset="0"/>
                <a:cs typeface="Arial" charset="0"/>
              </a:defRPr>
            </a:lvl4pPr>
            <a:lvl5pPr marL="2103692" indent="-233744" algn="l" eaLnBrk="0" hangingPunct="0">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1FFEB9E-5736-4757-92C3-52E44CA27073}" type="slidenum">
              <a:rPr lang="en-US" altLang="en-US" smtClean="0"/>
              <a:pPr algn="r" eaLnBrk="1" hangingPunct="1">
                <a:spcBef>
                  <a:spcPct val="0"/>
                </a:spcBef>
              </a:pPr>
              <a:t>28</a:t>
            </a:fld>
            <a:endParaRPr lang="en-US" altLang="en-US" smtClean="0"/>
          </a:p>
        </p:txBody>
      </p:sp>
      <p:sp>
        <p:nvSpPr>
          <p:cNvPr id="18435" name="Rectangle 2"/>
          <p:cNvSpPr>
            <a:spLocks noGrp="1" noRot="1" noChangeAspect="1" noChangeArrowheads="1" noTextEdit="1"/>
          </p:cNvSpPr>
          <p:nvPr>
            <p:ph type="sldImg"/>
          </p:nvPr>
        </p:nvSpPr>
        <p:spPr>
          <a:xfrm>
            <a:off x="1201738" y="698500"/>
            <a:ext cx="4654550" cy="3490913"/>
          </a:xfrm>
          <a:ln/>
        </p:spPr>
      </p:sp>
      <p:sp>
        <p:nvSpPr>
          <p:cNvPr id="18436" name="Rectangle 3"/>
          <p:cNvSpPr>
            <a:spLocks noGrp="1" noChangeArrowheads="1"/>
          </p:cNvSpPr>
          <p:nvPr>
            <p:ph type="body" idx="1"/>
          </p:nvPr>
        </p:nvSpPr>
        <p:spPr>
          <a:xfrm>
            <a:off x="940435" y="4421823"/>
            <a:ext cx="517239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smtClean="0"/>
          </a:p>
        </p:txBody>
      </p:sp>
    </p:spTree>
    <p:extLst>
      <p:ext uri="{BB962C8B-B14F-4D97-AF65-F5344CB8AC3E}">
        <p14:creationId xmlns:p14="http://schemas.microsoft.com/office/powerpoint/2010/main" val="934694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2406F-D548-4DDE-A992-D8571CD4365A}" type="slidenum">
              <a:rPr lang="en-US" smtClean="0"/>
              <a:t>29</a:t>
            </a:fld>
            <a:endParaRPr lang="en-US"/>
          </a:p>
        </p:txBody>
      </p:sp>
    </p:spTree>
    <p:extLst>
      <p:ext uri="{BB962C8B-B14F-4D97-AF65-F5344CB8AC3E}">
        <p14:creationId xmlns:p14="http://schemas.microsoft.com/office/powerpoint/2010/main" val="375933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282406F-D548-4DDE-A992-D8571CD4365A}" type="slidenum">
              <a:rPr lang="en-US" smtClean="0"/>
              <a:t>3</a:t>
            </a:fld>
            <a:endParaRPr lang="en-US"/>
          </a:p>
        </p:txBody>
      </p:sp>
    </p:spTree>
    <p:extLst>
      <p:ext uri="{BB962C8B-B14F-4D97-AF65-F5344CB8AC3E}">
        <p14:creationId xmlns:p14="http://schemas.microsoft.com/office/powerpoint/2010/main" val="1748325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8C14308-78A6-47E2-BC3C-9D4BACCF1C8A}" type="slidenum">
              <a:rPr lang="en-US" smtClean="0"/>
              <a:pPr>
                <a:defRPr/>
              </a:pPr>
              <a:t>30</a:t>
            </a:fld>
            <a:endParaRPr lang="en-US"/>
          </a:p>
        </p:txBody>
      </p:sp>
    </p:spTree>
    <p:extLst>
      <p:ext uri="{BB962C8B-B14F-4D97-AF65-F5344CB8AC3E}">
        <p14:creationId xmlns:p14="http://schemas.microsoft.com/office/powerpoint/2010/main" val="2696435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2290E18-DB10-4E04-85F3-78F58D27DE00}" type="slidenum">
              <a:rPr lang="en-US" smtClean="0"/>
              <a:pPr>
                <a:defRPr/>
              </a:pPr>
              <a:t>31</a:t>
            </a:fld>
            <a:endParaRPr lang="en-US"/>
          </a:p>
        </p:txBody>
      </p:sp>
    </p:spTree>
    <p:extLst>
      <p:ext uri="{BB962C8B-B14F-4D97-AF65-F5344CB8AC3E}">
        <p14:creationId xmlns:p14="http://schemas.microsoft.com/office/powerpoint/2010/main" val="2886954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C1950DF-DB96-4B7E-BC9C-23418FF4842E}" type="slidenum">
              <a:rPr lang="en-US" smtClean="0"/>
              <a:pPr>
                <a:defRPr/>
              </a:pPr>
              <a:t>32</a:t>
            </a:fld>
            <a:endParaRPr lang="en-US"/>
          </a:p>
        </p:txBody>
      </p:sp>
    </p:spTree>
    <p:extLst>
      <p:ext uri="{BB962C8B-B14F-4D97-AF65-F5344CB8AC3E}">
        <p14:creationId xmlns:p14="http://schemas.microsoft.com/office/powerpoint/2010/main" val="2696022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F152A7-9963-4E5D-930D-D585265C40D7}" type="slidenum">
              <a:rPr lang="en-US" smtClean="0"/>
              <a:pPr>
                <a:defRPr/>
              </a:pPr>
              <a:t>33</a:t>
            </a:fld>
            <a:endParaRPr lang="en-US"/>
          </a:p>
        </p:txBody>
      </p:sp>
    </p:spTree>
    <p:extLst>
      <p:ext uri="{BB962C8B-B14F-4D97-AF65-F5344CB8AC3E}">
        <p14:creationId xmlns:p14="http://schemas.microsoft.com/office/powerpoint/2010/main" val="2286357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82406F-D548-4DDE-A992-D8571CD4365A}" type="slidenum">
              <a:rPr lang="en-US" smtClean="0"/>
              <a:t>34</a:t>
            </a:fld>
            <a:endParaRPr lang="en-US"/>
          </a:p>
        </p:txBody>
      </p:sp>
    </p:spTree>
    <p:extLst>
      <p:ext uri="{BB962C8B-B14F-4D97-AF65-F5344CB8AC3E}">
        <p14:creationId xmlns:p14="http://schemas.microsoft.com/office/powerpoint/2010/main" val="1346493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A35F61-60FC-48F5-8253-F8EEF636593E}" type="slidenum">
              <a:rPr lang="en-US" smtClean="0"/>
              <a:pPr/>
              <a:t>35</a:t>
            </a:fld>
            <a:endParaRPr lang="en-US"/>
          </a:p>
        </p:txBody>
      </p:sp>
    </p:spTree>
    <p:extLst>
      <p:ext uri="{BB962C8B-B14F-4D97-AF65-F5344CB8AC3E}">
        <p14:creationId xmlns:p14="http://schemas.microsoft.com/office/powerpoint/2010/main" val="2003090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3693430C-EF19-418A-9119-EE75F5486205}" type="slidenum">
              <a:rPr lang="en-US" smtClean="0"/>
              <a:pPr>
                <a:defRPr/>
              </a:pPr>
              <a:t>36</a:t>
            </a:fld>
            <a:endParaRPr lang="en-US"/>
          </a:p>
        </p:txBody>
      </p:sp>
    </p:spTree>
    <p:extLst>
      <p:ext uri="{BB962C8B-B14F-4D97-AF65-F5344CB8AC3E}">
        <p14:creationId xmlns:p14="http://schemas.microsoft.com/office/powerpoint/2010/main" val="413419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37</a:t>
            </a:fld>
            <a:endParaRPr lang="en-US"/>
          </a:p>
        </p:txBody>
      </p:sp>
    </p:spTree>
    <p:extLst>
      <p:ext uri="{BB962C8B-B14F-4D97-AF65-F5344CB8AC3E}">
        <p14:creationId xmlns:p14="http://schemas.microsoft.com/office/powerpoint/2010/main" val="1822658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ADCE8-2CCD-43CC-A7DA-E41579D4A3C5}" type="slidenum">
              <a:rPr lang="en-US" smtClean="0"/>
              <a:t>38</a:t>
            </a:fld>
            <a:endParaRPr lang="en-US"/>
          </a:p>
        </p:txBody>
      </p:sp>
    </p:spTree>
    <p:extLst>
      <p:ext uri="{BB962C8B-B14F-4D97-AF65-F5344CB8AC3E}">
        <p14:creationId xmlns:p14="http://schemas.microsoft.com/office/powerpoint/2010/main" val="3026586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39</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0" baseline="0"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86B06-F7CA-4078-84D8-E9EF1EC307A1}"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861238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40</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i="1"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41</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42</a:t>
            </a:fld>
            <a:endParaRPr lang="en-US"/>
          </a:p>
        </p:txBody>
      </p:sp>
    </p:spTree>
    <p:extLst>
      <p:ext uri="{BB962C8B-B14F-4D97-AF65-F5344CB8AC3E}">
        <p14:creationId xmlns:p14="http://schemas.microsoft.com/office/powerpoint/2010/main" val="2646361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43</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44</a:t>
            </a:fld>
            <a:endParaRPr lang="en-US"/>
          </a:p>
        </p:txBody>
      </p:sp>
    </p:spTree>
    <p:extLst>
      <p:ext uri="{BB962C8B-B14F-4D97-AF65-F5344CB8AC3E}">
        <p14:creationId xmlns:p14="http://schemas.microsoft.com/office/powerpoint/2010/main" val="2646361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45</a:t>
            </a:fld>
            <a:endParaRPr lang="en-US"/>
          </a:p>
        </p:txBody>
      </p:sp>
    </p:spTree>
    <p:extLst>
      <p:ext uri="{BB962C8B-B14F-4D97-AF65-F5344CB8AC3E}">
        <p14:creationId xmlns:p14="http://schemas.microsoft.com/office/powerpoint/2010/main" val="2646361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46</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47</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48</a:t>
            </a:fld>
            <a:endParaRPr lang="en-US"/>
          </a:p>
        </p:txBody>
      </p:sp>
    </p:spTree>
    <p:extLst>
      <p:ext uri="{BB962C8B-B14F-4D97-AF65-F5344CB8AC3E}">
        <p14:creationId xmlns:p14="http://schemas.microsoft.com/office/powerpoint/2010/main" val="495900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49</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82406F-D548-4DDE-A992-D8571CD4365A}" type="slidenum">
              <a:rPr lang="en-US" smtClean="0"/>
              <a:t>5</a:t>
            </a:fld>
            <a:endParaRPr lang="en-US"/>
          </a:p>
        </p:txBody>
      </p:sp>
    </p:spTree>
    <p:extLst>
      <p:ext uri="{BB962C8B-B14F-4D97-AF65-F5344CB8AC3E}">
        <p14:creationId xmlns:p14="http://schemas.microsoft.com/office/powerpoint/2010/main" val="1667485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50</a:t>
            </a:fld>
            <a:endParaRPr lang="en-US"/>
          </a:p>
        </p:txBody>
      </p:sp>
    </p:spTree>
    <p:extLst>
      <p:ext uri="{BB962C8B-B14F-4D97-AF65-F5344CB8AC3E}">
        <p14:creationId xmlns:p14="http://schemas.microsoft.com/office/powerpoint/2010/main" val="26463618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51</a:t>
            </a:fld>
            <a:endParaRPr lang="en-US"/>
          </a:p>
        </p:txBody>
      </p:sp>
    </p:spTree>
    <p:extLst>
      <p:ext uri="{BB962C8B-B14F-4D97-AF65-F5344CB8AC3E}">
        <p14:creationId xmlns:p14="http://schemas.microsoft.com/office/powerpoint/2010/main" val="815620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52</a:t>
            </a:fld>
            <a:endParaRPr lang="en-US"/>
          </a:p>
        </p:txBody>
      </p:sp>
    </p:spTree>
    <p:extLst>
      <p:ext uri="{BB962C8B-B14F-4D97-AF65-F5344CB8AC3E}">
        <p14:creationId xmlns:p14="http://schemas.microsoft.com/office/powerpoint/2010/main" val="3719720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D016E-A4F9-41E3-A28D-CC320656B23B}" type="slidenum">
              <a:rPr lang="en-US" smtClean="0"/>
              <a:pPr>
                <a:defRPr/>
              </a:pPr>
              <a:t>53</a:t>
            </a:fld>
            <a:endParaRPr lang="en-US"/>
          </a:p>
        </p:txBody>
      </p:sp>
    </p:spTree>
    <p:extLst>
      <p:ext uri="{BB962C8B-B14F-4D97-AF65-F5344CB8AC3E}">
        <p14:creationId xmlns:p14="http://schemas.microsoft.com/office/powerpoint/2010/main" val="337015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2406F-D548-4DDE-A992-D8571CD4365A}" type="slidenum">
              <a:rPr lang="en-US" smtClean="0"/>
              <a:t>54</a:t>
            </a:fld>
            <a:endParaRPr lang="en-US"/>
          </a:p>
        </p:txBody>
      </p:sp>
    </p:spTree>
    <p:extLst>
      <p:ext uri="{BB962C8B-B14F-4D97-AF65-F5344CB8AC3E}">
        <p14:creationId xmlns:p14="http://schemas.microsoft.com/office/powerpoint/2010/main" val="281577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82406F-D548-4DDE-A992-D8571CD4365A}" type="slidenum">
              <a:rPr lang="en-US" smtClean="0"/>
              <a:t>6</a:t>
            </a:fld>
            <a:endParaRPr lang="en-US"/>
          </a:p>
        </p:txBody>
      </p:sp>
    </p:spTree>
    <p:extLst>
      <p:ext uri="{BB962C8B-B14F-4D97-AF65-F5344CB8AC3E}">
        <p14:creationId xmlns:p14="http://schemas.microsoft.com/office/powerpoint/2010/main" val="189034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F282406F-D548-4DDE-A992-D8571CD4365A}" type="slidenum">
              <a:rPr lang="en-US" smtClean="0"/>
              <a:t>7</a:t>
            </a:fld>
            <a:endParaRPr lang="en-US"/>
          </a:p>
        </p:txBody>
      </p:sp>
    </p:spTree>
    <p:extLst>
      <p:ext uri="{BB962C8B-B14F-4D97-AF65-F5344CB8AC3E}">
        <p14:creationId xmlns:p14="http://schemas.microsoft.com/office/powerpoint/2010/main" val="157987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95D7C438-F5E1-4C58-A0D9-97F4B5FA4976}" type="slidenum">
              <a:rPr lang="en-US" smtClean="0"/>
              <a:t>8</a:t>
            </a:fld>
            <a:endParaRPr lang="en-US"/>
          </a:p>
        </p:txBody>
      </p:sp>
    </p:spTree>
    <p:extLst>
      <p:ext uri="{BB962C8B-B14F-4D97-AF65-F5344CB8AC3E}">
        <p14:creationId xmlns:p14="http://schemas.microsoft.com/office/powerpoint/2010/main" val="279650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A034E7-D0AA-48F2-979C-070F79CE5FC0}" type="slidenum">
              <a:rPr lang="en-US" smtClean="0">
                <a:latin typeface="Arial" pitchFamily="34" charset="0"/>
                <a:cs typeface="Arial" pitchFamily="34" charset="0"/>
              </a:rPr>
              <a:pPr fontAlgn="base">
                <a:spcBef>
                  <a:spcPct val="0"/>
                </a:spcBef>
                <a:spcAft>
                  <a:spcPct val="0"/>
                </a:spcAft>
              </a:pPr>
              <a:t>9</a:t>
            </a:fld>
            <a:endParaRPr lang="en-US" smtClean="0">
              <a:latin typeface="Arial" pitchFamily="34" charset="0"/>
              <a:cs typeface="Arial"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u="sng" dirty="0" smtClean="0">
              <a:latin typeface="Arial" pitchFamily="34" charset="0"/>
              <a:cs typeface="Arial" pitchFamily="34" charset="0"/>
            </a:endParaRPr>
          </a:p>
        </p:txBody>
      </p:sp>
    </p:spTree>
    <p:extLst>
      <p:ext uri="{BB962C8B-B14F-4D97-AF65-F5344CB8AC3E}">
        <p14:creationId xmlns:p14="http://schemas.microsoft.com/office/powerpoint/2010/main" val="3386939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title-bar.png"/>
          <p:cNvPicPr>
            <a:picLocks noChangeAspect="1"/>
          </p:cNvPicPr>
          <p:nvPr/>
        </p:nvPicPr>
        <p:blipFill>
          <a:blip r:embed="rId3" cstate="print">
            <a:lum bright="25000"/>
          </a:blip>
          <a:srcRect t="53333" b="10000"/>
          <a:stretch>
            <a:fillRect/>
          </a:stretch>
        </p:blipFill>
        <p:spPr>
          <a:xfrm>
            <a:off x="0" y="3657600"/>
            <a:ext cx="9144000" cy="2514600"/>
          </a:xfrm>
          <a:prstGeom prst="rect">
            <a:avLst/>
          </a:prstGeom>
        </p:spPr>
      </p:pic>
      <p:sp>
        <p:nvSpPr>
          <p:cNvPr id="2" name="Title 1"/>
          <p:cNvSpPr>
            <a:spLocks noGrp="1"/>
          </p:cNvSpPr>
          <p:nvPr>
            <p:ph type="ctrTitle" hasCustomPrompt="1"/>
          </p:nvPr>
        </p:nvSpPr>
        <p:spPr>
          <a:xfrm>
            <a:off x="533400" y="3810000"/>
            <a:ext cx="8610600" cy="1143000"/>
          </a:xfrm>
        </p:spPr>
        <p:txBody>
          <a:bodyPr anchor="b"/>
          <a:lstStyle>
            <a:lvl1pPr>
              <a:defRPr b="1" baseline="0">
                <a:effectLst>
                  <a:outerShdw blurRad="38100" dist="38100" dir="2700000" algn="tl">
                    <a:srgbClr val="000000">
                      <a:alpha val="43137"/>
                    </a:srgbClr>
                  </a:outerShdw>
                </a:effectLst>
                <a:latin typeface="Agency FB" pitchFamily="34" charset="0"/>
              </a:defRPr>
            </a:lvl1pPr>
          </a:lstStyle>
          <a:p>
            <a:r>
              <a:rPr lang="en-US" dirty="0" smtClean="0"/>
              <a:t>Enter the Title of Presentation here</a:t>
            </a:r>
            <a:endParaRPr lang="en-US" dirty="0"/>
          </a:p>
        </p:txBody>
      </p:sp>
      <p:sp>
        <p:nvSpPr>
          <p:cNvPr id="3" name="Subtitle 2"/>
          <p:cNvSpPr>
            <a:spLocks noGrp="1"/>
          </p:cNvSpPr>
          <p:nvPr>
            <p:ph type="subTitle" idx="1" hasCustomPrompt="1"/>
          </p:nvPr>
        </p:nvSpPr>
        <p:spPr>
          <a:xfrm>
            <a:off x="533400" y="4953000"/>
            <a:ext cx="8610600" cy="1075189"/>
          </a:xfrm>
        </p:spPr>
        <p:txBody>
          <a:bodyPr anchor="t">
            <a:normAutofit/>
          </a:bodyPr>
          <a:lstStyle>
            <a:lvl1pPr marL="0" indent="0" algn="l">
              <a:buNone/>
              <a:defRPr sz="2400" b="1" baseline="0">
                <a:solidFill>
                  <a:schemeClr val="tx1">
                    <a:lumMod val="75000"/>
                    <a:lumOff val="25000"/>
                  </a:schemeClr>
                </a:solidFill>
                <a:effectLst/>
                <a:latin typeface="Agency FB"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sp>
        <p:nvSpPr>
          <p:cNvPr id="9" name="Picture Placeholder 8"/>
          <p:cNvSpPr>
            <a:spLocks noGrp="1"/>
          </p:cNvSpPr>
          <p:nvPr>
            <p:ph type="pic" sz="quarter" idx="10"/>
          </p:nvPr>
        </p:nvSpPr>
        <p:spPr>
          <a:xfrm>
            <a:off x="0" y="0"/>
            <a:ext cx="9144000" cy="3733800"/>
          </a:xfrm>
        </p:spPr>
        <p:txBody>
          <a:bodyPr/>
          <a:lstStyle/>
          <a:p>
            <a:r>
              <a:rPr lang="en-US" smtClean="0"/>
              <a:t>Click icon to add picture</a:t>
            </a:r>
            <a:endParaRPr lang="en-US"/>
          </a:p>
        </p:txBody>
      </p:sp>
      <p:pic>
        <p:nvPicPr>
          <p:cNvPr id="6" name="Picture 5" descr="logo.png"/>
          <p:cNvPicPr>
            <a:picLocks noChangeAspect="1"/>
          </p:cNvPicPr>
          <p:nvPr/>
        </p:nvPicPr>
        <p:blipFill>
          <a:blip r:embed="rId4" cstate="print"/>
          <a:srcRect t="90000" r="75000"/>
          <a:stretch>
            <a:fillRect/>
          </a:stretch>
        </p:blipFill>
        <p:spPr>
          <a:xfrm>
            <a:off x="0" y="6172200"/>
            <a:ext cx="2286000" cy="685800"/>
          </a:xfrm>
          <a:prstGeom prst="rect">
            <a:avLst/>
          </a:prstGeom>
        </p:spPr>
      </p:pic>
    </p:spTree>
    <p:extLst>
      <p:ext uri="{BB962C8B-B14F-4D97-AF65-F5344CB8AC3E}">
        <p14:creationId xmlns:p14="http://schemas.microsoft.com/office/powerpoint/2010/main" val="226346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with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title-bar.png"/>
          <p:cNvPicPr>
            <a:picLocks noChangeAspect="1"/>
          </p:cNvPicPr>
          <p:nvPr/>
        </p:nvPicPr>
        <p:blipFill>
          <a:blip r:embed="rId3" cstate="print">
            <a:lum bright="25000"/>
          </a:blip>
          <a:srcRect t="53333" b="10000"/>
          <a:stretch>
            <a:fillRect/>
          </a:stretch>
        </p:blipFill>
        <p:spPr>
          <a:xfrm>
            <a:off x="0" y="3657600"/>
            <a:ext cx="9144000" cy="2514600"/>
          </a:xfrm>
          <a:prstGeom prst="rect">
            <a:avLst/>
          </a:prstGeom>
        </p:spPr>
      </p:pic>
      <p:sp>
        <p:nvSpPr>
          <p:cNvPr id="2" name="Title 1"/>
          <p:cNvSpPr>
            <a:spLocks noGrp="1"/>
          </p:cNvSpPr>
          <p:nvPr>
            <p:ph type="ctrTitle" hasCustomPrompt="1"/>
          </p:nvPr>
        </p:nvSpPr>
        <p:spPr>
          <a:xfrm>
            <a:off x="533400" y="3810000"/>
            <a:ext cx="8610600" cy="1143000"/>
          </a:xfrm>
        </p:spPr>
        <p:txBody>
          <a:bodyPr anchor="b"/>
          <a:lstStyle>
            <a:lvl1pPr>
              <a:defRPr b="1" baseline="0">
                <a:effectLst>
                  <a:outerShdw blurRad="38100" dist="38100" dir="2700000" algn="tl">
                    <a:srgbClr val="000000">
                      <a:alpha val="43137"/>
                    </a:srgbClr>
                  </a:outerShdw>
                </a:effectLst>
                <a:latin typeface="Agency FB" pitchFamily="34" charset="0"/>
              </a:defRPr>
            </a:lvl1pPr>
          </a:lstStyle>
          <a:p>
            <a:r>
              <a:rPr lang="en-US" dirty="0" smtClean="0"/>
              <a:t>Enter the Title of Presentation here</a:t>
            </a:r>
            <a:endParaRPr lang="en-US" dirty="0"/>
          </a:p>
        </p:txBody>
      </p:sp>
      <p:sp>
        <p:nvSpPr>
          <p:cNvPr id="3" name="Subtitle 2"/>
          <p:cNvSpPr>
            <a:spLocks noGrp="1"/>
          </p:cNvSpPr>
          <p:nvPr>
            <p:ph type="subTitle" idx="1" hasCustomPrompt="1"/>
          </p:nvPr>
        </p:nvSpPr>
        <p:spPr>
          <a:xfrm>
            <a:off x="533400" y="4953000"/>
            <a:ext cx="8610600" cy="1075189"/>
          </a:xfrm>
        </p:spPr>
        <p:txBody>
          <a:bodyPr anchor="t">
            <a:normAutofit/>
          </a:bodyPr>
          <a:lstStyle>
            <a:lvl1pPr marL="0" indent="0" algn="l">
              <a:buNone/>
              <a:defRPr sz="2400" b="1" baseline="0">
                <a:solidFill>
                  <a:schemeClr val="tx1">
                    <a:lumMod val="75000"/>
                    <a:lumOff val="25000"/>
                  </a:schemeClr>
                </a:solidFill>
                <a:effectLst/>
                <a:latin typeface="Agency FB"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pic>
        <p:nvPicPr>
          <p:cNvPr id="6" name="Picture 5" descr="logo.png"/>
          <p:cNvPicPr>
            <a:picLocks noChangeAspect="1"/>
          </p:cNvPicPr>
          <p:nvPr/>
        </p:nvPicPr>
        <p:blipFill>
          <a:blip r:embed="rId4" cstate="print"/>
          <a:srcRect t="90000" r="75000"/>
          <a:stretch>
            <a:fillRect/>
          </a:stretch>
        </p:blipFill>
        <p:spPr>
          <a:xfrm>
            <a:off x="0" y="6172200"/>
            <a:ext cx="2286000" cy="685800"/>
          </a:xfrm>
          <a:prstGeom prst="rect">
            <a:avLst/>
          </a:prstGeom>
        </p:spPr>
      </p:pic>
    </p:spTree>
    <p:extLst>
      <p:ext uri="{BB962C8B-B14F-4D97-AF65-F5344CB8AC3E}">
        <p14:creationId xmlns:p14="http://schemas.microsoft.com/office/powerpoint/2010/main" val="427433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39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ckground Pictur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505" t="22874" r="5413" b="14740"/>
          <a:stretch/>
        </p:blipFill>
        <p:spPr>
          <a:xfrm>
            <a:off x="503339" y="1568740"/>
            <a:ext cx="8145712" cy="4278387"/>
          </a:xfrm>
          <a:prstGeom prst="rect">
            <a:avLst/>
          </a:prstGeom>
        </p:spPr>
      </p:pic>
      <p:sp>
        <p:nvSpPr>
          <p:cNvPr id="10" name="Content Placeholder 9"/>
          <p:cNvSpPr>
            <a:spLocks noGrp="1"/>
          </p:cNvSpPr>
          <p:nvPr>
            <p:ph sz="quarter" idx="11"/>
          </p:nvPr>
        </p:nvSpPr>
        <p:spPr>
          <a:xfrm>
            <a:off x="838200" y="1752600"/>
            <a:ext cx="754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15612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2158" y="0"/>
            <a:ext cx="4539842" cy="3200400"/>
          </a:xfrm>
        </p:spPr>
        <p:txBody>
          <a:bodyPr anchor="b"/>
          <a:lstStyle>
            <a:lvl1pPr algn="l">
              <a:defRPr sz="4000" b="1" cap="all"/>
            </a:lvl1pPr>
          </a:lstStyle>
          <a:p>
            <a:r>
              <a:rPr lang="en-US" smtClean="0"/>
              <a:t>Click to edit Master title style</a:t>
            </a:r>
            <a:endParaRPr lang="en-US" dirty="0"/>
          </a:p>
        </p:txBody>
      </p:sp>
    </p:spTree>
    <p:extLst>
      <p:ext uri="{BB962C8B-B14F-4D97-AF65-F5344CB8AC3E}">
        <p14:creationId xmlns:p14="http://schemas.microsoft.com/office/powerpoint/2010/main" val="107287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69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4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897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053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SzPct val="110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reports.oah.state.nc.us/ncac.as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mj-lt"/>
              </a:rPr>
              <a:t>Concurrent Session I: Public Health</a:t>
            </a:r>
            <a:endParaRPr lang="en-US" dirty="0">
              <a:latin typeface="+mj-lt"/>
            </a:endParaRPr>
          </a:p>
        </p:txBody>
      </p:sp>
      <p:sp>
        <p:nvSpPr>
          <p:cNvPr id="3" name="Subtitle 2"/>
          <p:cNvSpPr>
            <a:spLocks noGrp="1"/>
          </p:cNvSpPr>
          <p:nvPr>
            <p:ph type="subTitle" idx="1"/>
          </p:nvPr>
        </p:nvSpPr>
        <p:spPr/>
        <p:txBody>
          <a:bodyPr>
            <a:normAutofit/>
          </a:bodyPr>
          <a:lstStyle/>
          <a:p>
            <a:r>
              <a:rPr lang="en-US" dirty="0" smtClean="0">
                <a:latin typeface="+mn-lt"/>
              </a:rPr>
              <a:t>Jill Moore, JD, MPH</a:t>
            </a:r>
          </a:p>
          <a:p>
            <a:r>
              <a:rPr lang="en-US" dirty="0" smtClean="0">
                <a:latin typeface="+mn-lt"/>
              </a:rPr>
              <a:t>March 2018</a:t>
            </a:r>
          </a:p>
        </p:txBody>
      </p:sp>
    </p:spTree>
    <p:extLst>
      <p:ext uri="{BB962C8B-B14F-4D97-AF65-F5344CB8AC3E}">
        <p14:creationId xmlns:p14="http://schemas.microsoft.com/office/powerpoint/2010/main" val="113771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State Tort Claims Act (STCA)</a:t>
            </a:r>
            <a:endParaRPr lang="en-US" b="1" dirty="0"/>
          </a:p>
        </p:txBody>
      </p:sp>
      <p:sp>
        <p:nvSpPr>
          <p:cNvPr id="3" name="Content Placeholder 2"/>
          <p:cNvSpPr>
            <a:spLocks noGrp="1"/>
          </p:cNvSpPr>
          <p:nvPr>
            <p:ph sz="half" idx="1"/>
          </p:nvPr>
        </p:nvSpPr>
        <p:spPr/>
        <p:txBody>
          <a:bodyPr>
            <a:normAutofit fontScale="92500"/>
          </a:bodyPr>
          <a:lstStyle/>
          <a:p>
            <a:r>
              <a:rPr lang="en-US" dirty="0" smtClean="0"/>
              <a:t>Claim against local employee can be brought under STCA if:</a:t>
            </a:r>
          </a:p>
          <a:p>
            <a:pPr lvl="1"/>
            <a:r>
              <a:rPr lang="en-US" dirty="0" smtClean="0"/>
              <a:t>Local employee authorized to enforce state rules</a:t>
            </a:r>
          </a:p>
          <a:p>
            <a:pPr lvl="1"/>
            <a:r>
              <a:rPr lang="en-US" dirty="0" smtClean="0"/>
              <a:t>Claim of negligence arises out of enforcement of state rules</a:t>
            </a:r>
          </a:p>
          <a:p>
            <a:pPr lvl="1"/>
            <a:r>
              <a:rPr lang="en-US" dirty="0" smtClean="0"/>
              <a:t>Local employee acting within scope of role as state agent when negligence occurred</a:t>
            </a:r>
          </a:p>
          <a:p>
            <a:endParaRPr lang="en-US" dirty="0" smtClean="0"/>
          </a:p>
        </p:txBody>
      </p:sp>
      <p:sp>
        <p:nvSpPr>
          <p:cNvPr id="4" name="Content Placeholder 3"/>
          <p:cNvSpPr>
            <a:spLocks noGrp="1"/>
          </p:cNvSpPr>
          <p:nvPr>
            <p:ph sz="half" idx="2"/>
          </p:nvPr>
        </p:nvSpPr>
        <p:spPr/>
        <p:txBody>
          <a:bodyPr>
            <a:normAutofit fontScale="92500"/>
          </a:bodyPr>
          <a:lstStyle/>
          <a:p>
            <a:r>
              <a:rPr lang="en-US" dirty="0"/>
              <a:t>AG’s office defends </a:t>
            </a:r>
            <a:r>
              <a:rPr lang="en-US" dirty="0" smtClean="0"/>
              <a:t>claims</a:t>
            </a:r>
          </a:p>
          <a:p>
            <a:pPr lvl="1"/>
            <a:r>
              <a:rPr lang="en-US" dirty="0" smtClean="0"/>
              <a:t>Only if </a:t>
            </a:r>
            <a:r>
              <a:rPr lang="en-US" u="sng" dirty="0" smtClean="0"/>
              <a:t>state</a:t>
            </a:r>
            <a:r>
              <a:rPr lang="en-US" dirty="0" smtClean="0"/>
              <a:t> rules involved</a:t>
            </a:r>
          </a:p>
          <a:p>
            <a:pPr lvl="1"/>
            <a:r>
              <a:rPr lang="en-US" dirty="0" smtClean="0"/>
              <a:t>Local rules </a:t>
            </a:r>
            <a:r>
              <a:rPr lang="en-US" dirty="0" smtClean="0">
                <a:sym typeface="Wingdings" panose="05000000000000000000" pitchFamily="2" charset="2"/>
              </a:rPr>
              <a:t> local attorney</a:t>
            </a:r>
            <a:endParaRPr lang="en-US" dirty="0"/>
          </a:p>
          <a:p>
            <a:r>
              <a:rPr lang="en-US" dirty="0"/>
              <a:t>State </a:t>
            </a:r>
            <a:r>
              <a:rPr lang="en-US" dirty="0" smtClean="0"/>
              <a:t>pays damages if </a:t>
            </a:r>
            <a:r>
              <a:rPr lang="en-US" u="sng" dirty="0" smtClean="0"/>
              <a:t>state</a:t>
            </a:r>
            <a:r>
              <a:rPr lang="en-US" dirty="0" smtClean="0"/>
              <a:t> rules involved</a:t>
            </a:r>
          </a:p>
          <a:p>
            <a:pPr lvl="1"/>
            <a:r>
              <a:rPr lang="en-US" dirty="0" smtClean="0">
                <a:sym typeface="Wingdings" panose="05000000000000000000" pitchFamily="2" charset="2"/>
              </a:rPr>
              <a:t>Issue: No budget line item;</a:t>
            </a:r>
          </a:p>
          <a:p>
            <a:pPr lvl="1"/>
            <a:r>
              <a:rPr lang="en-US" dirty="0" smtClean="0">
                <a:sym typeface="Wingdings" panose="05000000000000000000" pitchFamily="2" charset="2"/>
              </a:rPr>
              <a:t>Expect local government to be asked to contribute</a:t>
            </a:r>
          </a:p>
        </p:txBody>
      </p:sp>
    </p:spTree>
    <p:extLst>
      <p:ext uri="{BB962C8B-B14F-4D97-AF65-F5344CB8AC3E}">
        <p14:creationId xmlns:p14="http://schemas.microsoft.com/office/powerpoint/2010/main" val="29736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Boards of Health</a:t>
            </a:r>
            <a:endParaRPr lang="en-US" dirty="0"/>
          </a:p>
        </p:txBody>
      </p:sp>
    </p:spTree>
    <p:extLst>
      <p:ext uri="{BB962C8B-B14F-4D97-AF65-F5344CB8AC3E}">
        <p14:creationId xmlns:p14="http://schemas.microsoft.com/office/powerpoint/2010/main" val="358027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10833282"/>
              </p:ext>
            </p:extLst>
          </p:nvPr>
        </p:nvGraphicFramePr>
        <p:xfrm>
          <a:off x="494950" y="609600"/>
          <a:ext cx="8299593" cy="4603681"/>
        </p:xfrm>
        <a:graphic>
          <a:graphicData uri="http://schemas.openxmlformats.org/drawingml/2006/table">
            <a:tbl>
              <a:tblPr firstRow="1" bandRow="1">
                <a:tableStyleId>{5C22544A-7EE6-4342-B048-85BDC9FD1C3A}</a:tableStyleId>
              </a:tblPr>
              <a:tblGrid>
                <a:gridCol w="2766531">
                  <a:extLst>
                    <a:ext uri="{9D8B030D-6E8A-4147-A177-3AD203B41FA5}">
                      <a16:colId xmlns="" xmlns:a16="http://schemas.microsoft.com/office/drawing/2014/main" val="950384149"/>
                    </a:ext>
                  </a:extLst>
                </a:gridCol>
                <a:gridCol w="2766531">
                  <a:extLst>
                    <a:ext uri="{9D8B030D-6E8A-4147-A177-3AD203B41FA5}">
                      <a16:colId xmlns="" xmlns:a16="http://schemas.microsoft.com/office/drawing/2014/main" val="3221883598"/>
                    </a:ext>
                  </a:extLst>
                </a:gridCol>
                <a:gridCol w="2766531">
                  <a:extLst>
                    <a:ext uri="{9D8B030D-6E8A-4147-A177-3AD203B41FA5}">
                      <a16:colId xmlns="" xmlns:a16="http://schemas.microsoft.com/office/drawing/2014/main" val="1231364169"/>
                    </a:ext>
                  </a:extLst>
                </a:gridCol>
              </a:tblGrid>
              <a:tr h="413448">
                <a:tc>
                  <a:txBody>
                    <a:bodyPr/>
                    <a:lstStyle/>
                    <a:p>
                      <a:r>
                        <a:rPr lang="en-US" sz="2400" dirty="0" smtClean="0"/>
                        <a:t>Local</a:t>
                      </a:r>
                      <a:r>
                        <a:rPr lang="en-US" sz="2400" baseline="0" dirty="0" smtClean="0"/>
                        <a:t> health department</a:t>
                      </a:r>
                      <a:endParaRPr lang="en-US" sz="2400" dirty="0"/>
                    </a:p>
                  </a:txBody>
                  <a:tcPr/>
                </a:tc>
                <a:tc>
                  <a:txBody>
                    <a:bodyPr/>
                    <a:lstStyle/>
                    <a:p>
                      <a:r>
                        <a:rPr lang="en-US" sz="2400" dirty="0" smtClean="0"/>
                        <a:t>Local board of health</a:t>
                      </a:r>
                      <a:endParaRPr lang="en-US" sz="2400" dirty="0"/>
                    </a:p>
                  </a:txBody>
                  <a:tcPr/>
                </a:tc>
                <a:tc>
                  <a:txBody>
                    <a:bodyPr/>
                    <a:lstStyle/>
                    <a:p>
                      <a:r>
                        <a:rPr lang="en-US" sz="2400" dirty="0" smtClean="0"/>
                        <a:t>Local health director</a:t>
                      </a:r>
                      <a:endParaRPr lang="en-US" sz="2400" dirty="0"/>
                    </a:p>
                  </a:txBody>
                  <a:tcPr/>
                </a:tc>
                <a:extLst>
                  <a:ext uri="{0D108BD9-81ED-4DB2-BD59-A6C34878D82A}">
                    <a16:rowId xmlns="" xmlns:a16="http://schemas.microsoft.com/office/drawing/2014/main" val="121383810"/>
                  </a:ext>
                </a:extLst>
              </a:tr>
              <a:tr h="713623">
                <a:tc>
                  <a:txBody>
                    <a:bodyPr/>
                    <a:lstStyle/>
                    <a:p>
                      <a:r>
                        <a:rPr lang="en-US" dirty="0" smtClean="0"/>
                        <a:t>County health department</a:t>
                      </a:r>
                      <a:endParaRPr lang="en-US" dirty="0"/>
                    </a:p>
                  </a:txBody>
                  <a:tcPr/>
                </a:tc>
                <a:tc>
                  <a:txBody>
                    <a:bodyPr/>
                    <a:lstStyle/>
                    <a:p>
                      <a:r>
                        <a:rPr lang="en-US" dirty="0" smtClean="0"/>
                        <a:t>County board of health </a:t>
                      </a:r>
                      <a:r>
                        <a:rPr lang="en-US" i="1" dirty="0" smtClean="0"/>
                        <a:t>or</a:t>
                      </a:r>
                    </a:p>
                    <a:p>
                      <a:r>
                        <a:rPr lang="en-US" dirty="0" smtClean="0"/>
                        <a:t>BOCC*</a:t>
                      </a:r>
                      <a:endParaRPr lang="en-US" dirty="0"/>
                    </a:p>
                  </a:txBody>
                  <a:tcPr/>
                </a:tc>
                <a:tc>
                  <a:txBody>
                    <a:bodyPr/>
                    <a:lstStyle/>
                    <a:p>
                      <a:r>
                        <a:rPr lang="en-US" dirty="0" smtClean="0"/>
                        <a:t>Local health director</a:t>
                      </a:r>
                      <a:endParaRPr lang="en-US" dirty="0"/>
                    </a:p>
                  </a:txBody>
                  <a:tcPr/>
                </a:tc>
                <a:extLst>
                  <a:ext uri="{0D108BD9-81ED-4DB2-BD59-A6C34878D82A}">
                    <a16:rowId xmlns="" xmlns:a16="http://schemas.microsoft.com/office/drawing/2014/main" val="3077174410"/>
                  </a:ext>
                </a:extLst>
              </a:tr>
              <a:tr h="713623">
                <a:tc>
                  <a:txBody>
                    <a:bodyPr/>
                    <a:lstStyle/>
                    <a:p>
                      <a:r>
                        <a:rPr lang="en-US" dirty="0" smtClean="0"/>
                        <a:t>District health department</a:t>
                      </a:r>
                      <a:endParaRPr lang="en-US" dirty="0"/>
                    </a:p>
                  </a:txBody>
                  <a:tcPr/>
                </a:tc>
                <a:tc>
                  <a:txBody>
                    <a:bodyPr/>
                    <a:lstStyle/>
                    <a:p>
                      <a:r>
                        <a:rPr lang="en-US" dirty="0" smtClean="0"/>
                        <a:t>District board</a:t>
                      </a:r>
                      <a:r>
                        <a:rPr lang="en-US" baseline="0" dirty="0" smtClean="0"/>
                        <a:t> of health</a:t>
                      </a:r>
                      <a:endParaRPr lang="en-US" dirty="0"/>
                    </a:p>
                  </a:txBody>
                  <a:tcPr/>
                </a:tc>
                <a:tc>
                  <a:txBody>
                    <a:bodyPr/>
                    <a:lstStyle/>
                    <a:p>
                      <a:r>
                        <a:rPr lang="en-US" dirty="0" smtClean="0"/>
                        <a:t>Local health director</a:t>
                      </a:r>
                      <a:endParaRPr lang="en-US" dirty="0"/>
                    </a:p>
                  </a:txBody>
                  <a:tcPr/>
                </a:tc>
                <a:extLst>
                  <a:ext uri="{0D108BD9-81ED-4DB2-BD59-A6C34878D82A}">
                    <a16:rowId xmlns="" xmlns:a16="http://schemas.microsoft.com/office/drawing/2014/main" val="330563227"/>
                  </a:ext>
                </a:extLst>
              </a:tr>
              <a:tr h="926229">
                <a:tc>
                  <a:txBody>
                    <a:bodyPr/>
                    <a:lstStyle/>
                    <a:p>
                      <a:r>
                        <a:rPr lang="en-US" dirty="0" smtClean="0"/>
                        <a:t>Consolidated human services agency</a:t>
                      </a:r>
                      <a:endParaRPr lang="en-US" dirty="0"/>
                    </a:p>
                  </a:txBody>
                  <a:tcPr/>
                </a:tc>
                <a:tc>
                  <a:txBody>
                    <a:bodyPr/>
                    <a:lstStyle/>
                    <a:p>
                      <a:r>
                        <a:rPr lang="en-US" dirty="0" smtClean="0"/>
                        <a:t>Consolidated human services board </a:t>
                      </a:r>
                      <a:r>
                        <a:rPr lang="en-US" i="1" dirty="0" smtClean="0"/>
                        <a:t>or</a:t>
                      </a:r>
                    </a:p>
                    <a:p>
                      <a:r>
                        <a:rPr lang="en-US" i="0" dirty="0" smtClean="0"/>
                        <a:t>BOCC*</a:t>
                      </a:r>
                      <a:endParaRPr lang="en-US" i="0" dirty="0"/>
                    </a:p>
                  </a:txBody>
                  <a:tcPr/>
                </a:tc>
                <a:tc>
                  <a:txBody>
                    <a:bodyPr/>
                    <a:lstStyle/>
                    <a:p>
                      <a:r>
                        <a:rPr lang="en-US" dirty="0" smtClean="0"/>
                        <a:t>Consolidated human services director**</a:t>
                      </a:r>
                      <a:endParaRPr lang="en-US" dirty="0"/>
                    </a:p>
                  </a:txBody>
                  <a:tcPr/>
                </a:tc>
                <a:extLst>
                  <a:ext uri="{0D108BD9-81ED-4DB2-BD59-A6C34878D82A}">
                    <a16:rowId xmlns="" xmlns:a16="http://schemas.microsoft.com/office/drawing/2014/main" val="1030637386"/>
                  </a:ext>
                </a:extLst>
              </a:tr>
              <a:tr h="713623">
                <a:tc>
                  <a:txBody>
                    <a:bodyPr/>
                    <a:lstStyle/>
                    <a:p>
                      <a:r>
                        <a:rPr lang="en-US" dirty="0" smtClean="0"/>
                        <a:t>Public health authority</a:t>
                      </a:r>
                      <a:endParaRPr lang="en-US" dirty="0"/>
                    </a:p>
                  </a:txBody>
                  <a:tcPr/>
                </a:tc>
                <a:tc>
                  <a:txBody>
                    <a:bodyPr/>
                    <a:lstStyle/>
                    <a:p>
                      <a:r>
                        <a:rPr lang="en-US" dirty="0" smtClean="0"/>
                        <a:t>Public health authority board</a:t>
                      </a:r>
                      <a:endParaRPr lang="en-US" dirty="0"/>
                    </a:p>
                  </a:txBody>
                  <a:tcPr/>
                </a:tc>
                <a:tc>
                  <a:txBody>
                    <a:bodyPr/>
                    <a:lstStyle/>
                    <a:p>
                      <a:r>
                        <a:rPr lang="en-US" dirty="0" smtClean="0"/>
                        <a:t>Public health authority director</a:t>
                      </a:r>
                      <a:endParaRPr lang="en-US" dirty="0"/>
                    </a:p>
                  </a:txBody>
                  <a:tcPr/>
                </a:tc>
                <a:extLst>
                  <a:ext uri="{0D108BD9-81ED-4DB2-BD59-A6C34878D82A}">
                    <a16:rowId xmlns="" xmlns:a16="http://schemas.microsoft.com/office/drawing/2014/main" val="3510260502"/>
                  </a:ext>
                </a:extLst>
              </a:tr>
              <a:tr h="713623">
                <a:tc>
                  <a:txBody>
                    <a:bodyPr/>
                    <a:lstStyle/>
                    <a:p>
                      <a:r>
                        <a:rPr lang="en-US" dirty="0" smtClean="0"/>
                        <a:t>Public</a:t>
                      </a:r>
                      <a:r>
                        <a:rPr lang="en-US" baseline="0" dirty="0" smtClean="0"/>
                        <a:t> hospital authority (Cabarrus only)</a:t>
                      </a:r>
                      <a:endParaRPr lang="en-US" dirty="0"/>
                    </a:p>
                  </a:txBody>
                  <a:tcPr/>
                </a:tc>
                <a:tc>
                  <a:txBody>
                    <a:bodyPr/>
                    <a:lstStyle/>
                    <a:p>
                      <a:r>
                        <a:rPr lang="en-US" dirty="0" smtClean="0"/>
                        <a:t>Public hospital authority board</a:t>
                      </a:r>
                      <a:endParaRPr lang="en-US" dirty="0"/>
                    </a:p>
                  </a:txBody>
                  <a:tcPr/>
                </a:tc>
                <a:tc>
                  <a:txBody>
                    <a:bodyPr/>
                    <a:lstStyle/>
                    <a:p>
                      <a:r>
                        <a:rPr lang="en-US" dirty="0" smtClean="0"/>
                        <a:t>Public hospital authority director</a:t>
                      </a:r>
                      <a:endParaRPr lang="en-US" dirty="0"/>
                    </a:p>
                  </a:txBody>
                  <a:tcPr/>
                </a:tc>
                <a:extLst>
                  <a:ext uri="{0D108BD9-81ED-4DB2-BD59-A6C34878D82A}">
                    <a16:rowId xmlns="" xmlns:a16="http://schemas.microsoft.com/office/drawing/2014/main" val="2962855905"/>
                  </a:ext>
                </a:extLst>
              </a:tr>
            </a:tbl>
          </a:graphicData>
        </a:graphic>
      </p:graphicFrame>
      <p:sp>
        <p:nvSpPr>
          <p:cNvPr id="5" name="TextBox 4"/>
          <p:cNvSpPr txBox="1"/>
          <p:nvPr/>
        </p:nvSpPr>
        <p:spPr>
          <a:xfrm>
            <a:off x="453990" y="5609690"/>
            <a:ext cx="8340553" cy="646331"/>
          </a:xfrm>
          <a:prstGeom prst="rect">
            <a:avLst/>
          </a:prstGeom>
          <a:noFill/>
        </p:spPr>
        <p:txBody>
          <a:bodyPr wrap="none" rtlCol="0">
            <a:spAutoFit/>
          </a:bodyPr>
          <a:lstStyle/>
          <a:p>
            <a:r>
              <a:rPr lang="en-US" dirty="0" smtClean="0"/>
              <a:t>* Board of county commissioners may assume powers &amp; duties of board</a:t>
            </a:r>
          </a:p>
          <a:p>
            <a:r>
              <a:rPr lang="en-US" dirty="0" smtClean="0"/>
              <a:t>** CHS director must appoint person with local health director education/experience </a:t>
            </a:r>
            <a:endParaRPr lang="en-US" dirty="0"/>
          </a:p>
        </p:txBody>
      </p:sp>
    </p:spTree>
    <p:extLst>
      <p:ext uri="{BB962C8B-B14F-4D97-AF65-F5344CB8AC3E}">
        <p14:creationId xmlns:p14="http://schemas.microsoft.com/office/powerpoint/2010/main" val="1638176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Types of Local Public Health Agencies and Boards as of February 2018</a:t>
            </a:r>
            <a:endParaRPr lang="en-US" sz="2800" b="1" dirty="0"/>
          </a:p>
        </p:txBody>
      </p:sp>
      <p:grpSp>
        <p:nvGrpSpPr>
          <p:cNvPr id="9" name="coastline area"/>
          <p:cNvGrpSpPr/>
          <p:nvPr/>
        </p:nvGrpSpPr>
        <p:grpSpPr>
          <a:xfrm>
            <a:off x="8027214" y="1834356"/>
            <a:ext cx="666750" cy="1473200"/>
            <a:chOff x="7999413" y="2093913"/>
            <a:chExt cx="666750" cy="1473200"/>
          </a:xfrm>
          <a:solidFill>
            <a:schemeClr val="bg1"/>
          </a:solidFill>
        </p:grpSpPr>
        <p:sp>
          <p:nvSpPr>
            <p:cNvPr id="25694" name="coastline"/>
            <p:cNvSpPr>
              <a:spLocks/>
            </p:cNvSpPr>
            <p:nvPr/>
          </p:nvSpPr>
          <p:spPr bwMode="auto">
            <a:xfrm>
              <a:off x="8077200" y="2093913"/>
              <a:ext cx="146050" cy="80962"/>
            </a:xfrm>
            <a:custGeom>
              <a:avLst/>
              <a:gdLst>
                <a:gd name="T0" fmla="*/ 0 w 49"/>
                <a:gd name="T1" fmla="*/ 9 h 27"/>
                <a:gd name="T2" fmla="*/ 6 w 49"/>
                <a:gd name="T3" fmla="*/ 0 h 27"/>
                <a:gd name="T4" fmla="*/ 19 w 49"/>
                <a:gd name="T5" fmla="*/ 6 h 27"/>
                <a:gd name="T6" fmla="*/ 36 w 49"/>
                <a:gd name="T7" fmla="*/ 13 h 27"/>
                <a:gd name="T8" fmla="*/ 49 w 49"/>
                <a:gd name="T9" fmla="*/ 27 h 27"/>
                <a:gd name="T10" fmla="*/ 33 w 49"/>
                <a:gd name="T11" fmla="*/ 25 h 27"/>
                <a:gd name="T12" fmla="*/ 27 w 49"/>
                <a:gd name="T13" fmla="*/ 15 h 27"/>
                <a:gd name="T14" fmla="*/ 15 w 49"/>
                <a:gd name="T15" fmla="*/ 21 h 27"/>
                <a:gd name="T16" fmla="*/ 0 w 49"/>
                <a:gd name="T1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7">
                  <a:moveTo>
                    <a:pt x="0" y="9"/>
                  </a:moveTo>
                  <a:lnTo>
                    <a:pt x="6" y="0"/>
                  </a:lnTo>
                  <a:lnTo>
                    <a:pt x="19" y="6"/>
                  </a:lnTo>
                  <a:lnTo>
                    <a:pt x="36" y="13"/>
                  </a:lnTo>
                  <a:lnTo>
                    <a:pt x="49" y="27"/>
                  </a:lnTo>
                  <a:lnTo>
                    <a:pt x="33" y="25"/>
                  </a:lnTo>
                  <a:lnTo>
                    <a:pt x="27" y="15"/>
                  </a:lnTo>
                  <a:lnTo>
                    <a:pt x="15" y="21"/>
                  </a:lnTo>
                  <a:lnTo>
                    <a:pt x="0" y="9"/>
                  </a:ln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grpSp>
          <p:nvGrpSpPr>
            <p:cNvPr id="8" name="coastline area"/>
            <p:cNvGrpSpPr/>
            <p:nvPr/>
          </p:nvGrpSpPr>
          <p:grpSpPr>
            <a:xfrm>
              <a:off x="7999413" y="2593975"/>
              <a:ext cx="666750" cy="973138"/>
              <a:chOff x="7999413" y="2593975"/>
              <a:chExt cx="666750" cy="973138"/>
            </a:xfrm>
            <a:grpFill/>
          </p:grpSpPr>
          <p:sp>
            <p:nvSpPr>
              <p:cNvPr id="25707" name="Line 107"/>
              <p:cNvSpPr>
                <a:spLocks noChangeShapeType="1"/>
              </p:cNvSpPr>
              <p:nvPr/>
            </p:nvSpPr>
            <p:spPr bwMode="auto">
              <a:xfrm flipV="1">
                <a:off x="7999413" y="3517900"/>
                <a:ext cx="47625" cy="49213"/>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8" name="coast area"/>
              <p:cNvSpPr>
                <a:spLocks/>
              </p:cNvSpPr>
              <p:nvPr/>
            </p:nvSpPr>
            <p:spPr bwMode="auto">
              <a:xfrm>
                <a:off x="8080375" y="2593975"/>
                <a:ext cx="585788" cy="876300"/>
              </a:xfrm>
              <a:custGeom>
                <a:avLst/>
                <a:gdLst>
                  <a:gd name="T0" fmla="*/ 0 w 369"/>
                  <a:gd name="T1" fmla="*/ 552 h 552"/>
                  <a:gd name="T2" fmla="*/ 15 w 369"/>
                  <a:gd name="T3" fmla="*/ 508 h 552"/>
                  <a:gd name="T4" fmla="*/ 36 w 369"/>
                  <a:gd name="T5" fmla="*/ 508 h 552"/>
                  <a:gd name="T6" fmla="*/ 47 w 369"/>
                  <a:gd name="T7" fmla="*/ 517 h 552"/>
                  <a:gd name="T8" fmla="*/ 60 w 369"/>
                  <a:gd name="T9" fmla="*/ 505 h 552"/>
                  <a:gd name="T10" fmla="*/ 71 w 369"/>
                  <a:gd name="T11" fmla="*/ 481 h 552"/>
                  <a:gd name="T12" fmla="*/ 153 w 369"/>
                  <a:gd name="T13" fmla="*/ 444 h 552"/>
                  <a:gd name="T14" fmla="*/ 216 w 369"/>
                  <a:gd name="T15" fmla="*/ 418 h 552"/>
                  <a:gd name="T16" fmla="*/ 240 w 369"/>
                  <a:gd name="T17" fmla="*/ 393 h 552"/>
                  <a:gd name="T18" fmla="*/ 272 w 369"/>
                  <a:gd name="T19" fmla="*/ 393 h 552"/>
                  <a:gd name="T20" fmla="*/ 294 w 369"/>
                  <a:gd name="T21" fmla="*/ 369 h 552"/>
                  <a:gd name="T22" fmla="*/ 321 w 369"/>
                  <a:gd name="T23" fmla="*/ 360 h 552"/>
                  <a:gd name="T24" fmla="*/ 335 w 369"/>
                  <a:gd name="T25" fmla="*/ 355 h 552"/>
                  <a:gd name="T26" fmla="*/ 348 w 369"/>
                  <a:gd name="T27" fmla="*/ 244 h 552"/>
                  <a:gd name="T28" fmla="*/ 362 w 369"/>
                  <a:gd name="T29" fmla="*/ 129 h 552"/>
                  <a:gd name="T30" fmla="*/ 338 w 369"/>
                  <a:gd name="T31" fmla="*/ 52 h 552"/>
                  <a:gd name="T32" fmla="*/ 324 w 369"/>
                  <a:gd name="T33" fmla="*/ 0 h 552"/>
                  <a:gd name="T34" fmla="*/ 365 w 369"/>
                  <a:gd name="T35" fmla="*/ 103 h 552"/>
                  <a:gd name="T36" fmla="*/ 369 w 369"/>
                  <a:gd name="T37" fmla="*/ 133 h 552"/>
                  <a:gd name="T38" fmla="*/ 338 w 369"/>
                  <a:gd name="T39" fmla="*/ 385 h 552"/>
                  <a:gd name="T40" fmla="*/ 272 w 369"/>
                  <a:gd name="T41" fmla="*/ 403 h 552"/>
                  <a:gd name="T42" fmla="*/ 195 w 369"/>
                  <a:gd name="T43" fmla="*/ 435 h 552"/>
                  <a:gd name="T44" fmla="*/ 131 w 369"/>
                  <a:gd name="T45" fmla="*/ 471 h 552"/>
                  <a:gd name="T46" fmla="*/ 74 w 369"/>
                  <a:gd name="T47" fmla="*/ 505 h 552"/>
                  <a:gd name="T48" fmla="*/ 21 w 369"/>
                  <a:gd name="T49" fmla="*/ 540 h 552"/>
                  <a:gd name="T50" fmla="*/ 0 w 369"/>
                  <a:gd name="T51"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9" h="552">
                    <a:moveTo>
                      <a:pt x="0" y="552"/>
                    </a:moveTo>
                    <a:lnTo>
                      <a:pt x="15" y="508"/>
                    </a:lnTo>
                    <a:lnTo>
                      <a:pt x="36" y="508"/>
                    </a:lnTo>
                    <a:lnTo>
                      <a:pt x="47" y="517"/>
                    </a:lnTo>
                    <a:lnTo>
                      <a:pt x="60" y="505"/>
                    </a:lnTo>
                    <a:lnTo>
                      <a:pt x="71" y="481"/>
                    </a:lnTo>
                    <a:lnTo>
                      <a:pt x="153" y="444"/>
                    </a:lnTo>
                    <a:lnTo>
                      <a:pt x="216" y="418"/>
                    </a:lnTo>
                    <a:lnTo>
                      <a:pt x="240" y="393"/>
                    </a:lnTo>
                    <a:lnTo>
                      <a:pt x="272" y="393"/>
                    </a:lnTo>
                    <a:lnTo>
                      <a:pt x="294" y="369"/>
                    </a:lnTo>
                    <a:lnTo>
                      <a:pt x="321" y="360"/>
                    </a:lnTo>
                    <a:lnTo>
                      <a:pt x="335" y="355"/>
                    </a:lnTo>
                    <a:lnTo>
                      <a:pt x="348" y="244"/>
                    </a:lnTo>
                    <a:lnTo>
                      <a:pt x="362" y="129"/>
                    </a:lnTo>
                    <a:lnTo>
                      <a:pt x="338" y="52"/>
                    </a:lnTo>
                    <a:lnTo>
                      <a:pt x="324" y="0"/>
                    </a:lnTo>
                    <a:lnTo>
                      <a:pt x="365" y="103"/>
                    </a:lnTo>
                    <a:lnTo>
                      <a:pt x="369" y="133"/>
                    </a:lnTo>
                    <a:lnTo>
                      <a:pt x="338" y="385"/>
                    </a:lnTo>
                    <a:lnTo>
                      <a:pt x="272" y="403"/>
                    </a:lnTo>
                    <a:lnTo>
                      <a:pt x="195" y="435"/>
                    </a:lnTo>
                    <a:lnTo>
                      <a:pt x="131" y="471"/>
                    </a:lnTo>
                    <a:lnTo>
                      <a:pt x="74" y="505"/>
                    </a:lnTo>
                    <a:lnTo>
                      <a:pt x="21" y="540"/>
                    </a:lnTo>
                    <a:lnTo>
                      <a:pt x="0" y="552"/>
                    </a:lnTo>
                    <a:close/>
                  </a:path>
                </a:pathLst>
              </a:custGeom>
              <a:grp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grpSp>
      </p:grpSp>
      <p:sp>
        <p:nvSpPr>
          <p:cNvPr id="25711" name="coastline"/>
          <p:cNvSpPr>
            <a:spLocks/>
          </p:cNvSpPr>
          <p:nvPr/>
        </p:nvSpPr>
        <p:spPr bwMode="auto">
          <a:xfrm>
            <a:off x="8139926" y="1464468"/>
            <a:ext cx="211138" cy="357188"/>
          </a:xfrm>
          <a:custGeom>
            <a:avLst/>
            <a:gdLst>
              <a:gd name="T0" fmla="*/ 133 w 133"/>
              <a:gd name="T1" fmla="*/ 225 h 225"/>
              <a:gd name="T2" fmla="*/ 108 w 133"/>
              <a:gd name="T3" fmla="*/ 132 h 225"/>
              <a:gd name="T4" fmla="*/ 85 w 133"/>
              <a:gd name="T5" fmla="*/ 48 h 225"/>
              <a:gd name="T6" fmla="*/ 66 w 133"/>
              <a:gd name="T7" fmla="*/ 0 h 225"/>
              <a:gd name="T8" fmla="*/ 60 w 133"/>
              <a:gd name="T9" fmla="*/ 27 h 225"/>
              <a:gd name="T10" fmla="*/ 48 w 133"/>
              <a:gd name="T11" fmla="*/ 8 h 225"/>
              <a:gd name="T12" fmla="*/ 0 w 133"/>
              <a:gd name="T13" fmla="*/ 6 h 225"/>
              <a:gd name="T14" fmla="*/ 22 w 133"/>
              <a:gd name="T15" fmla="*/ 24 h 225"/>
              <a:gd name="T16" fmla="*/ 16 w 133"/>
              <a:gd name="T17" fmla="*/ 42 h 225"/>
              <a:gd name="T18" fmla="*/ 46 w 133"/>
              <a:gd name="T19" fmla="*/ 45 h 225"/>
              <a:gd name="T20" fmla="*/ 55 w 133"/>
              <a:gd name="T21" fmla="*/ 36 h 225"/>
              <a:gd name="T22" fmla="*/ 64 w 133"/>
              <a:gd name="T23" fmla="*/ 29 h 225"/>
              <a:gd name="T24" fmla="*/ 78 w 133"/>
              <a:gd name="T25" fmla="*/ 80 h 225"/>
              <a:gd name="T26" fmla="*/ 93 w 133"/>
              <a:gd name="T27" fmla="*/ 95 h 225"/>
              <a:gd name="T28" fmla="*/ 97 w 133"/>
              <a:gd name="T29" fmla="*/ 120 h 225"/>
              <a:gd name="T30" fmla="*/ 100 w 133"/>
              <a:gd name="T31" fmla="*/ 140 h 225"/>
              <a:gd name="T32" fmla="*/ 94 w 133"/>
              <a:gd name="T33" fmla="*/ 165 h 225"/>
              <a:gd name="T34" fmla="*/ 133 w 133"/>
              <a:gd name="T3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225">
                <a:moveTo>
                  <a:pt x="133" y="225"/>
                </a:moveTo>
                <a:lnTo>
                  <a:pt x="108" y="132"/>
                </a:lnTo>
                <a:lnTo>
                  <a:pt x="85" y="48"/>
                </a:lnTo>
                <a:lnTo>
                  <a:pt x="66" y="0"/>
                </a:lnTo>
                <a:lnTo>
                  <a:pt x="60" y="27"/>
                </a:lnTo>
                <a:lnTo>
                  <a:pt x="48" y="8"/>
                </a:lnTo>
                <a:lnTo>
                  <a:pt x="0" y="6"/>
                </a:lnTo>
                <a:lnTo>
                  <a:pt x="22" y="24"/>
                </a:lnTo>
                <a:lnTo>
                  <a:pt x="16" y="42"/>
                </a:lnTo>
                <a:lnTo>
                  <a:pt x="46" y="45"/>
                </a:lnTo>
                <a:lnTo>
                  <a:pt x="55" y="36"/>
                </a:lnTo>
                <a:lnTo>
                  <a:pt x="64" y="29"/>
                </a:lnTo>
                <a:lnTo>
                  <a:pt x="78" y="80"/>
                </a:lnTo>
                <a:lnTo>
                  <a:pt x="93" y="95"/>
                </a:lnTo>
                <a:lnTo>
                  <a:pt x="97" y="120"/>
                </a:lnTo>
                <a:lnTo>
                  <a:pt x="100" y="140"/>
                </a:lnTo>
                <a:lnTo>
                  <a:pt x="94" y="165"/>
                </a:lnTo>
                <a:lnTo>
                  <a:pt x="133" y="225"/>
                </a:lnTo>
                <a:close/>
              </a:path>
            </a:pathLst>
          </a:custGeom>
          <a:solidFill>
            <a:schemeClr val="bg1"/>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9" name="coastline"/>
          <p:cNvSpPr>
            <a:spLocks/>
          </p:cNvSpPr>
          <p:nvPr/>
        </p:nvSpPr>
        <p:spPr bwMode="auto">
          <a:xfrm>
            <a:off x="8392339" y="1872456"/>
            <a:ext cx="220662" cy="434975"/>
          </a:xfrm>
          <a:custGeom>
            <a:avLst/>
            <a:gdLst>
              <a:gd name="T0" fmla="*/ 139 w 139"/>
              <a:gd name="T1" fmla="*/ 274 h 274"/>
              <a:gd name="T2" fmla="*/ 75 w 139"/>
              <a:gd name="T3" fmla="*/ 150 h 274"/>
              <a:gd name="T4" fmla="*/ 16 w 139"/>
              <a:gd name="T5" fmla="*/ 33 h 274"/>
              <a:gd name="T6" fmla="*/ 0 w 139"/>
              <a:gd name="T7" fmla="*/ 0 h 274"/>
              <a:gd name="T8" fmla="*/ 13 w 139"/>
              <a:gd name="T9" fmla="*/ 82 h 274"/>
              <a:gd name="T10" fmla="*/ 15 w 139"/>
              <a:gd name="T11" fmla="*/ 111 h 274"/>
              <a:gd name="T12" fmla="*/ 27 w 139"/>
              <a:gd name="T13" fmla="*/ 96 h 274"/>
              <a:gd name="T14" fmla="*/ 37 w 139"/>
              <a:gd name="T15" fmla="*/ 99 h 274"/>
              <a:gd name="T16" fmla="*/ 43 w 139"/>
              <a:gd name="T17" fmla="*/ 115 h 274"/>
              <a:gd name="T18" fmla="*/ 39 w 139"/>
              <a:gd name="T19" fmla="*/ 126 h 274"/>
              <a:gd name="T20" fmla="*/ 21 w 139"/>
              <a:gd name="T21" fmla="*/ 126 h 274"/>
              <a:gd name="T22" fmla="*/ 21 w 139"/>
              <a:gd name="T23" fmla="*/ 139 h 274"/>
              <a:gd name="T24" fmla="*/ 30 w 139"/>
              <a:gd name="T25" fmla="*/ 156 h 274"/>
              <a:gd name="T26" fmla="*/ 49 w 139"/>
              <a:gd name="T27" fmla="*/ 141 h 274"/>
              <a:gd name="T28" fmla="*/ 57 w 139"/>
              <a:gd name="T29" fmla="*/ 168 h 274"/>
              <a:gd name="T30" fmla="*/ 70 w 139"/>
              <a:gd name="T31" fmla="*/ 174 h 274"/>
              <a:gd name="T32" fmla="*/ 90 w 139"/>
              <a:gd name="T33" fmla="*/ 198 h 274"/>
              <a:gd name="T34" fmla="*/ 82 w 139"/>
              <a:gd name="T35" fmla="*/ 217 h 274"/>
              <a:gd name="T36" fmla="*/ 94 w 139"/>
              <a:gd name="T37" fmla="*/ 225 h 274"/>
              <a:gd name="T38" fmla="*/ 114 w 139"/>
              <a:gd name="T39" fmla="*/ 268 h 274"/>
              <a:gd name="T40" fmla="*/ 139 w 139"/>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274">
                <a:moveTo>
                  <a:pt x="139" y="274"/>
                </a:moveTo>
                <a:lnTo>
                  <a:pt x="75" y="150"/>
                </a:lnTo>
                <a:lnTo>
                  <a:pt x="16" y="33"/>
                </a:lnTo>
                <a:lnTo>
                  <a:pt x="0" y="0"/>
                </a:lnTo>
                <a:lnTo>
                  <a:pt x="13" y="82"/>
                </a:lnTo>
                <a:lnTo>
                  <a:pt x="15" y="111"/>
                </a:lnTo>
                <a:lnTo>
                  <a:pt x="27" y="96"/>
                </a:lnTo>
                <a:lnTo>
                  <a:pt x="37" y="99"/>
                </a:lnTo>
                <a:lnTo>
                  <a:pt x="43" y="115"/>
                </a:lnTo>
                <a:lnTo>
                  <a:pt x="39" y="126"/>
                </a:lnTo>
                <a:lnTo>
                  <a:pt x="21" y="126"/>
                </a:lnTo>
                <a:lnTo>
                  <a:pt x="21" y="139"/>
                </a:lnTo>
                <a:lnTo>
                  <a:pt x="30" y="156"/>
                </a:lnTo>
                <a:lnTo>
                  <a:pt x="49" y="141"/>
                </a:lnTo>
                <a:lnTo>
                  <a:pt x="57" y="168"/>
                </a:lnTo>
                <a:lnTo>
                  <a:pt x="70" y="174"/>
                </a:lnTo>
                <a:lnTo>
                  <a:pt x="90" y="198"/>
                </a:lnTo>
                <a:lnTo>
                  <a:pt x="82" y="217"/>
                </a:lnTo>
                <a:lnTo>
                  <a:pt x="94" y="225"/>
                </a:lnTo>
                <a:lnTo>
                  <a:pt x="114" y="268"/>
                </a:lnTo>
                <a:lnTo>
                  <a:pt x="139" y="274"/>
                </a:lnTo>
                <a:close/>
              </a:path>
            </a:pathLst>
          </a:custGeom>
          <a:solidFill>
            <a:schemeClr val="bg1"/>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10" name="coastline"/>
          <p:cNvSpPr>
            <a:spLocks/>
          </p:cNvSpPr>
          <p:nvPr/>
        </p:nvSpPr>
        <p:spPr bwMode="auto">
          <a:xfrm>
            <a:off x="8427264" y="2167731"/>
            <a:ext cx="117475" cy="128587"/>
          </a:xfrm>
          <a:custGeom>
            <a:avLst/>
            <a:gdLst>
              <a:gd name="T0" fmla="*/ 50 w 74"/>
              <a:gd name="T1" fmla="*/ 75 h 81"/>
              <a:gd name="T2" fmla="*/ 26 w 74"/>
              <a:gd name="T3" fmla="*/ 24 h 81"/>
              <a:gd name="T4" fmla="*/ 0 w 74"/>
              <a:gd name="T5" fmla="*/ 0 h 81"/>
              <a:gd name="T6" fmla="*/ 48 w 74"/>
              <a:gd name="T7" fmla="*/ 25 h 81"/>
              <a:gd name="T8" fmla="*/ 60 w 74"/>
              <a:gd name="T9" fmla="*/ 54 h 81"/>
              <a:gd name="T10" fmla="*/ 74 w 74"/>
              <a:gd name="T11" fmla="*/ 81 h 81"/>
              <a:gd name="T12" fmla="*/ 50 w 74"/>
              <a:gd name="T13" fmla="*/ 75 h 81"/>
            </a:gdLst>
            <a:ahLst/>
            <a:cxnLst>
              <a:cxn ang="0">
                <a:pos x="T0" y="T1"/>
              </a:cxn>
              <a:cxn ang="0">
                <a:pos x="T2" y="T3"/>
              </a:cxn>
              <a:cxn ang="0">
                <a:pos x="T4" y="T5"/>
              </a:cxn>
              <a:cxn ang="0">
                <a:pos x="T6" y="T7"/>
              </a:cxn>
              <a:cxn ang="0">
                <a:pos x="T8" y="T9"/>
              </a:cxn>
              <a:cxn ang="0">
                <a:pos x="T10" y="T11"/>
              </a:cxn>
              <a:cxn ang="0">
                <a:pos x="T12" y="T13"/>
              </a:cxn>
            </a:cxnLst>
            <a:rect l="0" t="0" r="r" b="b"/>
            <a:pathLst>
              <a:path w="74" h="81">
                <a:moveTo>
                  <a:pt x="50" y="75"/>
                </a:moveTo>
                <a:lnTo>
                  <a:pt x="26" y="24"/>
                </a:lnTo>
                <a:lnTo>
                  <a:pt x="0" y="0"/>
                </a:lnTo>
                <a:lnTo>
                  <a:pt x="48" y="25"/>
                </a:lnTo>
                <a:lnTo>
                  <a:pt x="60" y="54"/>
                </a:lnTo>
                <a:lnTo>
                  <a:pt x="74" y="81"/>
                </a:lnTo>
                <a:lnTo>
                  <a:pt x="50" y="75"/>
                </a:lnTo>
                <a:close/>
              </a:path>
            </a:pathLst>
          </a:custGeom>
          <a:solidFill>
            <a:schemeClr val="bg1"/>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7" name="coastline"/>
          <p:cNvSpPr>
            <a:spLocks/>
          </p:cNvSpPr>
          <p:nvPr/>
        </p:nvSpPr>
        <p:spPr bwMode="auto">
          <a:xfrm>
            <a:off x="6692126" y="3915568"/>
            <a:ext cx="123825" cy="100013"/>
          </a:xfrm>
          <a:custGeom>
            <a:avLst/>
            <a:gdLst>
              <a:gd name="T0" fmla="*/ 0 w 78"/>
              <a:gd name="T1" fmla="*/ 63 h 63"/>
              <a:gd name="T2" fmla="*/ 43 w 78"/>
              <a:gd name="T3" fmla="*/ 28 h 63"/>
              <a:gd name="T4" fmla="*/ 78 w 78"/>
              <a:gd name="T5" fmla="*/ 0 h 63"/>
            </a:gdLst>
            <a:ahLst/>
            <a:cxnLst>
              <a:cxn ang="0">
                <a:pos x="T0" y="T1"/>
              </a:cxn>
              <a:cxn ang="0">
                <a:pos x="T2" y="T3"/>
              </a:cxn>
              <a:cxn ang="0">
                <a:pos x="T4" y="T5"/>
              </a:cxn>
            </a:cxnLst>
            <a:rect l="0" t="0" r="r" b="b"/>
            <a:pathLst>
              <a:path w="78" h="63">
                <a:moveTo>
                  <a:pt x="0" y="63"/>
                </a:moveTo>
                <a:lnTo>
                  <a:pt x="43" y="28"/>
                </a:lnTo>
                <a:lnTo>
                  <a:pt x="78" y="0"/>
                </a:lnTo>
              </a:path>
            </a:pathLst>
          </a:custGeom>
          <a:solidFill>
            <a:schemeClr val="bg1"/>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grpSp>
        <p:nvGrpSpPr>
          <p:cNvPr id="4" name="New Hanover"/>
          <p:cNvGrpSpPr/>
          <p:nvPr/>
        </p:nvGrpSpPr>
        <p:grpSpPr>
          <a:xfrm>
            <a:off x="6360339" y="3977481"/>
            <a:ext cx="266700" cy="609600"/>
            <a:chOff x="6332538" y="4237038"/>
            <a:chExt cx="266700" cy="609600"/>
          </a:xfrm>
          <a:noFill/>
        </p:grpSpPr>
        <p:sp>
          <p:nvSpPr>
            <p:cNvPr id="25672" name="coastline"/>
            <p:cNvSpPr>
              <a:spLocks/>
            </p:cNvSpPr>
            <p:nvPr/>
          </p:nvSpPr>
          <p:spPr bwMode="auto">
            <a:xfrm>
              <a:off x="6399213" y="4757738"/>
              <a:ext cx="42862" cy="88900"/>
            </a:xfrm>
            <a:custGeom>
              <a:avLst/>
              <a:gdLst>
                <a:gd name="T0" fmla="*/ 8 w 27"/>
                <a:gd name="T1" fmla="*/ 5 h 56"/>
                <a:gd name="T2" fmla="*/ 0 w 27"/>
                <a:gd name="T3" fmla="*/ 33 h 56"/>
                <a:gd name="T4" fmla="*/ 18 w 27"/>
                <a:gd name="T5" fmla="*/ 56 h 56"/>
                <a:gd name="T6" fmla="*/ 18 w 27"/>
                <a:gd name="T7" fmla="*/ 33 h 56"/>
                <a:gd name="T8" fmla="*/ 27 w 27"/>
                <a:gd name="T9" fmla="*/ 0 h 56"/>
                <a:gd name="T10" fmla="*/ 18 w 27"/>
                <a:gd name="T11" fmla="*/ 20 h 56"/>
                <a:gd name="T12" fmla="*/ 8 w 27"/>
                <a:gd name="T13" fmla="*/ 5 h 56"/>
              </a:gdLst>
              <a:ahLst/>
              <a:cxnLst>
                <a:cxn ang="0">
                  <a:pos x="T0" y="T1"/>
                </a:cxn>
                <a:cxn ang="0">
                  <a:pos x="T2" y="T3"/>
                </a:cxn>
                <a:cxn ang="0">
                  <a:pos x="T4" y="T5"/>
                </a:cxn>
                <a:cxn ang="0">
                  <a:pos x="T6" y="T7"/>
                </a:cxn>
                <a:cxn ang="0">
                  <a:pos x="T8" y="T9"/>
                </a:cxn>
                <a:cxn ang="0">
                  <a:pos x="T10" y="T11"/>
                </a:cxn>
                <a:cxn ang="0">
                  <a:pos x="T12" y="T13"/>
                </a:cxn>
              </a:cxnLst>
              <a:rect l="0" t="0" r="r" b="b"/>
              <a:pathLst>
                <a:path w="27" h="56">
                  <a:moveTo>
                    <a:pt x="8" y="5"/>
                  </a:moveTo>
                  <a:lnTo>
                    <a:pt x="0" y="33"/>
                  </a:lnTo>
                  <a:lnTo>
                    <a:pt x="18" y="56"/>
                  </a:lnTo>
                  <a:lnTo>
                    <a:pt x="18" y="33"/>
                  </a:lnTo>
                  <a:lnTo>
                    <a:pt x="27" y="0"/>
                  </a:lnTo>
                  <a:lnTo>
                    <a:pt x="18" y="20"/>
                  </a:lnTo>
                  <a:lnTo>
                    <a:pt x="8" y="5"/>
                  </a:ln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3" name="New Hanover"/>
            <p:cNvSpPr>
              <a:spLocks/>
            </p:cNvSpPr>
            <p:nvPr/>
          </p:nvSpPr>
          <p:spPr bwMode="auto">
            <a:xfrm>
              <a:off x="6332538" y="4237038"/>
              <a:ext cx="266700" cy="506412"/>
            </a:xfrm>
            <a:custGeom>
              <a:avLst/>
              <a:gdLst>
                <a:gd name="T0" fmla="*/ 0 w 168"/>
                <a:gd name="T1" fmla="*/ 40 h 319"/>
                <a:gd name="T2" fmla="*/ 17 w 168"/>
                <a:gd name="T3" fmla="*/ 34 h 319"/>
                <a:gd name="T4" fmla="*/ 17 w 168"/>
                <a:gd name="T5" fmla="*/ 9 h 319"/>
                <a:gd name="T6" fmla="*/ 27 w 168"/>
                <a:gd name="T7" fmla="*/ 0 h 319"/>
                <a:gd name="T8" fmla="*/ 36 w 168"/>
                <a:gd name="T9" fmla="*/ 9 h 319"/>
                <a:gd name="T10" fmla="*/ 42 w 168"/>
                <a:gd name="T11" fmla="*/ 25 h 319"/>
                <a:gd name="T12" fmla="*/ 68 w 168"/>
                <a:gd name="T13" fmla="*/ 16 h 319"/>
                <a:gd name="T14" fmla="*/ 89 w 168"/>
                <a:gd name="T15" fmla="*/ 6 h 319"/>
                <a:gd name="T16" fmla="*/ 116 w 168"/>
                <a:gd name="T17" fmla="*/ 1 h 319"/>
                <a:gd name="T18" fmla="*/ 144 w 168"/>
                <a:gd name="T19" fmla="*/ 28 h 319"/>
                <a:gd name="T20" fmla="*/ 147 w 168"/>
                <a:gd name="T21" fmla="*/ 40 h 319"/>
                <a:gd name="T22" fmla="*/ 168 w 168"/>
                <a:gd name="T23" fmla="*/ 60 h 319"/>
                <a:gd name="T24" fmla="*/ 143 w 168"/>
                <a:gd name="T25" fmla="*/ 93 h 319"/>
                <a:gd name="T26" fmla="*/ 138 w 168"/>
                <a:gd name="T27" fmla="*/ 127 h 319"/>
                <a:gd name="T28" fmla="*/ 134 w 168"/>
                <a:gd name="T29" fmla="*/ 115 h 319"/>
                <a:gd name="T30" fmla="*/ 114 w 168"/>
                <a:gd name="T31" fmla="*/ 127 h 319"/>
                <a:gd name="T32" fmla="*/ 110 w 168"/>
                <a:gd name="T33" fmla="*/ 138 h 319"/>
                <a:gd name="T34" fmla="*/ 102 w 168"/>
                <a:gd name="T35" fmla="*/ 150 h 319"/>
                <a:gd name="T36" fmla="*/ 96 w 168"/>
                <a:gd name="T37" fmla="*/ 166 h 319"/>
                <a:gd name="T38" fmla="*/ 96 w 168"/>
                <a:gd name="T39" fmla="*/ 192 h 319"/>
                <a:gd name="T40" fmla="*/ 105 w 168"/>
                <a:gd name="T41" fmla="*/ 175 h 319"/>
                <a:gd name="T42" fmla="*/ 114 w 168"/>
                <a:gd name="T43" fmla="*/ 154 h 319"/>
                <a:gd name="T44" fmla="*/ 117 w 168"/>
                <a:gd name="T45" fmla="*/ 141 h 319"/>
                <a:gd name="T46" fmla="*/ 125 w 168"/>
                <a:gd name="T47" fmla="*/ 147 h 319"/>
                <a:gd name="T48" fmla="*/ 105 w 168"/>
                <a:gd name="T49" fmla="*/ 180 h 319"/>
                <a:gd name="T50" fmla="*/ 96 w 168"/>
                <a:gd name="T51" fmla="*/ 208 h 319"/>
                <a:gd name="T52" fmla="*/ 86 w 168"/>
                <a:gd name="T53" fmla="*/ 241 h 319"/>
                <a:gd name="T54" fmla="*/ 80 w 168"/>
                <a:gd name="T55" fmla="*/ 274 h 319"/>
                <a:gd name="T56" fmla="*/ 74 w 168"/>
                <a:gd name="T57" fmla="*/ 297 h 319"/>
                <a:gd name="T58" fmla="*/ 71 w 168"/>
                <a:gd name="T59" fmla="*/ 319 h 319"/>
                <a:gd name="T60" fmla="*/ 57 w 168"/>
                <a:gd name="T61" fmla="*/ 303 h 319"/>
                <a:gd name="T62" fmla="*/ 71 w 168"/>
                <a:gd name="T63" fmla="*/ 297 h 319"/>
                <a:gd name="T64" fmla="*/ 72 w 168"/>
                <a:gd name="T65" fmla="*/ 279 h 319"/>
                <a:gd name="T66" fmla="*/ 72 w 168"/>
                <a:gd name="T67" fmla="*/ 243 h 319"/>
                <a:gd name="T68" fmla="*/ 69 w 168"/>
                <a:gd name="T69" fmla="*/ 219 h 319"/>
                <a:gd name="T70" fmla="*/ 57 w 168"/>
                <a:gd name="T71" fmla="*/ 211 h 319"/>
                <a:gd name="T72" fmla="*/ 45 w 168"/>
                <a:gd name="T73" fmla="*/ 159 h 319"/>
                <a:gd name="T74" fmla="*/ 38 w 168"/>
                <a:gd name="T75" fmla="*/ 121 h 319"/>
                <a:gd name="T76" fmla="*/ 36 w 168"/>
                <a:gd name="T77" fmla="*/ 100 h 319"/>
                <a:gd name="T78" fmla="*/ 21 w 168"/>
                <a:gd name="T79" fmla="*/ 78 h 319"/>
                <a:gd name="T80" fmla="*/ 5 w 168"/>
                <a:gd name="T81" fmla="*/ 60 h 319"/>
                <a:gd name="T82" fmla="*/ 0 w 168"/>
                <a:gd name="T83" fmla="*/ 4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319">
                  <a:moveTo>
                    <a:pt x="0" y="40"/>
                  </a:moveTo>
                  <a:lnTo>
                    <a:pt x="17" y="34"/>
                  </a:lnTo>
                  <a:lnTo>
                    <a:pt x="17" y="9"/>
                  </a:lnTo>
                  <a:lnTo>
                    <a:pt x="27" y="0"/>
                  </a:lnTo>
                  <a:lnTo>
                    <a:pt x="36" y="9"/>
                  </a:lnTo>
                  <a:lnTo>
                    <a:pt x="42" y="25"/>
                  </a:lnTo>
                  <a:lnTo>
                    <a:pt x="68" y="16"/>
                  </a:lnTo>
                  <a:lnTo>
                    <a:pt x="89" y="6"/>
                  </a:lnTo>
                  <a:lnTo>
                    <a:pt x="116" y="1"/>
                  </a:lnTo>
                  <a:lnTo>
                    <a:pt x="144" y="28"/>
                  </a:lnTo>
                  <a:lnTo>
                    <a:pt x="147" y="40"/>
                  </a:lnTo>
                  <a:lnTo>
                    <a:pt x="168" y="60"/>
                  </a:lnTo>
                  <a:lnTo>
                    <a:pt x="143" y="93"/>
                  </a:lnTo>
                  <a:lnTo>
                    <a:pt x="138" y="127"/>
                  </a:lnTo>
                  <a:lnTo>
                    <a:pt x="134" y="115"/>
                  </a:lnTo>
                  <a:lnTo>
                    <a:pt x="114" y="127"/>
                  </a:lnTo>
                  <a:lnTo>
                    <a:pt x="110" y="138"/>
                  </a:lnTo>
                  <a:lnTo>
                    <a:pt x="102" y="150"/>
                  </a:lnTo>
                  <a:lnTo>
                    <a:pt x="96" y="166"/>
                  </a:lnTo>
                  <a:lnTo>
                    <a:pt x="96" y="192"/>
                  </a:lnTo>
                  <a:lnTo>
                    <a:pt x="105" y="175"/>
                  </a:lnTo>
                  <a:lnTo>
                    <a:pt x="114" y="154"/>
                  </a:lnTo>
                  <a:lnTo>
                    <a:pt x="117" y="141"/>
                  </a:lnTo>
                  <a:lnTo>
                    <a:pt x="125" y="147"/>
                  </a:lnTo>
                  <a:lnTo>
                    <a:pt x="105" y="180"/>
                  </a:lnTo>
                  <a:lnTo>
                    <a:pt x="96" y="208"/>
                  </a:lnTo>
                  <a:lnTo>
                    <a:pt x="86" y="241"/>
                  </a:lnTo>
                  <a:lnTo>
                    <a:pt x="80" y="274"/>
                  </a:lnTo>
                  <a:lnTo>
                    <a:pt x="74" y="297"/>
                  </a:lnTo>
                  <a:lnTo>
                    <a:pt x="71" y="319"/>
                  </a:lnTo>
                  <a:lnTo>
                    <a:pt x="57" y="303"/>
                  </a:lnTo>
                  <a:lnTo>
                    <a:pt x="71" y="297"/>
                  </a:lnTo>
                  <a:lnTo>
                    <a:pt x="72" y="279"/>
                  </a:lnTo>
                  <a:lnTo>
                    <a:pt x="72" y="243"/>
                  </a:lnTo>
                  <a:lnTo>
                    <a:pt x="69" y="219"/>
                  </a:lnTo>
                  <a:lnTo>
                    <a:pt x="57" y="211"/>
                  </a:lnTo>
                  <a:lnTo>
                    <a:pt x="45" y="159"/>
                  </a:lnTo>
                  <a:lnTo>
                    <a:pt x="38" y="121"/>
                  </a:lnTo>
                  <a:lnTo>
                    <a:pt x="36" y="100"/>
                  </a:lnTo>
                  <a:lnTo>
                    <a:pt x="21" y="78"/>
                  </a:lnTo>
                  <a:lnTo>
                    <a:pt x="5" y="60"/>
                  </a:lnTo>
                  <a:lnTo>
                    <a:pt x="0" y="40"/>
                  </a:lnTo>
                  <a:close/>
                </a:path>
              </a:pathLst>
            </a:custGeom>
            <a:grp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grpSp>
      <p:grpSp>
        <p:nvGrpSpPr>
          <p:cNvPr id="7" name="Carteret"/>
          <p:cNvGrpSpPr/>
          <p:nvPr/>
        </p:nvGrpSpPr>
        <p:grpSpPr>
          <a:xfrm>
            <a:off x="7146151" y="3148806"/>
            <a:ext cx="850900" cy="581025"/>
            <a:chOff x="7118350" y="3408363"/>
            <a:chExt cx="850900" cy="581025"/>
          </a:xfrm>
          <a:solidFill>
            <a:srgbClr val="88E0EC"/>
          </a:solidFill>
        </p:grpSpPr>
        <p:sp>
          <p:nvSpPr>
            <p:cNvPr id="25703" name="coastline"/>
            <p:cNvSpPr>
              <a:spLocks/>
            </p:cNvSpPr>
            <p:nvPr/>
          </p:nvSpPr>
          <p:spPr bwMode="auto">
            <a:xfrm>
              <a:off x="7842250" y="3470275"/>
              <a:ext cx="127000" cy="119063"/>
            </a:xfrm>
            <a:custGeom>
              <a:avLst/>
              <a:gdLst>
                <a:gd name="T0" fmla="*/ 0 w 80"/>
                <a:gd name="T1" fmla="*/ 66 h 75"/>
                <a:gd name="T2" fmla="*/ 0 w 80"/>
                <a:gd name="T3" fmla="*/ 28 h 75"/>
                <a:gd name="T4" fmla="*/ 11 w 80"/>
                <a:gd name="T5" fmla="*/ 37 h 75"/>
                <a:gd name="T6" fmla="*/ 21 w 80"/>
                <a:gd name="T7" fmla="*/ 37 h 75"/>
                <a:gd name="T8" fmla="*/ 29 w 80"/>
                <a:gd name="T9" fmla="*/ 48 h 75"/>
                <a:gd name="T10" fmla="*/ 35 w 80"/>
                <a:gd name="T11" fmla="*/ 36 h 75"/>
                <a:gd name="T12" fmla="*/ 26 w 80"/>
                <a:gd name="T13" fmla="*/ 18 h 75"/>
                <a:gd name="T14" fmla="*/ 21 w 80"/>
                <a:gd name="T15" fmla="*/ 9 h 75"/>
                <a:gd name="T16" fmla="*/ 11 w 80"/>
                <a:gd name="T17" fmla="*/ 0 h 75"/>
                <a:gd name="T18" fmla="*/ 30 w 80"/>
                <a:gd name="T19" fmla="*/ 3 h 75"/>
                <a:gd name="T20" fmla="*/ 39 w 80"/>
                <a:gd name="T21" fmla="*/ 13 h 75"/>
                <a:gd name="T22" fmla="*/ 60 w 80"/>
                <a:gd name="T23" fmla="*/ 13 h 75"/>
                <a:gd name="T24" fmla="*/ 80 w 80"/>
                <a:gd name="T25" fmla="*/ 18 h 75"/>
                <a:gd name="T26" fmla="*/ 72 w 80"/>
                <a:gd name="T27" fmla="*/ 30 h 75"/>
                <a:gd name="T28" fmla="*/ 60 w 80"/>
                <a:gd name="T29" fmla="*/ 16 h 75"/>
                <a:gd name="T30" fmla="*/ 38 w 80"/>
                <a:gd name="T31" fmla="*/ 16 h 75"/>
                <a:gd name="T32" fmla="*/ 42 w 80"/>
                <a:gd name="T33" fmla="*/ 30 h 75"/>
                <a:gd name="T34" fmla="*/ 53 w 80"/>
                <a:gd name="T35" fmla="*/ 36 h 75"/>
                <a:gd name="T36" fmla="*/ 62 w 80"/>
                <a:gd name="T37" fmla="*/ 54 h 75"/>
                <a:gd name="T38" fmla="*/ 51 w 80"/>
                <a:gd name="T39" fmla="*/ 51 h 75"/>
                <a:gd name="T40" fmla="*/ 44 w 80"/>
                <a:gd name="T41" fmla="*/ 75 h 75"/>
                <a:gd name="T42" fmla="*/ 30 w 80"/>
                <a:gd name="T43" fmla="*/ 72 h 75"/>
                <a:gd name="T44" fmla="*/ 0 w 80"/>
                <a:gd name="T45"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5">
                  <a:moveTo>
                    <a:pt x="0" y="66"/>
                  </a:moveTo>
                  <a:lnTo>
                    <a:pt x="0" y="28"/>
                  </a:lnTo>
                  <a:lnTo>
                    <a:pt x="11" y="37"/>
                  </a:lnTo>
                  <a:lnTo>
                    <a:pt x="21" y="37"/>
                  </a:lnTo>
                  <a:lnTo>
                    <a:pt x="29" y="48"/>
                  </a:lnTo>
                  <a:lnTo>
                    <a:pt x="35" y="36"/>
                  </a:lnTo>
                  <a:lnTo>
                    <a:pt x="26" y="18"/>
                  </a:lnTo>
                  <a:lnTo>
                    <a:pt x="21" y="9"/>
                  </a:lnTo>
                  <a:lnTo>
                    <a:pt x="11" y="0"/>
                  </a:lnTo>
                  <a:lnTo>
                    <a:pt x="30" y="3"/>
                  </a:lnTo>
                  <a:lnTo>
                    <a:pt x="39" y="13"/>
                  </a:lnTo>
                  <a:lnTo>
                    <a:pt x="60" y="13"/>
                  </a:lnTo>
                  <a:lnTo>
                    <a:pt x="80" y="18"/>
                  </a:lnTo>
                  <a:lnTo>
                    <a:pt x="72" y="30"/>
                  </a:lnTo>
                  <a:lnTo>
                    <a:pt x="60" y="16"/>
                  </a:lnTo>
                  <a:lnTo>
                    <a:pt x="38" y="16"/>
                  </a:lnTo>
                  <a:lnTo>
                    <a:pt x="42" y="30"/>
                  </a:lnTo>
                  <a:lnTo>
                    <a:pt x="53" y="36"/>
                  </a:lnTo>
                  <a:lnTo>
                    <a:pt x="62" y="54"/>
                  </a:lnTo>
                  <a:lnTo>
                    <a:pt x="51" y="51"/>
                  </a:lnTo>
                  <a:lnTo>
                    <a:pt x="44" y="75"/>
                  </a:lnTo>
                  <a:lnTo>
                    <a:pt x="30" y="72"/>
                  </a:lnTo>
                  <a:lnTo>
                    <a:pt x="0" y="66"/>
                  </a:ln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6" name="coastline"/>
            <p:cNvSpPr>
              <a:spLocks/>
            </p:cNvSpPr>
            <p:nvPr/>
          </p:nvSpPr>
          <p:spPr bwMode="auto">
            <a:xfrm>
              <a:off x="7599363" y="3617913"/>
              <a:ext cx="342900" cy="371475"/>
            </a:xfrm>
            <a:custGeom>
              <a:avLst/>
              <a:gdLst>
                <a:gd name="T0" fmla="*/ 0 w 216"/>
                <a:gd name="T1" fmla="*/ 160 h 234"/>
                <a:gd name="T2" fmla="*/ 24 w 216"/>
                <a:gd name="T3" fmla="*/ 175 h 234"/>
                <a:gd name="T4" fmla="*/ 53 w 216"/>
                <a:gd name="T5" fmla="*/ 186 h 234"/>
                <a:gd name="T6" fmla="*/ 60 w 216"/>
                <a:gd name="T7" fmla="*/ 195 h 234"/>
                <a:gd name="T8" fmla="*/ 60 w 216"/>
                <a:gd name="T9" fmla="*/ 207 h 234"/>
                <a:gd name="T10" fmla="*/ 68 w 216"/>
                <a:gd name="T11" fmla="*/ 234 h 234"/>
                <a:gd name="T12" fmla="*/ 74 w 216"/>
                <a:gd name="T13" fmla="*/ 211 h 234"/>
                <a:gd name="T14" fmla="*/ 93 w 216"/>
                <a:gd name="T15" fmla="*/ 172 h 234"/>
                <a:gd name="T16" fmla="*/ 110 w 216"/>
                <a:gd name="T17" fmla="*/ 142 h 234"/>
                <a:gd name="T18" fmla="*/ 141 w 216"/>
                <a:gd name="T19" fmla="*/ 103 h 234"/>
                <a:gd name="T20" fmla="*/ 179 w 216"/>
                <a:gd name="T21" fmla="*/ 58 h 234"/>
                <a:gd name="T22" fmla="*/ 194 w 216"/>
                <a:gd name="T23" fmla="*/ 31 h 234"/>
                <a:gd name="T24" fmla="*/ 216 w 216"/>
                <a:gd name="T25" fmla="*/ 0 h 234"/>
                <a:gd name="T26" fmla="*/ 173 w 216"/>
                <a:gd name="T27" fmla="*/ 46 h 234"/>
                <a:gd name="T28" fmla="*/ 141 w 216"/>
                <a:gd name="T29" fmla="*/ 85 h 234"/>
                <a:gd name="T30" fmla="*/ 111 w 216"/>
                <a:gd name="T31" fmla="*/ 114 h 234"/>
                <a:gd name="T32" fmla="*/ 98 w 216"/>
                <a:gd name="T33" fmla="*/ 151 h 234"/>
                <a:gd name="T34" fmla="*/ 81 w 216"/>
                <a:gd name="T35" fmla="*/ 181 h 234"/>
                <a:gd name="T36" fmla="*/ 65 w 216"/>
                <a:gd name="T37" fmla="*/ 180 h 234"/>
                <a:gd name="T38" fmla="*/ 48 w 216"/>
                <a:gd name="T39" fmla="*/ 166 h 234"/>
                <a:gd name="T40" fmla="*/ 21 w 216"/>
                <a:gd name="T41" fmla="*/ 163 h 234"/>
                <a:gd name="T42" fmla="*/ 0 w 216"/>
                <a:gd name="T43"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 h="234">
                  <a:moveTo>
                    <a:pt x="0" y="160"/>
                  </a:moveTo>
                  <a:lnTo>
                    <a:pt x="24" y="175"/>
                  </a:lnTo>
                  <a:lnTo>
                    <a:pt x="53" y="186"/>
                  </a:lnTo>
                  <a:lnTo>
                    <a:pt x="60" y="195"/>
                  </a:lnTo>
                  <a:lnTo>
                    <a:pt x="60" y="207"/>
                  </a:lnTo>
                  <a:lnTo>
                    <a:pt x="68" y="234"/>
                  </a:lnTo>
                  <a:lnTo>
                    <a:pt x="74" y="211"/>
                  </a:lnTo>
                  <a:lnTo>
                    <a:pt x="93" y="172"/>
                  </a:lnTo>
                  <a:lnTo>
                    <a:pt x="110" y="142"/>
                  </a:lnTo>
                  <a:lnTo>
                    <a:pt x="141" y="103"/>
                  </a:lnTo>
                  <a:lnTo>
                    <a:pt x="179" y="58"/>
                  </a:lnTo>
                  <a:lnTo>
                    <a:pt x="194" y="31"/>
                  </a:lnTo>
                  <a:lnTo>
                    <a:pt x="216" y="0"/>
                  </a:lnTo>
                  <a:lnTo>
                    <a:pt x="173" y="46"/>
                  </a:lnTo>
                  <a:lnTo>
                    <a:pt x="141" y="85"/>
                  </a:lnTo>
                  <a:lnTo>
                    <a:pt x="111" y="114"/>
                  </a:lnTo>
                  <a:lnTo>
                    <a:pt x="98" y="151"/>
                  </a:lnTo>
                  <a:lnTo>
                    <a:pt x="81" y="181"/>
                  </a:lnTo>
                  <a:lnTo>
                    <a:pt x="65" y="180"/>
                  </a:lnTo>
                  <a:lnTo>
                    <a:pt x="48" y="166"/>
                  </a:lnTo>
                  <a:lnTo>
                    <a:pt x="21" y="163"/>
                  </a:lnTo>
                  <a:lnTo>
                    <a:pt x="0" y="160"/>
                  </a:ln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2" name="Carteret"/>
            <p:cNvSpPr>
              <a:spLocks/>
            </p:cNvSpPr>
            <p:nvPr/>
          </p:nvSpPr>
          <p:spPr bwMode="auto">
            <a:xfrm>
              <a:off x="7118350" y="3408363"/>
              <a:ext cx="800100" cy="501650"/>
            </a:xfrm>
            <a:custGeom>
              <a:avLst/>
              <a:gdLst>
                <a:gd name="T0" fmla="*/ 30 w 504"/>
                <a:gd name="T1" fmla="*/ 264 h 316"/>
                <a:gd name="T2" fmla="*/ 38 w 504"/>
                <a:gd name="T3" fmla="*/ 309 h 316"/>
                <a:gd name="T4" fmla="*/ 90 w 504"/>
                <a:gd name="T5" fmla="*/ 288 h 316"/>
                <a:gd name="T6" fmla="*/ 198 w 504"/>
                <a:gd name="T7" fmla="*/ 265 h 316"/>
                <a:gd name="T8" fmla="*/ 236 w 504"/>
                <a:gd name="T9" fmla="*/ 274 h 316"/>
                <a:gd name="T10" fmla="*/ 159 w 504"/>
                <a:gd name="T11" fmla="*/ 292 h 316"/>
                <a:gd name="T12" fmla="*/ 92 w 504"/>
                <a:gd name="T13" fmla="*/ 310 h 316"/>
                <a:gd name="T14" fmla="*/ 123 w 504"/>
                <a:gd name="T15" fmla="*/ 312 h 316"/>
                <a:gd name="T16" fmla="*/ 215 w 504"/>
                <a:gd name="T17" fmla="*/ 295 h 316"/>
                <a:gd name="T18" fmla="*/ 276 w 504"/>
                <a:gd name="T19" fmla="*/ 283 h 316"/>
                <a:gd name="T20" fmla="*/ 243 w 504"/>
                <a:gd name="T21" fmla="*/ 273 h 316"/>
                <a:gd name="T22" fmla="*/ 266 w 504"/>
                <a:gd name="T23" fmla="*/ 256 h 316"/>
                <a:gd name="T24" fmla="*/ 239 w 504"/>
                <a:gd name="T25" fmla="*/ 238 h 316"/>
                <a:gd name="T26" fmla="*/ 255 w 504"/>
                <a:gd name="T27" fmla="*/ 213 h 316"/>
                <a:gd name="T28" fmla="*/ 275 w 504"/>
                <a:gd name="T29" fmla="*/ 195 h 316"/>
                <a:gd name="T30" fmla="*/ 294 w 504"/>
                <a:gd name="T31" fmla="*/ 249 h 316"/>
                <a:gd name="T32" fmla="*/ 302 w 504"/>
                <a:gd name="T33" fmla="*/ 267 h 316"/>
                <a:gd name="T34" fmla="*/ 312 w 504"/>
                <a:gd name="T35" fmla="*/ 234 h 316"/>
                <a:gd name="T36" fmla="*/ 336 w 504"/>
                <a:gd name="T37" fmla="*/ 226 h 316"/>
                <a:gd name="T38" fmla="*/ 339 w 504"/>
                <a:gd name="T39" fmla="*/ 228 h 316"/>
                <a:gd name="T40" fmla="*/ 345 w 504"/>
                <a:gd name="T41" fmla="*/ 271 h 316"/>
                <a:gd name="T42" fmla="*/ 378 w 504"/>
                <a:gd name="T43" fmla="*/ 258 h 316"/>
                <a:gd name="T44" fmla="*/ 387 w 504"/>
                <a:gd name="T45" fmla="*/ 220 h 316"/>
                <a:gd name="T46" fmla="*/ 395 w 504"/>
                <a:gd name="T47" fmla="*/ 195 h 316"/>
                <a:gd name="T48" fmla="*/ 408 w 504"/>
                <a:gd name="T49" fmla="*/ 208 h 316"/>
                <a:gd name="T50" fmla="*/ 437 w 504"/>
                <a:gd name="T51" fmla="*/ 186 h 316"/>
                <a:gd name="T52" fmla="*/ 444 w 504"/>
                <a:gd name="T53" fmla="*/ 138 h 316"/>
                <a:gd name="T54" fmla="*/ 456 w 504"/>
                <a:gd name="T55" fmla="*/ 163 h 316"/>
                <a:gd name="T56" fmla="*/ 504 w 504"/>
                <a:gd name="T57" fmla="*/ 115 h 316"/>
                <a:gd name="T58" fmla="*/ 465 w 504"/>
                <a:gd name="T59" fmla="*/ 103 h 316"/>
                <a:gd name="T60" fmla="*/ 435 w 504"/>
                <a:gd name="T61" fmla="*/ 91 h 316"/>
                <a:gd name="T62" fmla="*/ 423 w 504"/>
                <a:gd name="T63" fmla="*/ 117 h 316"/>
                <a:gd name="T64" fmla="*/ 408 w 504"/>
                <a:gd name="T65" fmla="*/ 91 h 316"/>
                <a:gd name="T66" fmla="*/ 431 w 504"/>
                <a:gd name="T67" fmla="*/ 67 h 316"/>
                <a:gd name="T68" fmla="*/ 422 w 504"/>
                <a:gd name="T69" fmla="*/ 42 h 316"/>
                <a:gd name="T70" fmla="*/ 413 w 504"/>
                <a:gd name="T71" fmla="*/ 18 h 316"/>
                <a:gd name="T72" fmla="*/ 401 w 504"/>
                <a:gd name="T73" fmla="*/ 0 h 316"/>
                <a:gd name="T74" fmla="*/ 410 w 504"/>
                <a:gd name="T75" fmla="*/ 31 h 316"/>
                <a:gd name="T76" fmla="*/ 395 w 504"/>
                <a:gd name="T77" fmla="*/ 37 h 316"/>
                <a:gd name="T78" fmla="*/ 383 w 504"/>
                <a:gd name="T79" fmla="*/ 58 h 316"/>
                <a:gd name="T80" fmla="*/ 396 w 504"/>
                <a:gd name="T81" fmla="*/ 87 h 316"/>
                <a:gd name="T82" fmla="*/ 386 w 504"/>
                <a:gd name="T83" fmla="*/ 75 h 316"/>
                <a:gd name="T84" fmla="*/ 357 w 504"/>
                <a:gd name="T85" fmla="*/ 64 h 316"/>
                <a:gd name="T86" fmla="*/ 353 w 504"/>
                <a:gd name="T87" fmla="*/ 96 h 316"/>
                <a:gd name="T88" fmla="*/ 371 w 504"/>
                <a:gd name="T89" fmla="*/ 106 h 316"/>
                <a:gd name="T90" fmla="*/ 368 w 504"/>
                <a:gd name="T91" fmla="*/ 127 h 316"/>
                <a:gd name="T92" fmla="*/ 368 w 504"/>
                <a:gd name="T93" fmla="*/ 130 h 316"/>
                <a:gd name="T94" fmla="*/ 350 w 504"/>
                <a:gd name="T95" fmla="*/ 126 h 316"/>
                <a:gd name="T96" fmla="*/ 351 w 504"/>
                <a:gd name="T97" fmla="*/ 100 h 316"/>
                <a:gd name="T98" fmla="*/ 341 w 504"/>
                <a:gd name="T99" fmla="*/ 75 h 316"/>
                <a:gd name="T100" fmla="*/ 341 w 504"/>
                <a:gd name="T101" fmla="*/ 108 h 316"/>
                <a:gd name="T102" fmla="*/ 333 w 504"/>
                <a:gd name="T103" fmla="*/ 76 h 316"/>
                <a:gd name="T104" fmla="*/ 287 w 504"/>
                <a:gd name="T105" fmla="*/ 79 h 316"/>
                <a:gd name="T106" fmla="*/ 273 w 504"/>
                <a:gd name="T107" fmla="*/ 96 h 316"/>
                <a:gd name="T108" fmla="*/ 291 w 504"/>
                <a:gd name="T109" fmla="*/ 133 h 316"/>
                <a:gd name="T110" fmla="*/ 314 w 504"/>
                <a:gd name="T111" fmla="*/ 147 h 316"/>
                <a:gd name="T112" fmla="*/ 269 w 504"/>
                <a:gd name="T113" fmla="*/ 160 h 316"/>
                <a:gd name="T114" fmla="*/ 195 w 504"/>
                <a:gd name="T115" fmla="*/ 178 h 316"/>
                <a:gd name="T116" fmla="*/ 119 w 504"/>
                <a:gd name="T117" fmla="*/ 189 h 316"/>
                <a:gd name="T118" fmla="*/ 50 w 504"/>
                <a:gd name="T119" fmla="*/ 202 h 316"/>
                <a:gd name="T120" fmla="*/ 15 w 504"/>
                <a:gd name="T121" fmla="*/ 22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316">
                  <a:moveTo>
                    <a:pt x="0" y="231"/>
                  </a:moveTo>
                  <a:lnTo>
                    <a:pt x="30" y="264"/>
                  </a:lnTo>
                  <a:lnTo>
                    <a:pt x="30" y="300"/>
                  </a:lnTo>
                  <a:lnTo>
                    <a:pt x="38" y="309"/>
                  </a:lnTo>
                  <a:lnTo>
                    <a:pt x="53" y="297"/>
                  </a:lnTo>
                  <a:lnTo>
                    <a:pt x="90" y="288"/>
                  </a:lnTo>
                  <a:lnTo>
                    <a:pt x="131" y="267"/>
                  </a:lnTo>
                  <a:lnTo>
                    <a:pt x="198" y="265"/>
                  </a:lnTo>
                  <a:lnTo>
                    <a:pt x="212" y="271"/>
                  </a:lnTo>
                  <a:lnTo>
                    <a:pt x="236" y="274"/>
                  </a:lnTo>
                  <a:lnTo>
                    <a:pt x="203" y="285"/>
                  </a:lnTo>
                  <a:lnTo>
                    <a:pt x="159" y="292"/>
                  </a:lnTo>
                  <a:lnTo>
                    <a:pt x="125" y="307"/>
                  </a:lnTo>
                  <a:lnTo>
                    <a:pt x="92" y="310"/>
                  </a:lnTo>
                  <a:lnTo>
                    <a:pt x="77" y="316"/>
                  </a:lnTo>
                  <a:lnTo>
                    <a:pt x="123" y="312"/>
                  </a:lnTo>
                  <a:lnTo>
                    <a:pt x="173" y="303"/>
                  </a:lnTo>
                  <a:lnTo>
                    <a:pt x="215" y="295"/>
                  </a:lnTo>
                  <a:lnTo>
                    <a:pt x="257" y="292"/>
                  </a:lnTo>
                  <a:lnTo>
                    <a:pt x="276" y="283"/>
                  </a:lnTo>
                  <a:lnTo>
                    <a:pt x="264" y="274"/>
                  </a:lnTo>
                  <a:lnTo>
                    <a:pt x="243" y="273"/>
                  </a:lnTo>
                  <a:lnTo>
                    <a:pt x="269" y="268"/>
                  </a:lnTo>
                  <a:lnTo>
                    <a:pt x="266" y="256"/>
                  </a:lnTo>
                  <a:lnTo>
                    <a:pt x="257" y="240"/>
                  </a:lnTo>
                  <a:lnTo>
                    <a:pt x="239" y="238"/>
                  </a:lnTo>
                  <a:lnTo>
                    <a:pt x="224" y="246"/>
                  </a:lnTo>
                  <a:lnTo>
                    <a:pt x="255" y="213"/>
                  </a:lnTo>
                  <a:lnTo>
                    <a:pt x="276" y="225"/>
                  </a:lnTo>
                  <a:lnTo>
                    <a:pt x="275" y="195"/>
                  </a:lnTo>
                  <a:lnTo>
                    <a:pt x="291" y="229"/>
                  </a:lnTo>
                  <a:lnTo>
                    <a:pt x="294" y="249"/>
                  </a:lnTo>
                  <a:lnTo>
                    <a:pt x="288" y="262"/>
                  </a:lnTo>
                  <a:lnTo>
                    <a:pt x="302" y="267"/>
                  </a:lnTo>
                  <a:lnTo>
                    <a:pt x="311" y="271"/>
                  </a:lnTo>
                  <a:lnTo>
                    <a:pt x="312" y="234"/>
                  </a:lnTo>
                  <a:lnTo>
                    <a:pt x="318" y="195"/>
                  </a:lnTo>
                  <a:lnTo>
                    <a:pt x="336" y="226"/>
                  </a:lnTo>
                  <a:lnTo>
                    <a:pt x="351" y="210"/>
                  </a:lnTo>
                  <a:lnTo>
                    <a:pt x="339" y="228"/>
                  </a:lnTo>
                  <a:lnTo>
                    <a:pt x="339" y="249"/>
                  </a:lnTo>
                  <a:lnTo>
                    <a:pt x="345" y="271"/>
                  </a:lnTo>
                  <a:lnTo>
                    <a:pt x="354" y="261"/>
                  </a:lnTo>
                  <a:lnTo>
                    <a:pt x="378" y="258"/>
                  </a:lnTo>
                  <a:lnTo>
                    <a:pt x="377" y="235"/>
                  </a:lnTo>
                  <a:lnTo>
                    <a:pt x="387" y="220"/>
                  </a:lnTo>
                  <a:lnTo>
                    <a:pt x="387" y="205"/>
                  </a:lnTo>
                  <a:lnTo>
                    <a:pt x="395" y="195"/>
                  </a:lnTo>
                  <a:lnTo>
                    <a:pt x="401" y="219"/>
                  </a:lnTo>
                  <a:lnTo>
                    <a:pt x="408" y="208"/>
                  </a:lnTo>
                  <a:lnTo>
                    <a:pt x="411" y="190"/>
                  </a:lnTo>
                  <a:lnTo>
                    <a:pt x="437" y="186"/>
                  </a:lnTo>
                  <a:lnTo>
                    <a:pt x="435" y="171"/>
                  </a:lnTo>
                  <a:lnTo>
                    <a:pt x="444" y="138"/>
                  </a:lnTo>
                  <a:lnTo>
                    <a:pt x="447" y="154"/>
                  </a:lnTo>
                  <a:lnTo>
                    <a:pt x="456" y="163"/>
                  </a:lnTo>
                  <a:lnTo>
                    <a:pt x="495" y="123"/>
                  </a:lnTo>
                  <a:lnTo>
                    <a:pt x="504" y="115"/>
                  </a:lnTo>
                  <a:lnTo>
                    <a:pt x="485" y="111"/>
                  </a:lnTo>
                  <a:lnTo>
                    <a:pt x="465" y="103"/>
                  </a:lnTo>
                  <a:lnTo>
                    <a:pt x="443" y="105"/>
                  </a:lnTo>
                  <a:lnTo>
                    <a:pt x="435" y="91"/>
                  </a:lnTo>
                  <a:lnTo>
                    <a:pt x="425" y="97"/>
                  </a:lnTo>
                  <a:lnTo>
                    <a:pt x="423" y="117"/>
                  </a:lnTo>
                  <a:lnTo>
                    <a:pt x="419" y="94"/>
                  </a:lnTo>
                  <a:lnTo>
                    <a:pt x="408" y="91"/>
                  </a:lnTo>
                  <a:lnTo>
                    <a:pt x="414" y="79"/>
                  </a:lnTo>
                  <a:lnTo>
                    <a:pt x="431" y="67"/>
                  </a:lnTo>
                  <a:lnTo>
                    <a:pt x="422" y="58"/>
                  </a:lnTo>
                  <a:lnTo>
                    <a:pt x="422" y="42"/>
                  </a:lnTo>
                  <a:lnTo>
                    <a:pt x="422" y="24"/>
                  </a:lnTo>
                  <a:lnTo>
                    <a:pt x="413" y="18"/>
                  </a:lnTo>
                  <a:lnTo>
                    <a:pt x="413" y="7"/>
                  </a:lnTo>
                  <a:lnTo>
                    <a:pt x="401" y="0"/>
                  </a:lnTo>
                  <a:lnTo>
                    <a:pt x="396" y="16"/>
                  </a:lnTo>
                  <a:lnTo>
                    <a:pt x="410" y="31"/>
                  </a:lnTo>
                  <a:lnTo>
                    <a:pt x="408" y="45"/>
                  </a:lnTo>
                  <a:lnTo>
                    <a:pt x="395" y="37"/>
                  </a:lnTo>
                  <a:lnTo>
                    <a:pt x="395" y="49"/>
                  </a:lnTo>
                  <a:lnTo>
                    <a:pt x="383" y="58"/>
                  </a:lnTo>
                  <a:lnTo>
                    <a:pt x="387" y="69"/>
                  </a:lnTo>
                  <a:lnTo>
                    <a:pt x="396" y="87"/>
                  </a:lnTo>
                  <a:lnTo>
                    <a:pt x="393" y="99"/>
                  </a:lnTo>
                  <a:lnTo>
                    <a:pt x="386" y="75"/>
                  </a:lnTo>
                  <a:lnTo>
                    <a:pt x="377" y="55"/>
                  </a:lnTo>
                  <a:lnTo>
                    <a:pt x="357" y="64"/>
                  </a:lnTo>
                  <a:lnTo>
                    <a:pt x="345" y="73"/>
                  </a:lnTo>
                  <a:lnTo>
                    <a:pt x="353" y="96"/>
                  </a:lnTo>
                  <a:lnTo>
                    <a:pt x="359" y="105"/>
                  </a:lnTo>
                  <a:lnTo>
                    <a:pt x="371" y="106"/>
                  </a:lnTo>
                  <a:lnTo>
                    <a:pt x="365" y="117"/>
                  </a:lnTo>
                  <a:lnTo>
                    <a:pt x="368" y="127"/>
                  </a:lnTo>
                  <a:lnTo>
                    <a:pt x="378" y="145"/>
                  </a:lnTo>
                  <a:lnTo>
                    <a:pt x="368" y="130"/>
                  </a:lnTo>
                  <a:lnTo>
                    <a:pt x="362" y="121"/>
                  </a:lnTo>
                  <a:lnTo>
                    <a:pt x="350" y="126"/>
                  </a:lnTo>
                  <a:lnTo>
                    <a:pt x="351" y="115"/>
                  </a:lnTo>
                  <a:lnTo>
                    <a:pt x="351" y="100"/>
                  </a:lnTo>
                  <a:lnTo>
                    <a:pt x="344" y="88"/>
                  </a:lnTo>
                  <a:lnTo>
                    <a:pt x="341" y="75"/>
                  </a:lnTo>
                  <a:lnTo>
                    <a:pt x="336" y="97"/>
                  </a:lnTo>
                  <a:lnTo>
                    <a:pt x="341" y="108"/>
                  </a:lnTo>
                  <a:lnTo>
                    <a:pt x="333" y="91"/>
                  </a:lnTo>
                  <a:lnTo>
                    <a:pt x="333" y="76"/>
                  </a:lnTo>
                  <a:lnTo>
                    <a:pt x="305" y="76"/>
                  </a:lnTo>
                  <a:lnTo>
                    <a:pt x="287" y="79"/>
                  </a:lnTo>
                  <a:lnTo>
                    <a:pt x="284" y="94"/>
                  </a:lnTo>
                  <a:lnTo>
                    <a:pt x="273" y="96"/>
                  </a:lnTo>
                  <a:lnTo>
                    <a:pt x="287" y="106"/>
                  </a:lnTo>
                  <a:lnTo>
                    <a:pt x="291" y="133"/>
                  </a:lnTo>
                  <a:lnTo>
                    <a:pt x="308" y="135"/>
                  </a:lnTo>
                  <a:lnTo>
                    <a:pt x="314" y="147"/>
                  </a:lnTo>
                  <a:lnTo>
                    <a:pt x="296" y="147"/>
                  </a:lnTo>
                  <a:lnTo>
                    <a:pt x="269" y="160"/>
                  </a:lnTo>
                  <a:lnTo>
                    <a:pt x="236" y="178"/>
                  </a:lnTo>
                  <a:lnTo>
                    <a:pt x="195" y="178"/>
                  </a:lnTo>
                  <a:lnTo>
                    <a:pt x="170" y="187"/>
                  </a:lnTo>
                  <a:lnTo>
                    <a:pt x="119" y="189"/>
                  </a:lnTo>
                  <a:lnTo>
                    <a:pt x="68" y="193"/>
                  </a:lnTo>
                  <a:lnTo>
                    <a:pt x="50" y="202"/>
                  </a:lnTo>
                  <a:lnTo>
                    <a:pt x="26" y="216"/>
                  </a:lnTo>
                  <a:lnTo>
                    <a:pt x="15" y="222"/>
                  </a:lnTo>
                  <a:lnTo>
                    <a:pt x="0" y="231"/>
                  </a:ln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grpSp>
      <p:sp>
        <p:nvSpPr>
          <p:cNvPr id="25637" name="Yadkin"/>
          <p:cNvSpPr>
            <a:spLocks/>
          </p:cNvSpPr>
          <p:nvPr/>
        </p:nvSpPr>
        <p:spPr bwMode="auto">
          <a:xfrm>
            <a:off x="3710801" y="1839118"/>
            <a:ext cx="411163" cy="271463"/>
          </a:xfrm>
          <a:custGeom>
            <a:avLst/>
            <a:gdLst>
              <a:gd name="T0" fmla="*/ 244 w 259"/>
              <a:gd name="T1" fmla="*/ 25 h 171"/>
              <a:gd name="T2" fmla="*/ 259 w 259"/>
              <a:gd name="T3" fmla="*/ 55 h 171"/>
              <a:gd name="T4" fmla="*/ 259 w 259"/>
              <a:gd name="T5" fmla="*/ 75 h 171"/>
              <a:gd name="T6" fmla="*/ 252 w 259"/>
              <a:gd name="T7" fmla="*/ 88 h 171"/>
              <a:gd name="T8" fmla="*/ 252 w 259"/>
              <a:gd name="T9" fmla="*/ 117 h 171"/>
              <a:gd name="T10" fmla="*/ 216 w 259"/>
              <a:gd name="T11" fmla="*/ 129 h 171"/>
              <a:gd name="T12" fmla="*/ 216 w 259"/>
              <a:gd name="T13" fmla="*/ 148 h 171"/>
              <a:gd name="T14" fmla="*/ 228 w 259"/>
              <a:gd name="T15" fmla="*/ 169 h 171"/>
              <a:gd name="T16" fmla="*/ 105 w 259"/>
              <a:gd name="T17" fmla="*/ 171 h 171"/>
              <a:gd name="T18" fmla="*/ 0 w 259"/>
              <a:gd name="T19" fmla="*/ 168 h 171"/>
              <a:gd name="T20" fmla="*/ 6 w 259"/>
              <a:gd name="T21" fmla="*/ 94 h 171"/>
              <a:gd name="T22" fmla="*/ 6 w 259"/>
              <a:gd name="T23" fmla="*/ 40 h 171"/>
              <a:gd name="T24" fmla="*/ 39 w 259"/>
              <a:gd name="T25" fmla="*/ 25 h 171"/>
              <a:gd name="T26" fmla="*/ 79 w 259"/>
              <a:gd name="T27" fmla="*/ 7 h 171"/>
              <a:gd name="T28" fmla="*/ 118 w 259"/>
              <a:gd name="T29" fmla="*/ 16 h 171"/>
              <a:gd name="T30" fmla="*/ 130 w 259"/>
              <a:gd name="T31" fmla="*/ 24 h 171"/>
              <a:gd name="T32" fmla="*/ 142 w 259"/>
              <a:gd name="T33" fmla="*/ 1 h 171"/>
              <a:gd name="T34" fmla="*/ 168 w 259"/>
              <a:gd name="T35" fmla="*/ 19 h 171"/>
              <a:gd name="T36" fmla="*/ 195 w 259"/>
              <a:gd name="T37" fmla="*/ 0 h 171"/>
              <a:gd name="T38" fmla="*/ 199 w 259"/>
              <a:gd name="T39" fmla="*/ 25 h 171"/>
              <a:gd name="T40" fmla="*/ 244 w 259"/>
              <a:gd name="T41" fmla="*/ 2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171">
                <a:moveTo>
                  <a:pt x="244" y="25"/>
                </a:moveTo>
                <a:lnTo>
                  <a:pt x="259" y="55"/>
                </a:lnTo>
                <a:lnTo>
                  <a:pt x="259" y="75"/>
                </a:lnTo>
                <a:lnTo>
                  <a:pt x="252" y="88"/>
                </a:lnTo>
                <a:lnTo>
                  <a:pt x="252" y="117"/>
                </a:lnTo>
                <a:lnTo>
                  <a:pt x="216" y="129"/>
                </a:lnTo>
                <a:lnTo>
                  <a:pt x="216" y="148"/>
                </a:lnTo>
                <a:lnTo>
                  <a:pt x="228" y="169"/>
                </a:lnTo>
                <a:lnTo>
                  <a:pt x="105" y="171"/>
                </a:lnTo>
                <a:lnTo>
                  <a:pt x="0" y="168"/>
                </a:lnTo>
                <a:lnTo>
                  <a:pt x="6" y="94"/>
                </a:lnTo>
                <a:lnTo>
                  <a:pt x="6" y="40"/>
                </a:lnTo>
                <a:lnTo>
                  <a:pt x="39" y="25"/>
                </a:lnTo>
                <a:lnTo>
                  <a:pt x="79" y="7"/>
                </a:lnTo>
                <a:lnTo>
                  <a:pt x="118" y="16"/>
                </a:lnTo>
                <a:lnTo>
                  <a:pt x="130" y="24"/>
                </a:lnTo>
                <a:lnTo>
                  <a:pt x="142" y="1"/>
                </a:lnTo>
                <a:lnTo>
                  <a:pt x="168" y="19"/>
                </a:lnTo>
                <a:lnTo>
                  <a:pt x="195" y="0"/>
                </a:lnTo>
                <a:lnTo>
                  <a:pt x="199" y="25"/>
                </a:lnTo>
                <a:lnTo>
                  <a:pt x="244" y="25"/>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6" name="Vance"/>
          <p:cNvSpPr>
            <a:spLocks/>
          </p:cNvSpPr>
          <p:nvPr/>
        </p:nvSpPr>
        <p:spPr bwMode="auto">
          <a:xfrm>
            <a:off x="5869801" y="1550193"/>
            <a:ext cx="222250" cy="428625"/>
          </a:xfrm>
          <a:custGeom>
            <a:avLst/>
            <a:gdLst>
              <a:gd name="T0" fmla="*/ 18 w 140"/>
              <a:gd name="T1" fmla="*/ 2 h 270"/>
              <a:gd name="T2" fmla="*/ 107 w 140"/>
              <a:gd name="T3" fmla="*/ 0 h 270"/>
              <a:gd name="T4" fmla="*/ 140 w 140"/>
              <a:gd name="T5" fmla="*/ 150 h 270"/>
              <a:gd name="T6" fmla="*/ 138 w 140"/>
              <a:gd name="T7" fmla="*/ 162 h 270"/>
              <a:gd name="T8" fmla="*/ 116 w 140"/>
              <a:gd name="T9" fmla="*/ 192 h 270"/>
              <a:gd name="T10" fmla="*/ 101 w 140"/>
              <a:gd name="T11" fmla="*/ 218 h 270"/>
              <a:gd name="T12" fmla="*/ 75 w 140"/>
              <a:gd name="T13" fmla="*/ 221 h 270"/>
              <a:gd name="T14" fmla="*/ 51 w 140"/>
              <a:gd name="T15" fmla="*/ 270 h 270"/>
              <a:gd name="T16" fmla="*/ 6 w 140"/>
              <a:gd name="T17" fmla="*/ 258 h 270"/>
              <a:gd name="T18" fmla="*/ 0 w 140"/>
              <a:gd name="T19" fmla="*/ 48 h 270"/>
              <a:gd name="T20" fmla="*/ 8 w 140"/>
              <a:gd name="T21" fmla="*/ 20 h 270"/>
              <a:gd name="T22" fmla="*/ 18 w 140"/>
              <a:gd name="T23"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270">
                <a:moveTo>
                  <a:pt x="18" y="2"/>
                </a:moveTo>
                <a:lnTo>
                  <a:pt x="107" y="0"/>
                </a:lnTo>
                <a:lnTo>
                  <a:pt x="140" y="150"/>
                </a:lnTo>
                <a:lnTo>
                  <a:pt x="138" y="162"/>
                </a:lnTo>
                <a:lnTo>
                  <a:pt x="116" y="192"/>
                </a:lnTo>
                <a:lnTo>
                  <a:pt x="101" y="218"/>
                </a:lnTo>
                <a:lnTo>
                  <a:pt x="75" y="221"/>
                </a:lnTo>
                <a:lnTo>
                  <a:pt x="51" y="270"/>
                </a:lnTo>
                <a:lnTo>
                  <a:pt x="6" y="258"/>
                </a:lnTo>
                <a:lnTo>
                  <a:pt x="0" y="48"/>
                </a:lnTo>
                <a:lnTo>
                  <a:pt x="8" y="20"/>
                </a:lnTo>
                <a:lnTo>
                  <a:pt x="18" y="2"/>
                </a:lnTo>
                <a:close/>
              </a:path>
            </a:pathLst>
          </a:custGeom>
          <a:solidFill>
            <a:srgbClr val="CC66FF"/>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9" name="Wilson"/>
          <p:cNvSpPr>
            <a:spLocks/>
          </p:cNvSpPr>
          <p:nvPr/>
        </p:nvSpPr>
        <p:spPr bwMode="auto">
          <a:xfrm>
            <a:off x="6169839" y="2305843"/>
            <a:ext cx="495300" cy="325438"/>
          </a:xfrm>
          <a:custGeom>
            <a:avLst/>
            <a:gdLst>
              <a:gd name="T0" fmla="*/ 216 w 312"/>
              <a:gd name="T1" fmla="*/ 205 h 205"/>
              <a:gd name="T2" fmla="*/ 240 w 312"/>
              <a:gd name="T3" fmla="*/ 184 h 205"/>
              <a:gd name="T4" fmla="*/ 276 w 312"/>
              <a:gd name="T5" fmla="*/ 157 h 205"/>
              <a:gd name="T6" fmla="*/ 293 w 312"/>
              <a:gd name="T7" fmla="*/ 138 h 205"/>
              <a:gd name="T8" fmla="*/ 312 w 312"/>
              <a:gd name="T9" fmla="*/ 130 h 205"/>
              <a:gd name="T10" fmla="*/ 273 w 312"/>
              <a:gd name="T11" fmla="*/ 96 h 205"/>
              <a:gd name="T12" fmla="*/ 266 w 312"/>
              <a:gd name="T13" fmla="*/ 39 h 205"/>
              <a:gd name="T14" fmla="*/ 258 w 312"/>
              <a:gd name="T15" fmla="*/ 21 h 205"/>
              <a:gd name="T16" fmla="*/ 207 w 312"/>
              <a:gd name="T17" fmla="*/ 0 h 205"/>
              <a:gd name="T18" fmla="*/ 201 w 312"/>
              <a:gd name="T19" fmla="*/ 16 h 205"/>
              <a:gd name="T20" fmla="*/ 161 w 312"/>
              <a:gd name="T21" fmla="*/ 16 h 205"/>
              <a:gd name="T22" fmla="*/ 0 w 312"/>
              <a:gd name="T23" fmla="*/ 94 h 205"/>
              <a:gd name="T24" fmla="*/ 20 w 312"/>
              <a:gd name="T25" fmla="*/ 112 h 205"/>
              <a:gd name="T26" fmla="*/ 41 w 312"/>
              <a:gd name="T27" fmla="*/ 190 h 205"/>
              <a:gd name="T28" fmla="*/ 77 w 312"/>
              <a:gd name="T29" fmla="*/ 198 h 205"/>
              <a:gd name="T30" fmla="*/ 216 w 312"/>
              <a:gd name="T3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5">
                <a:moveTo>
                  <a:pt x="216" y="205"/>
                </a:moveTo>
                <a:lnTo>
                  <a:pt x="240" y="184"/>
                </a:lnTo>
                <a:lnTo>
                  <a:pt x="276" y="157"/>
                </a:lnTo>
                <a:lnTo>
                  <a:pt x="293" y="138"/>
                </a:lnTo>
                <a:lnTo>
                  <a:pt x="312" y="130"/>
                </a:lnTo>
                <a:lnTo>
                  <a:pt x="273" y="96"/>
                </a:lnTo>
                <a:lnTo>
                  <a:pt x="266" y="39"/>
                </a:lnTo>
                <a:lnTo>
                  <a:pt x="258" y="21"/>
                </a:lnTo>
                <a:lnTo>
                  <a:pt x="207" y="0"/>
                </a:lnTo>
                <a:lnTo>
                  <a:pt x="201" y="16"/>
                </a:lnTo>
                <a:lnTo>
                  <a:pt x="161" y="16"/>
                </a:lnTo>
                <a:lnTo>
                  <a:pt x="0" y="94"/>
                </a:lnTo>
                <a:lnTo>
                  <a:pt x="20" y="112"/>
                </a:lnTo>
                <a:lnTo>
                  <a:pt x="41" y="190"/>
                </a:lnTo>
                <a:lnTo>
                  <a:pt x="77" y="198"/>
                </a:lnTo>
                <a:lnTo>
                  <a:pt x="216" y="205"/>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1" name="Wilkes"/>
          <p:cNvSpPr>
            <a:spLocks/>
          </p:cNvSpPr>
          <p:nvPr/>
        </p:nvSpPr>
        <p:spPr bwMode="auto">
          <a:xfrm>
            <a:off x="3117076" y="1672431"/>
            <a:ext cx="608013" cy="495300"/>
          </a:xfrm>
          <a:custGeom>
            <a:avLst/>
            <a:gdLst>
              <a:gd name="T0" fmla="*/ 35 w 383"/>
              <a:gd name="T1" fmla="*/ 135 h 312"/>
              <a:gd name="T2" fmla="*/ 44 w 383"/>
              <a:gd name="T3" fmla="*/ 165 h 312"/>
              <a:gd name="T4" fmla="*/ 20 w 383"/>
              <a:gd name="T5" fmla="*/ 187 h 312"/>
              <a:gd name="T6" fmla="*/ 0 w 383"/>
              <a:gd name="T7" fmla="*/ 217 h 312"/>
              <a:gd name="T8" fmla="*/ 14 w 383"/>
              <a:gd name="T9" fmla="*/ 241 h 312"/>
              <a:gd name="T10" fmla="*/ 59 w 383"/>
              <a:gd name="T11" fmla="*/ 252 h 312"/>
              <a:gd name="T12" fmla="*/ 72 w 383"/>
              <a:gd name="T13" fmla="*/ 259 h 312"/>
              <a:gd name="T14" fmla="*/ 93 w 383"/>
              <a:gd name="T15" fmla="*/ 282 h 312"/>
              <a:gd name="T16" fmla="*/ 116 w 383"/>
              <a:gd name="T17" fmla="*/ 312 h 312"/>
              <a:gd name="T18" fmla="*/ 149 w 383"/>
              <a:gd name="T19" fmla="*/ 295 h 312"/>
              <a:gd name="T20" fmla="*/ 192 w 383"/>
              <a:gd name="T21" fmla="*/ 283 h 312"/>
              <a:gd name="T22" fmla="*/ 306 w 383"/>
              <a:gd name="T23" fmla="*/ 276 h 312"/>
              <a:gd name="T24" fmla="*/ 375 w 383"/>
              <a:gd name="T25" fmla="*/ 271 h 312"/>
              <a:gd name="T26" fmla="*/ 380 w 383"/>
              <a:gd name="T27" fmla="*/ 204 h 312"/>
              <a:gd name="T28" fmla="*/ 383 w 383"/>
              <a:gd name="T29" fmla="*/ 78 h 312"/>
              <a:gd name="T30" fmla="*/ 326 w 383"/>
              <a:gd name="T31" fmla="*/ 25 h 312"/>
              <a:gd name="T32" fmla="*/ 317 w 383"/>
              <a:gd name="T33" fmla="*/ 43 h 312"/>
              <a:gd name="T34" fmla="*/ 288 w 383"/>
              <a:gd name="T35" fmla="*/ 43 h 312"/>
              <a:gd name="T36" fmla="*/ 281 w 383"/>
              <a:gd name="T37" fmla="*/ 6 h 312"/>
              <a:gd name="T38" fmla="*/ 254 w 383"/>
              <a:gd name="T39" fmla="*/ 0 h 312"/>
              <a:gd name="T40" fmla="*/ 227 w 383"/>
              <a:gd name="T41" fmla="*/ 15 h 312"/>
              <a:gd name="T42" fmla="*/ 215 w 383"/>
              <a:gd name="T43" fmla="*/ 7 h 312"/>
              <a:gd name="T44" fmla="*/ 195 w 383"/>
              <a:gd name="T45" fmla="*/ 30 h 312"/>
              <a:gd name="T46" fmla="*/ 165 w 383"/>
              <a:gd name="T47" fmla="*/ 49 h 312"/>
              <a:gd name="T48" fmla="*/ 93 w 383"/>
              <a:gd name="T49" fmla="*/ 49 h 312"/>
              <a:gd name="T50" fmla="*/ 93 w 383"/>
              <a:gd name="T51" fmla="*/ 106 h 312"/>
              <a:gd name="T52" fmla="*/ 83 w 383"/>
              <a:gd name="T53" fmla="*/ 97 h 312"/>
              <a:gd name="T54" fmla="*/ 68 w 383"/>
              <a:gd name="T55" fmla="*/ 102 h 312"/>
              <a:gd name="T56" fmla="*/ 42 w 383"/>
              <a:gd name="T57" fmla="*/ 115 h 312"/>
              <a:gd name="T58" fmla="*/ 35 w 383"/>
              <a:gd name="T5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3" h="312">
                <a:moveTo>
                  <a:pt x="35" y="135"/>
                </a:moveTo>
                <a:lnTo>
                  <a:pt x="44" y="165"/>
                </a:lnTo>
                <a:lnTo>
                  <a:pt x="20" y="187"/>
                </a:lnTo>
                <a:lnTo>
                  <a:pt x="0" y="217"/>
                </a:lnTo>
                <a:lnTo>
                  <a:pt x="14" y="241"/>
                </a:lnTo>
                <a:lnTo>
                  <a:pt x="59" y="252"/>
                </a:lnTo>
                <a:lnTo>
                  <a:pt x="72" y="259"/>
                </a:lnTo>
                <a:lnTo>
                  <a:pt x="93" y="282"/>
                </a:lnTo>
                <a:lnTo>
                  <a:pt x="116" y="312"/>
                </a:lnTo>
                <a:lnTo>
                  <a:pt x="149" y="295"/>
                </a:lnTo>
                <a:lnTo>
                  <a:pt x="192" y="283"/>
                </a:lnTo>
                <a:lnTo>
                  <a:pt x="306" y="276"/>
                </a:lnTo>
                <a:lnTo>
                  <a:pt x="375" y="271"/>
                </a:lnTo>
                <a:lnTo>
                  <a:pt x="380" y="204"/>
                </a:lnTo>
                <a:lnTo>
                  <a:pt x="383" y="78"/>
                </a:lnTo>
                <a:lnTo>
                  <a:pt x="326" y="25"/>
                </a:lnTo>
                <a:lnTo>
                  <a:pt x="317" y="43"/>
                </a:lnTo>
                <a:lnTo>
                  <a:pt x="288" y="43"/>
                </a:lnTo>
                <a:lnTo>
                  <a:pt x="281" y="6"/>
                </a:lnTo>
                <a:lnTo>
                  <a:pt x="254" y="0"/>
                </a:lnTo>
                <a:lnTo>
                  <a:pt x="227" y="15"/>
                </a:lnTo>
                <a:lnTo>
                  <a:pt x="215" y="7"/>
                </a:lnTo>
                <a:lnTo>
                  <a:pt x="195" y="30"/>
                </a:lnTo>
                <a:lnTo>
                  <a:pt x="165" y="49"/>
                </a:lnTo>
                <a:lnTo>
                  <a:pt x="93" y="49"/>
                </a:lnTo>
                <a:lnTo>
                  <a:pt x="93" y="106"/>
                </a:lnTo>
                <a:lnTo>
                  <a:pt x="83" y="97"/>
                </a:lnTo>
                <a:lnTo>
                  <a:pt x="68" y="102"/>
                </a:lnTo>
                <a:lnTo>
                  <a:pt x="42" y="115"/>
                </a:lnTo>
                <a:lnTo>
                  <a:pt x="35" y="135"/>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8" name="Wayne"/>
          <p:cNvSpPr>
            <a:spLocks/>
          </p:cNvSpPr>
          <p:nvPr/>
        </p:nvSpPr>
        <p:spPr bwMode="auto">
          <a:xfrm>
            <a:off x="6074589" y="2620168"/>
            <a:ext cx="461962" cy="495300"/>
          </a:xfrm>
          <a:custGeom>
            <a:avLst/>
            <a:gdLst>
              <a:gd name="T0" fmla="*/ 137 w 291"/>
              <a:gd name="T1" fmla="*/ 0 h 312"/>
              <a:gd name="T2" fmla="*/ 276 w 291"/>
              <a:gd name="T3" fmla="*/ 10 h 312"/>
              <a:gd name="T4" fmla="*/ 275 w 291"/>
              <a:gd name="T5" fmla="*/ 124 h 312"/>
              <a:gd name="T6" fmla="*/ 291 w 291"/>
              <a:gd name="T7" fmla="*/ 153 h 312"/>
              <a:gd name="T8" fmla="*/ 281 w 291"/>
              <a:gd name="T9" fmla="*/ 160 h 312"/>
              <a:gd name="T10" fmla="*/ 275 w 291"/>
              <a:gd name="T11" fmla="*/ 292 h 312"/>
              <a:gd name="T12" fmla="*/ 255 w 291"/>
              <a:gd name="T13" fmla="*/ 312 h 312"/>
              <a:gd name="T14" fmla="*/ 239 w 291"/>
              <a:gd name="T15" fmla="*/ 312 h 312"/>
              <a:gd name="T16" fmla="*/ 174 w 291"/>
              <a:gd name="T17" fmla="*/ 283 h 312"/>
              <a:gd name="T18" fmla="*/ 159 w 291"/>
              <a:gd name="T19" fmla="*/ 283 h 312"/>
              <a:gd name="T20" fmla="*/ 147 w 291"/>
              <a:gd name="T21" fmla="*/ 292 h 312"/>
              <a:gd name="T22" fmla="*/ 125 w 291"/>
              <a:gd name="T23" fmla="*/ 294 h 312"/>
              <a:gd name="T24" fmla="*/ 110 w 291"/>
              <a:gd name="T25" fmla="*/ 285 h 312"/>
              <a:gd name="T26" fmla="*/ 89 w 291"/>
              <a:gd name="T27" fmla="*/ 285 h 312"/>
              <a:gd name="T28" fmla="*/ 89 w 291"/>
              <a:gd name="T29" fmla="*/ 274 h 312"/>
              <a:gd name="T30" fmla="*/ 53 w 291"/>
              <a:gd name="T31" fmla="*/ 265 h 312"/>
              <a:gd name="T32" fmla="*/ 21 w 291"/>
              <a:gd name="T33" fmla="*/ 247 h 312"/>
              <a:gd name="T34" fmla="*/ 21 w 291"/>
              <a:gd name="T35" fmla="*/ 235 h 312"/>
              <a:gd name="T36" fmla="*/ 0 w 291"/>
              <a:gd name="T37" fmla="*/ 213 h 312"/>
              <a:gd name="T38" fmla="*/ 33 w 291"/>
              <a:gd name="T39" fmla="*/ 193 h 312"/>
              <a:gd name="T40" fmla="*/ 87 w 291"/>
              <a:gd name="T41" fmla="*/ 175 h 312"/>
              <a:gd name="T42" fmla="*/ 86 w 291"/>
              <a:gd name="T43" fmla="*/ 111 h 312"/>
              <a:gd name="T44" fmla="*/ 137 w 291"/>
              <a:gd name="T4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312">
                <a:moveTo>
                  <a:pt x="137" y="0"/>
                </a:moveTo>
                <a:lnTo>
                  <a:pt x="276" y="10"/>
                </a:lnTo>
                <a:lnTo>
                  <a:pt x="275" y="124"/>
                </a:lnTo>
                <a:lnTo>
                  <a:pt x="291" y="153"/>
                </a:lnTo>
                <a:lnTo>
                  <a:pt x="281" y="160"/>
                </a:lnTo>
                <a:lnTo>
                  <a:pt x="275" y="292"/>
                </a:lnTo>
                <a:lnTo>
                  <a:pt x="255" y="312"/>
                </a:lnTo>
                <a:lnTo>
                  <a:pt x="239" y="312"/>
                </a:lnTo>
                <a:lnTo>
                  <a:pt x="174" y="283"/>
                </a:lnTo>
                <a:lnTo>
                  <a:pt x="159" y="283"/>
                </a:lnTo>
                <a:lnTo>
                  <a:pt x="147" y="292"/>
                </a:lnTo>
                <a:lnTo>
                  <a:pt x="125" y="294"/>
                </a:lnTo>
                <a:lnTo>
                  <a:pt x="110" y="285"/>
                </a:lnTo>
                <a:lnTo>
                  <a:pt x="89" y="285"/>
                </a:lnTo>
                <a:lnTo>
                  <a:pt x="89" y="274"/>
                </a:lnTo>
                <a:lnTo>
                  <a:pt x="53" y="265"/>
                </a:lnTo>
                <a:lnTo>
                  <a:pt x="21" y="247"/>
                </a:lnTo>
                <a:lnTo>
                  <a:pt x="21" y="235"/>
                </a:lnTo>
                <a:lnTo>
                  <a:pt x="0" y="213"/>
                </a:lnTo>
                <a:lnTo>
                  <a:pt x="33" y="193"/>
                </a:lnTo>
                <a:lnTo>
                  <a:pt x="87" y="175"/>
                </a:lnTo>
                <a:lnTo>
                  <a:pt x="86" y="111"/>
                </a:lnTo>
                <a:lnTo>
                  <a:pt x="137"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9" name="Watauga"/>
          <p:cNvSpPr>
            <a:spLocks/>
          </p:cNvSpPr>
          <p:nvPr/>
        </p:nvSpPr>
        <p:spPr bwMode="auto">
          <a:xfrm>
            <a:off x="2759889" y="1726406"/>
            <a:ext cx="427037" cy="298450"/>
          </a:xfrm>
          <a:custGeom>
            <a:avLst/>
            <a:gdLst>
              <a:gd name="T0" fmla="*/ 0 w 269"/>
              <a:gd name="T1" fmla="*/ 66 h 188"/>
              <a:gd name="T2" fmla="*/ 38 w 269"/>
              <a:gd name="T3" fmla="*/ 38 h 188"/>
              <a:gd name="T4" fmla="*/ 57 w 269"/>
              <a:gd name="T5" fmla="*/ 30 h 188"/>
              <a:gd name="T6" fmla="*/ 74 w 269"/>
              <a:gd name="T7" fmla="*/ 17 h 188"/>
              <a:gd name="T8" fmla="*/ 93 w 269"/>
              <a:gd name="T9" fmla="*/ 24 h 188"/>
              <a:gd name="T10" fmla="*/ 110 w 269"/>
              <a:gd name="T11" fmla="*/ 26 h 188"/>
              <a:gd name="T12" fmla="*/ 123 w 269"/>
              <a:gd name="T13" fmla="*/ 32 h 188"/>
              <a:gd name="T14" fmla="*/ 119 w 269"/>
              <a:gd name="T15" fmla="*/ 0 h 188"/>
              <a:gd name="T16" fmla="*/ 168 w 269"/>
              <a:gd name="T17" fmla="*/ 18 h 188"/>
              <a:gd name="T18" fmla="*/ 176 w 269"/>
              <a:gd name="T19" fmla="*/ 41 h 188"/>
              <a:gd name="T20" fmla="*/ 189 w 269"/>
              <a:gd name="T21" fmla="*/ 51 h 188"/>
              <a:gd name="T22" fmla="*/ 200 w 269"/>
              <a:gd name="T23" fmla="*/ 80 h 188"/>
              <a:gd name="T24" fmla="*/ 260 w 269"/>
              <a:gd name="T25" fmla="*/ 102 h 188"/>
              <a:gd name="T26" fmla="*/ 269 w 269"/>
              <a:gd name="T27" fmla="*/ 131 h 188"/>
              <a:gd name="T28" fmla="*/ 245 w 269"/>
              <a:gd name="T29" fmla="*/ 153 h 188"/>
              <a:gd name="T30" fmla="*/ 224 w 269"/>
              <a:gd name="T31" fmla="*/ 183 h 188"/>
              <a:gd name="T32" fmla="*/ 66 w 269"/>
              <a:gd name="T33" fmla="*/ 188 h 188"/>
              <a:gd name="T34" fmla="*/ 51 w 269"/>
              <a:gd name="T35" fmla="*/ 152 h 188"/>
              <a:gd name="T36" fmla="*/ 44 w 269"/>
              <a:gd name="T37" fmla="*/ 141 h 188"/>
              <a:gd name="T38" fmla="*/ 26 w 269"/>
              <a:gd name="T39" fmla="*/ 137 h 188"/>
              <a:gd name="T40" fmla="*/ 9 w 269"/>
              <a:gd name="T41" fmla="*/ 120 h 188"/>
              <a:gd name="T42" fmla="*/ 17 w 269"/>
              <a:gd name="T43" fmla="*/ 90 h 188"/>
              <a:gd name="T44" fmla="*/ 17 w 269"/>
              <a:gd name="T45" fmla="*/ 80 h 188"/>
              <a:gd name="T46" fmla="*/ 0 w 269"/>
              <a:gd name="T47" fmla="*/ 6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9" h="188">
                <a:moveTo>
                  <a:pt x="0" y="66"/>
                </a:moveTo>
                <a:lnTo>
                  <a:pt x="38" y="38"/>
                </a:lnTo>
                <a:lnTo>
                  <a:pt x="57" y="30"/>
                </a:lnTo>
                <a:lnTo>
                  <a:pt x="74" y="17"/>
                </a:lnTo>
                <a:lnTo>
                  <a:pt x="93" y="24"/>
                </a:lnTo>
                <a:lnTo>
                  <a:pt x="110" y="26"/>
                </a:lnTo>
                <a:lnTo>
                  <a:pt x="123" y="32"/>
                </a:lnTo>
                <a:lnTo>
                  <a:pt x="119" y="0"/>
                </a:lnTo>
                <a:lnTo>
                  <a:pt x="168" y="18"/>
                </a:lnTo>
                <a:lnTo>
                  <a:pt x="176" y="41"/>
                </a:lnTo>
                <a:lnTo>
                  <a:pt x="189" y="51"/>
                </a:lnTo>
                <a:lnTo>
                  <a:pt x="200" y="80"/>
                </a:lnTo>
                <a:lnTo>
                  <a:pt x="260" y="102"/>
                </a:lnTo>
                <a:lnTo>
                  <a:pt x="269" y="131"/>
                </a:lnTo>
                <a:lnTo>
                  <a:pt x="245" y="153"/>
                </a:lnTo>
                <a:lnTo>
                  <a:pt x="224" y="183"/>
                </a:lnTo>
                <a:lnTo>
                  <a:pt x="66" y="188"/>
                </a:lnTo>
                <a:lnTo>
                  <a:pt x="51" y="152"/>
                </a:lnTo>
                <a:lnTo>
                  <a:pt x="44" y="141"/>
                </a:lnTo>
                <a:lnTo>
                  <a:pt x="26" y="137"/>
                </a:lnTo>
                <a:lnTo>
                  <a:pt x="9" y="120"/>
                </a:lnTo>
                <a:lnTo>
                  <a:pt x="17" y="90"/>
                </a:lnTo>
                <a:lnTo>
                  <a:pt x="17" y="80"/>
                </a:lnTo>
                <a:lnTo>
                  <a:pt x="0" y="66"/>
                </a:lnTo>
                <a:close/>
              </a:path>
            </a:pathLst>
          </a:custGeom>
          <a:solidFill>
            <a:srgbClr val="CC00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9" name="Washington"/>
          <p:cNvSpPr>
            <a:spLocks/>
          </p:cNvSpPr>
          <p:nvPr/>
        </p:nvSpPr>
        <p:spPr bwMode="auto">
          <a:xfrm>
            <a:off x="7411264" y="2145506"/>
            <a:ext cx="433387" cy="314325"/>
          </a:xfrm>
          <a:custGeom>
            <a:avLst/>
            <a:gdLst>
              <a:gd name="T0" fmla="*/ 0 w 273"/>
              <a:gd name="T1" fmla="*/ 197 h 198"/>
              <a:gd name="T2" fmla="*/ 252 w 273"/>
              <a:gd name="T3" fmla="*/ 198 h 198"/>
              <a:gd name="T4" fmla="*/ 252 w 273"/>
              <a:gd name="T5" fmla="*/ 131 h 198"/>
              <a:gd name="T6" fmla="*/ 268 w 273"/>
              <a:gd name="T7" fmla="*/ 87 h 198"/>
              <a:gd name="T8" fmla="*/ 273 w 273"/>
              <a:gd name="T9" fmla="*/ 63 h 198"/>
              <a:gd name="T10" fmla="*/ 261 w 273"/>
              <a:gd name="T11" fmla="*/ 32 h 198"/>
              <a:gd name="T12" fmla="*/ 247 w 273"/>
              <a:gd name="T13" fmla="*/ 0 h 198"/>
              <a:gd name="T14" fmla="*/ 222 w 273"/>
              <a:gd name="T15" fmla="*/ 12 h 198"/>
              <a:gd name="T16" fmla="*/ 174 w 273"/>
              <a:gd name="T17" fmla="*/ 29 h 198"/>
              <a:gd name="T18" fmla="*/ 126 w 273"/>
              <a:gd name="T19" fmla="*/ 35 h 198"/>
              <a:gd name="T20" fmla="*/ 81 w 273"/>
              <a:gd name="T21" fmla="*/ 45 h 198"/>
              <a:gd name="T22" fmla="*/ 57 w 273"/>
              <a:gd name="T23" fmla="*/ 53 h 198"/>
              <a:gd name="T24" fmla="*/ 43 w 273"/>
              <a:gd name="T25" fmla="*/ 87 h 198"/>
              <a:gd name="T26" fmla="*/ 0 w 273"/>
              <a:gd name="T27"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98">
                <a:moveTo>
                  <a:pt x="0" y="197"/>
                </a:moveTo>
                <a:lnTo>
                  <a:pt x="252" y="198"/>
                </a:lnTo>
                <a:lnTo>
                  <a:pt x="252" y="131"/>
                </a:lnTo>
                <a:lnTo>
                  <a:pt x="268" y="87"/>
                </a:lnTo>
                <a:lnTo>
                  <a:pt x="273" y="63"/>
                </a:lnTo>
                <a:lnTo>
                  <a:pt x="261" y="32"/>
                </a:lnTo>
                <a:lnTo>
                  <a:pt x="247" y="0"/>
                </a:lnTo>
                <a:lnTo>
                  <a:pt x="222" y="12"/>
                </a:lnTo>
                <a:lnTo>
                  <a:pt x="174" y="29"/>
                </a:lnTo>
                <a:lnTo>
                  <a:pt x="126" y="35"/>
                </a:lnTo>
                <a:lnTo>
                  <a:pt x="81" y="45"/>
                </a:lnTo>
                <a:lnTo>
                  <a:pt x="57" y="53"/>
                </a:lnTo>
                <a:lnTo>
                  <a:pt x="43" y="87"/>
                </a:lnTo>
                <a:lnTo>
                  <a:pt x="0" y="197"/>
                </a:lnTo>
                <a:close/>
              </a:path>
            </a:pathLst>
          </a:custGeom>
          <a:solidFill>
            <a:srgbClr val="660066"/>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7" name="Warren"/>
          <p:cNvSpPr>
            <a:spLocks/>
          </p:cNvSpPr>
          <p:nvPr/>
        </p:nvSpPr>
        <p:spPr bwMode="auto">
          <a:xfrm>
            <a:off x="6036489" y="1535906"/>
            <a:ext cx="398462" cy="385762"/>
          </a:xfrm>
          <a:custGeom>
            <a:avLst/>
            <a:gdLst>
              <a:gd name="T0" fmla="*/ 0 w 251"/>
              <a:gd name="T1" fmla="*/ 9 h 243"/>
              <a:gd name="T2" fmla="*/ 240 w 251"/>
              <a:gd name="T3" fmla="*/ 0 h 243"/>
              <a:gd name="T4" fmla="*/ 251 w 251"/>
              <a:gd name="T5" fmla="*/ 15 h 243"/>
              <a:gd name="T6" fmla="*/ 242 w 251"/>
              <a:gd name="T7" fmla="*/ 131 h 243"/>
              <a:gd name="T8" fmla="*/ 180 w 251"/>
              <a:gd name="T9" fmla="*/ 243 h 243"/>
              <a:gd name="T10" fmla="*/ 122 w 251"/>
              <a:gd name="T11" fmla="*/ 242 h 243"/>
              <a:gd name="T12" fmla="*/ 87 w 251"/>
              <a:gd name="T13" fmla="*/ 204 h 243"/>
              <a:gd name="T14" fmla="*/ 11 w 251"/>
              <a:gd name="T15" fmla="*/ 201 h 243"/>
              <a:gd name="T16" fmla="*/ 33 w 251"/>
              <a:gd name="T17" fmla="*/ 168 h 243"/>
              <a:gd name="T18" fmla="*/ 0 w 251"/>
              <a:gd name="T19"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43">
                <a:moveTo>
                  <a:pt x="0" y="9"/>
                </a:moveTo>
                <a:lnTo>
                  <a:pt x="240" y="0"/>
                </a:lnTo>
                <a:lnTo>
                  <a:pt x="251" y="15"/>
                </a:lnTo>
                <a:lnTo>
                  <a:pt x="242" y="131"/>
                </a:lnTo>
                <a:lnTo>
                  <a:pt x="180" y="243"/>
                </a:lnTo>
                <a:lnTo>
                  <a:pt x="122" y="242"/>
                </a:lnTo>
                <a:lnTo>
                  <a:pt x="87" y="204"/>
                </a:lnTo>
                <a:lnTo>
                  <a:pt x="11" y="201"/>
                </a:lnTo>
                <a:lnTo>
                  <a:pt x="33" y="168"/>
                </a:lnTo>
                <a:lnTo>
                  <a:pt x="0" y="9"/>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4" name="Wake"/>
          <p:cNvSpPr>
            <a:spLocks/>
          </p:cNvSpPr>
          <p:nvPr/>
        </p:nvSpPr>
        <p:spPr bwMode="auto">
          <a:xfrm>
            <a:off x="5439589" y="2082006"/>
            <a:ext cx="668337" cy="635000"/>
          </a:xfrm>
          <a:custGeom>
            <a:avLst/>
            <a:gdLst>
              <a:gd name="T0" fmla="*/ 256 w 421"/>
              <a:gd name="T1" fmla="*/ 39 h 400"/>
              <a:gd name="T2" fmla="*/ 342 w 421"/>
              <a:gd name="T3" fmla="*/ 93 h 400"/>
              <a:gd name="T4" fmla="*/ 357 w 421"/>
              <a:gd name="T5" fmla="*/ 93 h 400"/>
              <a:gd name="T6" fmla="*/ 370 w 421"/>
              <a:gd name="T7" fmla="*/ 121 h 400"/>
              <a:gd name="T8" fmla="*/ 408 w 421"/>
              <a:gd name="T9" fmla="*/ 139 h 400"/>
              <a:gd name="T10" fmla="*/ 415 w 421"/>
              <a:gd name="T11" fmla="*/ 153 h 400"/>
              <a:gd name="T12" fmla="*/ 421 w 421"/>
              <a:gd name="T13" fmla="*/ 181 h 400"/>
              <a:gd name="T14" fmla="*/ 408 w 421"/>
              <a:gd name="T15" fmla="*/ 189 h 400"/>
              <a:gd name="T16" fmla="*/ 385 w 421"/>
              <a:gd name="T17" fmla="*/ 204 h 400"/>
              <a:gd name="T18" fmla="*/ 336 w 421"/>
              <a:gd name="T19" fmla="*/ 232 h 400"/>
              <a:gd name="T20" fmla="*/ 313 w 421"/>
              <a:gd name="T21" fmla="*/ 250 h 400"/>
              <a:gd name="T22" fmla="*/ 159 w 421"/>
              <a:gd name="T23" fmla="*/ 400 h 400"/>
              <a:gd name="T24" fmla="*/ 132 w 421"/>
              <a:gd name="T25" fmla="*/ 384 h 400"/>
              <a:gd name="T26" fmla="*/ 45 w 421"/>
              <a:gd name="T27" fmla="*/ 349 h 400"/>
              <a:gd name="T28" fmla="*/ 0 w 421"/>
              <a:gd name="T29" fmla="*/ 325 h 400"/>
              <a:gd name="T30" fmla="*/ 46 w 421"/>
              <a:gd name="T31" fmla="*/ 144 h 400"/>
              <a:gd name="T32" fmla="*/ 88 w 421"/>
              <a:gd name="T33" fmla="*/ 144 h 400"/>
              <a:gd name="T34" fmla="*/ 105 w 421"/>
              <a:gd name="T35" fmla="*/ 108 h 400"/>
              <a:gd name="T36" fmla="*/ 136 w 421"/>
              <a:gd name="T37" fmla="*/ 108 h 400"/>
              <a:gd name="T38" fmla="*/ 150 w 421"/>
              <a:gd name="T39" fmla="*/ 93 h 400"/>
              <a:gd name="T40" fmla="*/ 160 w 421"/>
              <a:gd name="T41" fmla="*/ 43 h 400"/>
              <a:gd name="T42" fmla="*/ 121 w 421"/>
              <a:gd name="T43" fmla="*/ 1 h 400"/>
              <a:gd name="T44" fmla="*/ 184 w 421"/>
              <a:gd name="T45" fmla="*/ 0 h 400"/>
              <a:gd name="T46" fmla="*/ 256 w 421"/>
              <a:gd name="T47" fmla="*/ 3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1" h="400">
                <a:moveTo>
                  <a:pt x="256" y="39"/>
                </a:moveTo>
                <a:lnTo>
                  <a:pt x="342" y="93"/>
                </a:lnTo>
                <a:lnTo>
                  <a:pt x="357" y="93"/>
                </a:lnTo>
                <a:lnTo>
                  <a:pt x="370" y="121"/>
                </a:lnTo>
                <a:lnTo>
                  <a:pt x="408" y="139"/>
                </a:lnTo>
                <a:lnTo>
                  <a:pt x="415" y="153"/>
                </a:lnTo>
                <a:lnTo>
                  <a:pt x="421" y="181"/>
                </a:lnTo>
                <a:lnTo>
                  <a:pt x="408" y="189"/>
                </a:lnTo>
                <a:lnTo>
                  <a:pt x="385" y="204"/>
                </a:lnTo>
                <a:lnTo>
                  <a:pt x="336" y="232"/>
                </a:lnTo>
                <a:lnTo>
                  <a:pt x="313" y="250"/>
                </a:lnTo>
                <a:lnTo>
                  <a:pt x="159" y="400"/>
                </a:lnTo>
                <a:lnTo>
                  <a:pt x="132" y="384"/>
                </a:lnTo>
                <a:lnTo>
                  <a:pt x="45" y="349"/>
                </a:lnTo>
                <a:lnTo>
                  <a:pt x="0" y="325"/>
                </a:lnTo>
                <a:lnTo>
                  <a:pt x="46" y="144"/>
                </a:lnTo>
                <a:lnTo>
                  <a:pt x="88" y="144"/>
                </a:lnTo>
                <a:lnTo>
                  <a:pt x="105" y="108"/>
                </a:lnTo>
                <a:lnTo>
                  <a:pt x="136" y="108"/>
                </a:lnTo>
                <a:lnTo>
                  <a:pt x="150" y="93"/>
                </a:lnTo>
                <a:lnTo>
                  <a:pt x="160" y="43"/>
                </a:lnTo>
                <a:lnTo>
                  <a:pt x="121" y="1"/>
                </a:lnTo>
                <a:lnTo>
                  <a:pt x="184" y="0"/>
                </a:lnTo>
                <a:lnTo>
                  <a:pt x="256" y="39"/>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3" name="Vance"/>
          <p:cNvSpPr>
            <a:spLocks/>
          </p:cNvSpPr>
          <p:nvPr/>
        </p:nvSpPr>
        <p:spPr bwMode="auto">
          <a:xfrm>
            <a:off x="2220139" y="2039143"/>
            <a:ext cx="338137" cy="444500"/>
          </a:xfrm>
          <a:custGeom>
            <a:avLst/>
            <a:gdLst>
              <a:gd name="T0" fmla="*/ 0 w 213"/>
              <a:gd name="T1" fmla="*/ 78 h 280"/>
              <a:gd name="T2" fmla="*/ 19 w 213"/>
              <a:gd name="T3" fmla="*/ 52 h 280"/>
              <a:gd name="T4" fmla="*/ 42 w 213"/>
              <a:gd name="T5" fmla="*/ 36 h 280"/>
              <a:gd name="T6" fmla="*/ 42 w 213"/>
              <a:gd name="T7" fmla="*/ 21 h 280"/>
              <a:gd name="T8" fmla="*/ 72 w 213"/>
              <a:gd name="T9" fmla="*/ 0 h 280"/>
              <a:gd name="T10" fmla="*/ 91 w 213"/>
              <a:gd name="T11" fmla="*/ 7 h 280"/>
              <a:gd name="T12" fmla="*/ 97 w 213"/>
              <a:gd name="T13" fmla="*/ 46 h 280"/>
              <a:gd name="T14" fmla="*/ 111 w 213"/>
              <a:gd name="T15" fmla="*/ 33 h 280"/>
              <a:gd name="T16" fmla="*/ 127 w 213"/>
              <a:gd name="T17" fmla="*/ 40 h 280"/>
              <a:gd name="T18" fmla="*/ 127 w 213"/>
              <a:gd name="T19" fmla="*/ 51 h 280"/>
              <a:gd name="T20" fmla="*/ 144 w 213"/>
              <a:gd name="T21" fmla="*/ 67 h 280"/>
              <a:gd name="T22" fmla="*/ 147 w 213"/>
              <a:gd name="T23" fmla="*/ 79 h 280"/>
              <a:gd name="T24" fmla="*/ 148 w 213"/>
              <a:gd name="T25" fmla="*/ 64 h 280"/>
              <a:gd name="T26" fmla="*/ 166 w 213"/>
              <a:gd name="T27" fmla="*/ 61 h 280"/>
              <a:gd name="T28" fmla="*/ 186 w 213"/>
              <a:gd name="T29" fmla="*/ 55 h 280"/>
              <a:gd name="T30" fmla="*/ 186 w 213"/>
              <a:gd name="T31" fmla="*/ 106 h 280"/>
              <a:gd name="T32" fmla="*/ 207 w 213"/>
              <a:gd name="T33" fmla="*/ 114 h 280"/>
              <a:gd name="T34" fmla="*/ 213 w 213"/>
              <a:gd name="T35" fmla="*/ 193 h 280"/>
              <a:gd name="T36" fmla="*/ 183 w 213"/>
              <a:gd name="T37" fmla="*/ 253 h 280"/>
              <a:gd name="T38" fmla="*/ 132 w 213"/>
              <a:gd name="T39" fmla="*/ 280 h 280"/>
              <a:gd name="T40" fmla="*/ 99 w 213"/>
              <a:gd name="T41" fmla="*/ 249 h 280"/>
              <a:gd name="T42" fmla="*/ 88 w 213"/>
              <a:gd name="T43" fmla="*/ 199 h 280"/>
              <a:gd name="T44" fmla="*/ 52 w 213"/>
              <a:gd name="T45" fmla="*/ 190 h 280"/>
              <a:gd name="T46" fmla="*/ 46 w 213"/>
              <a:gd name="T47" fmla="*/ 168 h 280"/>
              <a:gd name="T48" fmla="*/ 34 w 213"/>
              <a:gd name="T49" fmla="*/ 135 h 280"/>
              <a:gd name="T50" fmla="*/ 13 w 213"/>
              <a:gd name="T51" fmla="*/ 127 h 280"/>
              <a:gd name="T52" fmla="*/ 12 w 213"/>
              <a:gd name="T53" fmla="*/ 115 h 280"/>
              <a:gd name="T54" fmla="*/ 16 w 213"/>
              <a:gd name="T55" fmla="*/ 102 h 280"/>
              <a:gd name="T56" fmla="*/ 10 w 213"/>
              <a:gd name="T57" fmla="*/ 84 h 280"/>
              <a:gd name="T58" fmla="*/ 0 w 213"/>
              <a:gd name="T59" fmla="*/ 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80">
                <a:moveTo>
                  <a:pt x="0" y="78"/>
                </a:moveTo>
                <a:lnTo>
                  <a:pt x="19" y="52"/>
                </a:lnTo>
                <a:lnTo>
                  <a:pt x="42" y="36"/>
                </a:lnTo>
                <a:lnTo>
                  <a:pt x="42" y="21"/>
                </a:lnTo>
                <a:lnTo>
                  <a:pt x="72" y="0"/>
                </a:lnTo>
                <a:lnTo>
                  <a:pt x="91" y="7"/>
                </a:lnTo>
                <a:lnTo>
                  <a:pt x="97" y="46"/>
                </a:lnTo>
                <a:lnTo>
                  <a:pt x="111" y="33"/>
                </a:lnTo>
                <a:lnTo>
                  <a:pt x="127" y="40"/>
                </a:lnTo>
                <a:lnTo>
                  <a:pt x="127" y="51"/>
                </a:lnTo>
                <a:lnTo>
                  <a:pt x="144" y="67"/>
                </a:lnTo>
                <a:lnTo>
                  <a:pt x="147" y="79"/>
                </a:lnTo>
                <a:lnTo>
                  <a:pt x="148" y="64"/>
                </a:lnTo>
                <a:lnTo>
                  <a:pt x="166" y="61"/>
                </a:lnTo>
                <a:lnTo>
                  <a:pt x="186" y="55"/>
                </a:lnTo>
                <a:lnTo>
                  <a:pt x="186" y="106"/>
                </a:lnTo>
                <a:lnTo>
                  <a:pt x="207" y="114"/>
                </a:lnTo>
                <a:lnTo>
                  <a:pt x="213" y="193"/>
                </a:lnTo>
                <a:lnTo>
                  <a:pt x="183" y="253"/>
                </a:lnTo>
                <a:lnTo>
                  <a:pt x="132" y="280"/>
                </a:lnTo>
                <a:lnTo>
                  <a:pt x="99" y="249"/>
                </a:lnTo>
                <a:lnTo>
                  <a:pt x="88" y="199"/>
                </a:lnTo>
                <a:lnTo>
                  <a:pt x="52" y="190"/>
                </a:lnTo>
                <a:lnTo>
                  <a:pt x="46" y="168"/>
                </a:lnTo>
                <a:lnTo>
                  <a:pt x="34" y="135"/>
                </a:lnTo>
                <a:lnTo>
                  <a:pt x="13" y="127"/>
                </a:lnTo>
                <a:lnTo>
                  <a:pt x="12" y="115"/>
                </a:lnTo>
                <a:lnTo>
                  <a:pt x="16" y="102"/>
                </a:lnTo>
                <a:lnTo>
                  <a:pt x="10" y="84"/>
                </a:lnTo>
                <a:lnTo>
                  <a:pt x="0" y="78"/>
                </a:lnTo>
                <a:close/>
              </a:path>
            </a:pathLst>
          </a:custGeom>
          <a:solidFill>
            <a:srgbClr val="A81C9E"/>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1" name="Union"/>
          <p:cNvSpPr>
            <a:spLocks/>
          </p:cNvSpPr>
          <p:nvPr/>
        </p:nvSpPr>
        <p:spPr bwMode="auto">
          <a:xfrm>
            <a:off x="3729851" y="3067843"/>
            <a:ext cx="530225" cy="442913"/>
          </a:xfrm>
          <a:custGeom>
            <a:avLst/>
            <a:gdLst>
              <a:gd name="T0" fmla="*/ 0 w 334"/>
              <a:gd name="T1" fmla="*/ 141 h 279"/>
              <a:gd name="T2" fmla="*/ 40 w 334"/>
              <a:gd name="T3" fmla="*/ 193 h 279"/>
              <a:gd name="T4" fmla="*/ 31 w 334"/>
              <a:gd name="T5" fmla="*/ 219 h 279"/>
              <a:gd name="T6" fmla="*/ 30 w 334"/>
              <a:gd name="T7" fmla="*/ 253 h 279"/>
              <a:gd name="T8" fmla="*/ 21 w 334"/>
              <a:gd name="T9" fmla="*/ 273 h 279"/>
              <a:gd name="T10" fmla="*/ 304 w 334"/>
              <a:gd name="T11" fmla="*/ 279 h 279"/>
              <a:gd name="T12" fmla="*/ 327 w 334"/>
              <a:gd name="T13" fmla="*/ 67 h 279"/>
              <a:gd name="T14" fmla="*/ 334 w 334"/>
              <a:gd name="T15" fmla="*/ 6 h 279"/>
              <a:gd name="T16" fmla="*/ 286 w 334"/>
              <a:gd name="T17" fmla="*/ 28 h 279"/>
              <a:gd name="T18" fmla="*/ 268 w 334"/>
              <a:gd name="T19" fmla="*/ 21 h 279"/>
              <a:gd name="T20" fmla="*/ 237 w 334"/>
              <a:gd name="T21" fmla="*/ 34 h 279"/>
              <a:gd name="T22" fmla="*/ 172 w 334"/>
              <a:gd name="T23" fmla="*/ 0 h 279"/>
              <a:gd name="T24" fmla="*/ 112 w 334"/>
              <a:gd name="T25" fmla="*/ 55 h 279"/>
              <a:gd name="T26" fmla="*/ 46 w 334"/>
              <a:gd name="T27" fmla="*/ 120 h 279"/>
              <a:gd name="T28" fmla="*/ 0 w 334"/>
              <a:gd name="T29" fmla="*/ 1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 h="279">
                <a:moveTo>
                  <a:pt x="0" y="141"/>
                </a:moveTo>
                <a:lnTo>
                  <a:pt x="40" y="193"/>
                </a:lnTo>
                <a:lnTo>
                  <a:pt x="31" y="219"/>
                </a:lnTo>
                <a:lnTo>
                  <a:pt x="30" y="253"/>
                </a:lnTo>
                <a:lnTo>
                  <a:pt x="21" y="273"/>
                </a:lnTo>
                <a:lnTo>
                  <a:pt x="304" y="279"/>
                </a:lnTo>
                <a:lnTo>
                  <a:pt x="327" y="67"/>
                </a:lnTo>
                <a:lnTo>
                  <a:pt x="334" y="6"/>
                </a:lnTo>
                <a:lnTo>
                  <a:pt x="286" y="28"/>
                </a:lnTo>
                <a:lnTo>
                  <a:pt x="268" y="21"/>
                </a:lnTo>
                <a:lnTo>
                  <a:pt x="237" y="34"/>
                </a:lnTo>
                <a:lnTo>
                  <a:pt x="172" y="0"/>
                </a:lnTo>
                <a:lnTo>
                  <a:pt x="112" y="55"/>
                </a:lnTo>
                <a:lnTo>
                  <a:pt x="46" y="120"/>
                </a:lnTo>
                <a:lnTo>
                  <a:pt x="0" y="141"/>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8" name="Tyrrell"/>
          <p:cNvSpPr>
            <a:spLocks/>
          </p:cNvSpPr>
          <p:nvPr/>
        </p:nvSpPr>
        <p:spPr bwMode="auto">
          <a:xfrm>
            <a:off x="7812901" y="2082006"/>
            <a:ext cx="366713" cy="485775"/>
          </a:xfrm>
          <a:custGeom>
            <a:avLst/>
            <a:gdLst>
              <a:gd name="T0" fmla="*/ 17 w 231"/>
              <a:gd name="T1" fmla="*/ 67 h 306"/>
              <a:gd name="T2" fmla="*/ 36 w 231"/>
              <a:gd name="T3" fmla="*/ 55 h 306"/>
              <a:gd name="T4" fmla="*/ 71 w 231"/>
              <a:gd name="T5" fmla="*/ 64 h 306"/>
              <a:gd name="T6" fmla="*/ 84 w 231"/>
              <a:gd name="T7" fmla="*/ 85 h 306"/>
              <a:gd name="T8" fmla="*/ 75 w 231"/>
              <a:gd name="T9" fmla="*/ 63 h 306"/>
              <a:gd name="T10" fmla="*/ 56 w 231"/>
              <a:gd name="T11" fmla="*/ 43 h 306"/>
              <a:gd name="T12" fmla="*/ 117 w 231"/>
              <a:gd name="T13" fmla="*/ 15 h 306"/>
              <a:gd name="T14" fmla="*/ 149 w 231"/>
              <a:gd name="T15" fmla="*/ 10 h 306"/>
              <a:gd name="T16" fmla="*/ 177 w 231"/>
              <a:gd name="T17" fmla="*/ 0 h 306"/>
              <a:gd name="T18" fmla="*/ 207 w 231"/>
              <a:gd name="T19" fmla="*/ 15 h 306"/>
              <a:gd name="T20" fmla="*/ 212 w 231"/>
              <a:gd name="T21" fmla="*/ 34 h 306"/>
              <a:gd name="T22" fmla="*/ 189 w 231"/>
              <a:gd name="T23" fmla="*/ 52 h 306"/>
              <a:gd name="T24" fmla="*/ 162 w 231"/>
              <a:gd name="T25" fmla="*/ 39 h 306"/>
              <a:gd name="T26" fmla="*/ 195 w 231"/>
              <a:gd name="T27" fmla="*/ 67 h 306"/>
              <a:gd name="T28" fmla="*/ 219 w 231"/>
              <a:gd name="T29" fmla="*/ 60 h 306"/>
              <a:gd name="T30" fmla="*/ 219 w 231"/>
              <a:gd name="T31" fmla="*/ 67 h 306"/>
              <a:gd name="T32" fmla="*/ 198 w 231"/>
              <a:gd name="T33" fmla="*/ 94 h 306"/>
              <a:gd name="T34" fmla="*/ 173 w 231"/>
              <a:gd name="T35" fmla="*/ 84 h 306"/>
              <a:gd name="T36" fmla="*/ 201 w 231"/>
              <a:gd name="T37" fmla="*/ 130 h 306"/>
              <a:gd name="T38" fmla="*/ 209 w 231"/>
              <a:gd name="T39" fmla="*/ 153 h 306"/>
              <a:gd name="T40" fmla="*/ 203 w 231"/>
              <a:gd name="T41" fmla="*/ 162 h 306"/>
              <a:gd name="T42" fmla="*/ 176 w 231"/>
              <a:gd name="T43" fmla="*/ 147 h 306"/>
              <a:gd name="T44" fmla="*/ 159 w 231"/>
              <a:gd name="T45" fmla="*/ 165 h 306"/>
              <a:gd name="T46" fmla="*/ 195 w 231"/>
              <a:gd name="T47" fmla="*/ 177 h 306"/>
              <a:gd name="T48" fmla="*/ 206 w 231"/>
              <a:gd name="T49" fmla="*/ 198 h 306"/>
              <a:gd name="T50" fmla="*/ 207 w 231"/>
              <a:gd name="T51" fmla="*/ 225 h 306"/>
              <a:gd name="T52" fmla="*/ 206 w 231"/>
              <a:gd name="T53" fmla="*/ 240 h 306"/>
              <a:gd name="T54" fmla="*/ 176 w 231"/>
              <a:gd name="T55" fmla="*/ 244 h 306"/>
              <a:gd name="T56" fmla="*/ 152 w 231"/>
              <a:gd name="T57" fmla="*/ 231 h 306"/>
              <a:gd name="T58" fmla="*/ 125 w 231"/>
              <a:gd name="T59" fmla="*/ 255 h 306"/>
              <a:gd name="T60" fmla="*/ 107 w 231"/>
              <a:gd name="T61" fmla="*/ 304 h 306"/>
              <a:gd name="T62" fmla="*/ 65 w 231"/>
              <a:gd name="T63" fmla="*/ 289 h 306"/>
              <a:gd name="T64" fmla="*/ 80 w 231"/>
              <a:gd name="T65" fmla="*/ 235 h 306"/>
              <a:gd name="T66" fmla="*/ 0 w 231"/>
              <a:gd name="T67" fmla="*/ 168 h 306"/>
              <a:gd name="T68" fmla="*/ 20 w 231"/>
              <a:gd name="T69" fmla="*/ 10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06">
                <a:moveTo>
                  <a:pt x="11" y="75"/>
                </a:moveTo>
                <a:lnTo>
                  <a:pt x="17" y="67"/>
                </a:lnTo>
                <a:lnTo>
                  <a:pt x="26" y="52"/>
                </a:lnTo>
                <a:lnTo>
                  <a:pt x="36" y="55"/>
                </a:lnTo>
                <a:lnTo>
                  <a:pt x="53" y="60"/>
                </a:lnTo>
                <a:lnTo>
                  <a:pt x="71" y="64"/>
                </a:lnTo>
                <a:lnTo>
                  <a:pt x="83" y="72"/>
                </a:lnTo>
                <a:lnTo>
                  <a:pt x="84" y="85"/>
                </a:lnTo>
                <a:lnTo>
                  <a:pt x="84" y="73"/>
                </a:lnTo>
                <a:lnTo>
                  <a:pt x="75" y="63"/>
                </a:lnTo>
                <a:lnTo>
                  <a:pt x="56" y="57"/>
                </a:lnTo>
                <a:lnTo>
                  <a:pt x="56" y="43"/>
                </a:lnTo>
                <a:lnTo>
                  <a:pt x="77" y="37"/>
                </a:lnTo>
                <a:lnTo>
                  <a:pt x="117" y="15"/>
                </a:lnTo>
                <a:lnTo>
                  <a:pt x="128" y="12"/>
                </a:lnTo>
                <a:lnTo>
                  <a:pt x="149" y="10"/>
                </a:lnTo>
                <a:lnTo>
                  <a:pt x="165" y="3"/>
                </a:lnTo>
                <a:lnTo>
                  <a:pt x="177" y="0"/>
                </a:lnTo>
                <a:lnTo>
                  <a:pt x="200" y="4"/>
                </a:lnTo>
                <a:lnTo>
                  <a:pt x="207" y="15"/>
                </a:lnTo>
                <a:lnTo>
                  <a:pt x="219" y="22"/>
                </a:lnTo>
                <a:lnTo>
                  <a:pt x="212" y="34"/>
                </a:lnTo>
                <a:lnTo>
                  <a:pt x="201" y="30"/>
                </a:lnTo>
                <a:lnTo>
                  <a:pt x="189" y="52"/>
                </a:lnTo>
                <a:lnTo>
                  <a:pt x="173" y="43"/>
                </a:lnTo>
                <a:lnTo>
                  <a:pt x="162" y="39"/>
                </a:lnTo>
                <a:lnTo>
                  <a:pt x="179" y="51"/>
                </a:lnTo>
                <a:lnTo>
                  <a:pt x="195" y="67"/>
                </a:lnTo>
                <a:lnTo>
                  <a:pt x="206" y="66"/>
                </a:lnTo>
                <a:lnTo>
                  <a:pt x="219" y="60"/>
                </a:lnTo>
                <a:lnTo>
                  <a:pt x="231" y="48"/>
                </a:lnTo>
                <a:lnTo>
                  <a:pt x="219" y="67"/>
                </a:lnTo>
                <a:lnTo>
                  <a:pt x="213" y="84"/>
                </a:lnTo>
                <a:lnTo>
                  <a:pt x="198" y="94"/>
                </a:lnTo>
                <a:lnTo>
                  <a:pt x="185" y="96"/>
                </a:lnTo>
                <a:lnTo>
                  <a:pt x="173" y="84"/>
                </a:lnTo>
                <a:lnTo>
                  <a:pt x="191" y="108"/>
                </a:lnTo>
                <a:lnTo>
                  <a:pt x="201" y="130"/>
                </a:lnTo>
                <a:lnTo>
                  <a:pt x="204" y="144"/>
                </a:lnTo>
                <a:lnTo>
                  <a:pt x="209" y="153"/>
                </a:lnTo>
                <a:lnTo>
                  <a:pt x="209" y="172"/>
                </a:lnTo>
                <a:lnTo>
                  <a:pt x="203" y="162"/>
                </a:lnTo>
                <a:lnTo>
                  <a:pt x="191" y="159"/>
                </a:lnTo>
                <a:lnTo>
                  <a:pt x="176" y="147"/>
                </a:lnTo>
                <a:lnTo>
                  <a:pt x="168" y="153"/>
                </a:lnTo>
                <a:lnTo>
                  <a:pt x="159" y="165"/>
                </a:lnTo>
                <a:lnTo>
                  <a:pt x="168" y="169"/>
                </a:lnTo>
                <a:lnTo>
                  <a:pt x="195" y="177"/>
                </a:lnTo>
                <a:lnTo>
                  <a:pt x="206" y="181"/>
                </a:lnTo>
                <a:lnTo>
                  <a:pt x="206" y="198"/>
                </a:lnTo>
                <a:lnTo>
                  <a:pt x="200" y="207"/>
                </a:lnTo>
                <a:lnTo>
                  <a:pt x="207" y="225"/>
                </a:lnTo>
                <a:lnTo>
                  <a:pt x="215" y="232"/>
                </a:lnTo>
                <a:lnTo>
                  <a:pt x="206" y="240"/>
                </a:lnTo>
                <a:lnTo>
                  <a:pt x="204" y="252"/>
                </a:lnTo>
                <a:lnTo>
                  <a:pt x="176" y="244"/>
                </a:lnTo>
                <a:lnTo>
                  <a:pt x="165" y="238"/>
                </a:lnTo>
                <a:lnTo>
                  <a:pt x="152" y="231"/>
                </a:lnTo>
                <a:lnTo>
                  <a:pt x="137" y="229"/>
                </a:lnTo>
                <a:lnTo>
                  <a:pt x="125" y="255"/>
                </a:lnTo>
                <a:lnTo>
                  <a:pt x="122" y="273"/>
                </a:lnTo>
                <a:lnTo>
                  <a:pt x="107" y="304"/>
                </a:lnTo>
                <a:lnTo>
                  <a:pt x="84" y="306"/>
                </a:lnTo>
                <a:lnTo>
                  <a:pt x="65" y="289"/>
                </a:lnTo>
                <a:lnTo>
                  <a:pt x="74" y="255"/>
                </a:lnTo>
                <a:lnTo>
                  <a:pt x="80" y="235"/>
                </a:lnTo>
                <a:lnTo>
                  <a:pt x="2" y="238"/>
                </a:lnTo>
                <a:lnTo>
                  <a:pt x="0" y="168"/>
                </a:lnTo>
                <a:lnTo>
                  <a:pt x="17" y="126"/>
                </a:lnTo>
                <a:lnTo>
                  <a:pt x="20" y="102"/>
                </a:lnTo>
                <a:lnTo>
                  <a:pt x="11" y="75"/>
                </a:lnTo>
                <a:close/>
              </a:path>
            </a:pathLst>
          </a:custGeom>
          <a:solidFill>
            <a:srgbClr val="660066"/>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9" name="Transylvania"/>
          <p:cNvSpPr>
            <a:spLocks/>
          </p:cNvSpPr>
          <p:nvPr/>
        </p:nvSpPr>
        <p:spPr bwMode="auto">
          <a:xfrm>
            <a:off x="1686739" y="2777331"/>
            <a:ext cx="454025" cy="447675"/>
          </a:xfrm>
          <a:custGeom>
            <a:avLst/>
            <a:gdLst>
              <a:gd name="T0" fmla="*/ 24 w 286"/>
              <a:gd name="T1" fmla="*/ 282 h 282"/>
              <a:gd name="T2" fmla="*/ 160 w 286"/>
              <a:gd name="T3" fmla="*/ 244 h 282"/>
              <a:gd name="T4" fmla="*/ 165 w 286"/>
              <a:gd name="T5" fmla="*/ 262 h 282"/>
              <a:gd name="T6" fmla="*/ 196 w 286"/>
              <a:gd name="T7" fmla="*/ 246 h 282"/>
              <a:gd name="T8" fmla="*/ 207 w 286"/>
              <a:gd name="T9" fmla="*/ 237 h 282"/>
              <a:gd name="T10" fmla="*/ 219 w 286"/>
              <a:gd name="T11" fmla="*/ 217 h 282"/>
              <a:gd name="T12" fmla="*/ 286 w 286"/>
              <a:gd name="T13" fmla="*/ 202 h 282"/>
              <a:gd name="T14" fmla="*/ 276 w 286"/>
              <a:gd name="T15" fmla="*/ 166 h 282"/>
              <a:gd name="T16" fmla="*/ 264 w 286"/>
              <a:gd name="T17" fmla="*/ 106 h 282"/>
              <a:gd name="T18" fmla="*/ 258 w 286"/>
              <a:gd name="T19" fmla="*/ 94 h 282"/>
              <a:gd name="T20" fmla="*/ 246 w 286"/>
              <a:gd name="T21" fmla="*/ 76 h 282"/>
              <a:gd name="T22" fmla="*/ 210 w 286"/>
              <a:gd name="T23" fmla="*/ 37 h 282"/>
              <a:gd name="T24" fmla="*/ 184 w 286"/>
              <a:gd name="T25" fmla="*/ 0 h 282"/>
              <a:gd name="T26" fmla="*/ 181 w 286"/>
              <a:gd name="T27" fmla="*/ 22 h 282"/>
              <a:gd name="T28" fmla="*/ 169 w 286"/>
              <a:gd name="T29" fmla="*/ 34 h 282"/>
              <a:gd name="T30" fmla="*/ 156 w 286"/>
              <a:gd name="T31" fmla="*/ 55 h 282"/>
              <a:gd name="T32" fmla="*/ 141 w 286"/>
              <a:gd name="T33" fmla="*/ 82 h 282"/>
              <a:gd name="T34" fmla="*/ 121 w 286"/>
              <a:gd name="T35" fmla="*/ 82 h 282"/>
              <a:gd name="T36" fmla="*/ 102 w 286"/>
              <a:gd name="T37" fmla="*/ 90 h 282"/>
              <a:gd name="T38" fmla="*/ 81 w 286"/>
              <a:gd name="T39" fmla="*/ 94 h 282"/>
              <a:gd name="T40" fmla="*/ 73 w 286"/>
              <a:gd name="T41" fmla="*/ 136 h 282"/>
              <a:gd name="T42" fmla="*/ 45 w 286"/>
              <a:gd name="T43" fmla="*/ 165 h 282"/>
              <a:gd name="T44" fmla="*/ 43 w 286"/>
              <a:gd name="T45" fmla="*/ 211 h 282"/>
              <a:gd name="T46" fmla="*/ 0 w 286"/>
              <a:gd name="T47" fmla="*/ 262 h 282"/>
              <a:gd name="T48" fmla="*/ 24 w 286"/>
              <a:gd name="T4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282">
                <a:moveTo>
                  <a:pt x="24" y="282"/>
                </a:moveTo>
                <a:lnTo>
                  <a:pt x="160" y="244"/>
                </a:lnTo>
                <a:lnTo>
                  <a:pt x="165" y="262"/>
                </a:lnTo>
                <a:lnTo>
                  <a:pt x="196" y="246"/>
                </a:lnTo>
                <a:lnTo>
                  <a:pt x="207" y="237"/>
                </a:lnTo>
                <a:lnTo>
                  <a:pt x="219" y="217"/>
                </a:lnTo>
                <a:lnTo>
                  <a:pt x="286" y="202"/>
                </a:lnTo>
                <a:lnTo>
                  <a:pt x="276" y="166"/>
                </a:lnTo>
                <a:lnTo>
                  <a:pt x="264" y="106"/>
                </a:lnTo>
                <a:lnTo>
                  <a:pt x="258" y="94"/>
                </a:lnTo>
                <a:lnTo>
                  <a:pt x="246" y="76"/>
                </a:lnTo>
                <a:lnTo>
                  <a:pt x="210" y="37"/>
                </a:lnTo>
                <a:lnTo>
                  <a:pt x="184" y="0"/>
                </a:lnTo>
                <a:lnTo>
                  <a:pt x="181" y="22"/>
                </a:lnTo>
                <a:lnTo>
                  <a:pt x="169" y="34"/>
                </a:lnTo>
                <a:lnTo>
                  <a:pt x="156" y="55"/>
                </a:lnTo>
                <a:lnTo>
                  <a:pt x="141" y="82"/>
                </a:lnTo>
                <a:lnTo>
                  <a:pt x="121" y="82"/>
                </a:lnTo>
                <a:lnTo>
                  <a:pt x="102" y="90"/>
                </a:lnTo>
                <a:lnTo>
                  <a:pt x="81" y="94"/>
                </a:lnTo>
                <a:lnTo>
                  <a:pt x="73" y="136"/>
                </a:lnTo>
                <a:lnTo>
                  <a:pt x="45" y="165"/>
                </a:lnTo>
                <a:lnTo>
                  <a:pt x="43" y="211"/>
                </a:lnTo>
                <a:lnTo>
                  <a:pt x="0" y="262"/>
                </a:lnTo>
                <a:lnTo>
                  <a:pt x="24" y="28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7" name="Swain"/>
          <p:cNvSpPr>
            <a:spLocks/>
          </p:cNvSpPr>
          <p:nvPr/>
        </p:nvSpPr>
        <p:spPr bwMode="auto">
          <a:xfrm>
            <a:off x="872351" y="2467768"/>
            <a:ext cx="739775" cy="449263"/>
          </a:xfrm>
          <a:custGeom>
            <a:avLst/>
            <a:gdLst>
              <a:gd name="T0" fmla="*/ 0 w 466"/>
              <a:gd name="T1" fmla="*/ 147 h 283"/>
              <a:gd name="T2" fmla="*/ 48 w 466"/>
              <a:gd name="T3" fmla="*/ 109 h 283"/>
              <a:gd name="T4" fmla="*/ 84 w 466"/>
              <a:gd name="T5" fmla="*/ 103 h 283"/>
              <a:gd name="T6" fmla="*/ 112 w 466"/>
              <a:gd name="T7" fmla="*/ 79 h 283"/>
              <a:gd name="T8" fmla="*/ 222 w 466"/>
              <a:gd name="T9" fmla="*/ 81 h 283"/>
              <a:gd name="T10" fmla="*/ 270 w 466"/>
              <a:gd name="T11" fmla="*/ 88 h 283"/>
              <a:gd name="T12" fmla="*/ 286 w 466"/>
              <a:gd name="T13" fmla="*/ 64 h 283"/>
              <a:gd name="T14" fmla="*/ 309 w 466"/>
              <a:gd name="T15" fmla="*/ 43 h 283"/>
              <a:gd name="T16" fmla="*/ 361 w 466"/>
              <a:gd name="T17" fmla="*/ 16 h 283"/>
              <a:gd name="T18" fmla="*/ 370 w 466"/>
              <a:gd name="T19" fmla="*/ 25 h 283"/>
              <a:gd name="T20" fmla="*/ 384 w 466"/>
              <a:gd name="T21" fmla="*/ 25 h 283"/>
              <a:gd name="T22" fmla="*/ 412 w 466"/>
              <a:gd name="T23" fmla="*/ 0 h 283"/>
              <a:gd name="T24" fmla="*/ 457 w 466"/>
              <a:gd name="T25" fmla="*/ 16 h 283"/>
              <a:gd name="T26" fmla="*/ 444 w 466"/>
              <a:gd name="T27" fmla="*/ 31 h 283"/>
              <a:gd name="T28" fmla="*/ 459 w 466"/>
              <a:gd name="T29" fmla="*/ 46 h 283"/>
              <a:gd name="T30" fmla="*/ 448 w 466"/>
              <a:gd name="T31" fmla="*/ 61 h 283"/>
              <a:gd name="T32" fmla="*/ 453 w 466"/>
              <a:gd name="T33" fmla="*/ 78 h 283"/>
              <a:gd name="T34" fmla="*/ 466 w 466"/>
              <a:gd name="T35" fmla="*/ 99 h 283"/>
              <a:gd name="T36" fmla="*/ 453 w 466"/>
              <a:gd name="T37" fmla="*/ 126 h 283"/>
              <a:gd name="T38" fmla="*/ 435 w 466"/>
              <a:gd name="T39" fmla="*/ 123 h 283"/>
              <a:gd name="T40" fmla="*/ 430 w 466"/>
              <a:gd name="T41" fmla="*/ 114 h 283"/>
              <a:gd name="T42" fmla="*/ 418 w 466"/>
              <a:gd name="T43" fmla="*/ 112 h 283"/>
              <a:gd name="T44" fmla="*/ 399 w 466"/>
              <a:gd name="T45" fmla="*/ 138 h 283"/>
              <a:gd name="T46" fmla="*/ 378 w 466"/>
              <a:gd name="T47" fmla="*/ 162 h 283"/>
              <a:gd name="T48" fmla="*/ 364 w 466"/>
              <a:gd name="T49" fmla="*/ 162 h 283"/>
              <a:gd name="T50" fmla="*/ 358 w 466"/>
              <a:gd name="T51" fmla="*/ 148 h 283"/>
              <a:gd name="T52" fmla="*/ 346 w 466"/>
              <a:gd name="T53" fmla="*/ 150 h 283"/>
              <a:gd name="T54" fmla="*/ 346 w 466"/>
              <a:gd name="T55" fmla="*/ 175 h 283"/>
              <a:gd name="T56" fmla="*/ 334 w 466"/>
              <a:gd name="T57" fmla="*/ 180 h 283"/>
              <a:gd name="T58" fmla="*/ 337 w 466"/>
              <a:gd name="T59" fmla="*/ 204 h 283"/>
              <a:gd name="T60" fmla="*/ 358 w 466"/>
              <a:gd name="T61" fmla="*/ 223 h 283"/>
              <a:gd name="T62" fmla="*/ 354 w 466"/>
              <a:gd name="T63" fmla="*/ 253 h 283"/>
              <a:gd name="T64" fmla="*/ 154 w 466"/>
              <a:gd name="T65" fmla="*/ 283 h 283"/>
              <a:gd name="T66" fmla="*/ 147 w 466"/>
              <a:gd name="T67" fmla="*/ 259 h 283"/>
              <a:gd name="T68" fmla="*/ 166 w 466"/>
              <a:gd name="T69" fmla="*/ 247 h 283"/>
              <a:gd name="T70" fmla="*/ 202 w 466"/>
              <a:gd name="T71" fmla="*/ 220 h 283"/>
              <a:gd name="T72" fmla="*/ 213 w 466"/>
              <a:gd name="T73" fmla="*/ 175 h 283"/>
              <a:gd name="T74" fmla="*/ 25 w 466"/>
              <a:gd name="T75" fmla="*/ 148 h 283"/>
              <a:gd name="T76" fmla="*/ 0 w 466"/>
              <a:gd name="T77" fmla="*/ 14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283">
                <a:moveTo>
                  <a:pt x="0" y="147"/>
                </a:moveTo>
                <a:lnTo>
                  <a:pt x="48" y="109"/>
                </a:lnTo>
                <a:lnTo>
                  <a:pt x="84" y="103"/>
                </a:lnTo>
                <a:lnTo>
                  <a:pt x="112" y="79"/>
                </a:lnTo>
                <a:lnTo>
                  <a:pt x="222" y="81"/>
                </a:lnTo>
                <a:lnTo>
                  <a:pt x="270" y="88"/>
                </a:lnTo>
                <a:lnTo>
                  <a:pt x="286" y="64"/>
                </a:lnTo>
                <a:lnTo>
                  <a:pt x="309" y="43"/>
                </a:lnTo>
                <a:lnTo>
                  <a:pt x="361" y="16"/>
                </a:lnTo>
                <a:lnTo>
                  <a:pt x="370" y="25"/>
                </a:lnTo>
                <a:lnTo>
                  <a:pt x="384" y="25"/>
                </a:lnTo>
                <a:lnTo>
                  <a:pt x="412" y="0"/>
                </a:lnTo>
                <a:lnTo>
                  <a:pt x="457" y="16"/>
                </a:lnTo>
                <a:lnTo>
                  <a:pt x="444" y="31"/>
                </a:lnTo>
                <a:lnTo>
                  <a:pt x="459" y="46"/>
                </a:lnTo>
                <a:lnTo>
                  <a:pt x="448" y="61"/>
                </a:lnTo>
                <a:lnTo>
                  <a:pt x="453" y="78"/>
                </a:lnTo>
                <a:lnTo>
                  <a:pt x="466" y="99"/>
                </a:lnTo>
                <a:lnTo>
                  <a:pt x="453" y="126"/>
                </a:lnTo>
                <a:lnTo>
                  <a:pt x="435" y="123"/>
                </a:lnTo>
                <a:lnTo>
                  <a:pt x="430" y="114"/>
                </a:lnTo>
                <a:lnTo>
                  <a:pt x="418" y="112"/>
                </a:lnTo>
                <a:lnTo>
                  <a:pt x="399" y="138"/>
                </a:lnTo>
                <a:lnTo>
                  <a:pt x="378" y="162"/>
                </a:lnTo>
                <a:lnTo>
                  <a:pt x="364" y="162"/>
                </a:lnTo>
                <a:lnTo>
                  <a:pt x="358" y="148"/>
                </a:lnTo>
                <a:lnTo>
                  <a:pt x="346" y="150"/>
                </a:lnTo>
                <a:lnTo>
                  <a:pt x="346" y="175"/>
                </a:lnTo>
                <a:lnTo>
                  <a:pt x="334" y="180"/>
                </a:lnTo>
                <a:lnTo>
                  <a:pt x="337" y="204"/>
                </a:lnTo>
                <a:lnTo>
                  <a:pt x="358" y="223"/>
                </a:lnTo>
                <a:lnTo>
                  <a:pt x="354" y="253"/>
                </a:lnTo>
                <a:lnTo>
                  <a:pt x="154" y="283"/>
                </a:lnTo>
                <a:lnTo>
                  <a:pt x="147" y="259"/>
                </a:lnTo>
                <a:lnTo>
                  <a:pt x="166" y="247"/>
                </a:lnTo>
                <a:lnTo>
                  <a:pt x="202" y="220"/>
                </a:lnTo>
                <a:lnTo>
                  <a:pt x="213" y="175"/>
                </a:lnTo>
                <a:lnTo>
                  <a:pt x="25" y="148"/>
                </a:lnTo>
                <a:lnTo>
                  <a:pt x="0" y="147"/>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6" name="Surry"/>
          <p:cNvSpPr>
            <a:spLocks/>
          </p:cNvSpPr>
          <p:nvPr/>
        </p:nvSpPr>
        <p:spPr bwMode="auto">
          <a:xfrm>
            <a:off x="3631426" y="1534318"/>
            <a:ext cx="479425" cy="368300"/>
          </a:xfrm>
          <a:custGeom>
            <a:avLst/>
            <a:gdLst>
              <a:gd name="T0" fmla="*/ 35 w 302"/>
              <a:gd name="T1" fmla="*/ 0 h 232"/>
              <a:gd name="T2" fmla="*/ 302 w 302"/>
              <a:gd name="T3" fmla="*/ 9 h 232"/>
              <a:gd name="T4" fmla="*/ 294 w 302"/>
              <a:gd name="T5" fmla="*/ 219 h 232"/>
              <a:gd name="T6" fmla="*/ 251 w 302"/>
              <a:gd name="T7" fmla="*/ 216 h 232"/>
              <a:gd name="T8" fmla="*/ 243 w 302"/>
              <a:gd name="T9" fmla="*/ 195 h 232"/>
              <a:gd name="T10" fmla="*/ 231 w 302"/>
              <a:gd name="T11" fmla="*/ 202 h 232"/>
              <a:gd name="T12" fmla="*/ 218 w 302"/>
              <a:gd name="T13" fmla="*/ 211 h 232"/>
              <a:gd name="T14" fmla="*/ 192 w 302"/>
              <a:gd name="T15" fmla="*/ 195 h 232"/>
              <a:gd name="T16" fmla="*/ 180 w 302"/>
              <a:gd name="T17" fmla="*/ 216 h 232"/>
              <a:gd name="T18" fmla="*/ 168 w 302"/>
              <a:gd name="T19" fmla="*/ 210 h 232"/>
              <a:gd name="T20" fmla="*/ 132 w 302"/>
              <a:gd name="T21" fmla="*/ 201 h 232"/>
              <a:gd name="T22" fmla="*/ 120 w 302"/>
              <a:gd name="T23" fmla="*/ 202 h 232"/>
              <a:gd name="T24" fmla="*/ 90 w 302"/>
              <a:gd name="T25" fmla="*/ 217 h 232"/>
              <a:gd name="T26" fmla="*/ 57 w 302"/>
              <a:gd name="T27" fmla="*/ 232 h 232"/>
              <a:gd name="T28" fmla="*/ 57 w 302"/>
              <a:gd name="T29" fmla="*/ 162 h 232"/>
              <a:gd name="T30" fmla="*/ 0 w 302"/>
              <a:gd name="T31" fmla="*/ 111 h 232"/>
              <a:gd name="T32" fmla="*/ 0 w 302"/>
              <a:gd name="T33" fmla="*/ 70 h 232"/>
              <a:gd name="T34" fmla="*/ 14 w 302"/>
              <a:gd name="T35" fmla="*/ 45 h 232"/>
              <a:gd name="T36" fmla="*/ 35 w 302"/>
              <a:gd name="T37" fmla="*/ 16 h 232"/>
              <a:gd name="T38" fmla="*/ 35 w 302"/>
              <a:gd name="T3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232">
                <a:moveTo>
                  <a:pt x="35" y="0"/>
                </a:moveTo>
                <a:lnTo>
                  <a:pt x="302" y="9"/>
                </a:lnTo>
                <a:lnTo>
                  <a:pt x="294" y="219"/>
                </a:lnTo>
                <a:lnTo>
                  <a:pt x="251" y="216"/>
                </a:lnTo>
                <a:lnTo>
                  <a:pt x="243" y="195"/>
                </a:lnTo>
                <a:lnTo>
                  <a:pt x="231" y="202"/>
                </a:lnTo>
                <a:lnTo>
                  <a:pt x="218" y="211"/>
                </a:lnTo>
                <a:lnTo>
                  <a:pt x="192" y="195"/>
                </a:lnTo>
                <a:lnTo>
                  <a:pt x="180" y="216"/>
                </a:lnTo>
                <a:lnTo>
                  <a:pt x="168" y="210"/>
                </a:lnTo>
                <a:lnTo>
                  <a:pt x="132" y="201"/>
                </a:lnTo>
                <a:lnTo>
                  <a:pt x="120" y="202"/>
                </a:lnTo>
                <a:lnTo>
                  <a:pt x="90" y="217"/>
                </a:lnTo>
                <a:lnTo>
                  <a:pt x="57" y="232"/>
                </a:lnTo>
                <a:lnTo>
                  <a:pt x="57" y="162"/>
                </a:lnTo>
                <a:lnTo>
                  <a:pt x="0" y="111"/>
                </a:lnTo>
                <a:lnTo>
                  <a:pt x="0" y="70"/>
                </a:lnTo>
                <a:lnTo>
                  <a:pt x="14" y="45"/>
                </a:lnTo>
                <a:lnTo>
                  <a:pt x="35" y="16"/>
                </a:lnTo>
                <a:lnTo>
                  <a:pt x="35"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1" name="Stokes"/>
          <p:cNvSpPr>
            <a:spLocks/>
          </p:cNvSpPr>
          <p:nvPr/>
        </p:nvSpPr>
        <p:spPr bwMode="auto">
          <a:xfrm>
            <a:off x="4101326" y="1545431"/>
            <a:ext cx="385763" cy="328612"/>
          </a:xfrm>
          <a:custGeom>
            <a:avLst/>
            <a:gdLst>
              <a:gd name="T0" fmla="*/ 4 w 243"/>
              <a:gd name="T1" fmla="*/ 0 h 207"/>
              <a:gd name="T2" fmla="*/ 243 w 243"/>
              <a:gd name="T3" fmla="*/ 12 h 207"/>
              <a:gd name="T4" fmla="*/ 237 w 243"/>
              <a:gd name="T5" fmla="*/ 207 h 207"/>
              <a:gd name="T6" fmla="*/ 0 w 243"/>
              <a:gd name="T7" fmla="*/ 204 h 207"/>
              <a:gd name="T8" fmla="*/ 4 w 243"/>
              <a:gd name="T9" fmla="*/ 0 h 207"/>
            </a:gdLst>
            <a:ahLst/>
            <a:cxnLst>
              <a:cxn ang="0">
                <a:pos x="T0" y="T1"/>
              </a:cxn>
              <a:cxn ang="0">
                <a:pos x="T2" y="T3"/>
              </a:cxn>
              <a:cxn ang="0">
                <a:pos x="T4" y="T5"/>
              </a:cxn>
              <a:cxn ang="0">
                <a:pos x="T6" y="T7"/>
              </a:cxn>
              <a:cxn ang="0">
                <a:pos x="T8" y="T9"/>
              </a:cxn>
            </a:cxnLst>
            <a:rect l="0" t="0" r="r" b="b"/>
            <a:pathLst>
              <a:path w="243" h="207">
                <a:moveTo>
                  <a:pt x="4" y="0"/>
                </a:moveTo>
                <a:lnTo>
                  <a:pt x="243" y="12"/>
                </a:lnTo>
                <a:lnTo>
                  <a:pt x="237" y="207"/>
                </a:lnTo>
                <a:lnTo>
                  <a:pt x="0" y="204"/>
                </a:lnTo>
                <a:lnTo>
                  <a:pt x="4" y="0"/>
                </a:lnTo>
                <a:close/>
              </a:path>
            </a:pathLst>
          </a:custGeom>
          <a:solidFill>
            <a:srgbClr val="FF99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3" name="Stanly"/>
          <p:cNvSpPr>
            <a:spLocks/>
          </p:cNvSpPr>
          <p:nvPr/>
        </p:nvSpPr>
        <p:spPr bwMode="auto">
          <a:xfrm>
            <a:off x="4044176" y="2731293"/>
            <a:ext cx="423863" cy="417513"/>
          </a:xfrm>
          <a:custGeom>
            <a:avLst/>
            <a:gdLst>
              <a:gd name="T0" fmla="*/ 117 w 267"/>
              <a:gd name="T1" fmla="*/ 0 h 263"/>
              <a:gd name="T2" fmla="*/ 196 w 267"/>
              <a:gd name="T3" fmla="*/ 0 h 263"/>
              <a:gd name="T4" fmla="*/ 205 w 267"/>
              <a:gd name="T5" fmla="*/ 17 h 263"/>
              <a:gd name="T6" fmla="*/ 232 w 267"/>
              <a:gd name="T7" fmla="*/ 30 h 263"/>
              <a:gd name="T8" fmla="*/ 244 w 267"/>
              <a:gd name="T9" fmla="*/ 75 h 263"/>
              <a:gd name="T10" fmla="*/ 267 w 267"/>
              <a:gd name="T11" fmla="*/ 96 h 263"/>
              <a:gd name="T12" fmla="*/ 235 w 267"/>
              <a:gd name="T13" fmla="*/ 170 h 263"/>
              <a:gd name="T14" fmla="*/ 267 w 267"/>
              <a:gd name="T15" fmla="*/ 225 h 263"/>
              <a:gd name="T16" fmla="*/ 259 w 267"/>
              <a:gd name="T17" fmla="*/ 240 h 263"/>
              <a:gd name="T18" fmla="*/ 253 w 267"/>
              <a:gd name="T19" fmla="*/ 263 h 263"/>
              <a:gd name="T20" fmla="*/ 235 w 267"/>
              <a:gd name="T21" fmla="*/ 242 h 263"/>
              <a:gd name="T22" fmla="*/ 229 w 267"/>
              <a:gd name="T23" fmla="*/ 222 h 263"/>
              <a:gd name="T24" fmla="*/ 198 w 267"/>
              <a:gd name="T25" fmla="*/ 255 h 263"/>
              <a:gd name="T26" fmla="*/ 192 w 267"/>
              <a:gd name="T27" fmla="*/ 245 h 263"/>
              <a:gd name="T28" fmla="*/ 174 w 267"/>
              <a:gd name="T29" fmla="*/ 239 h 263"/>
              <a:gd name="T30" fmla="*/ 160 w 267"/>
              <a:gd name="T31" fmla="*/ 246 h 263"/>
              <a:gd name="T32" fmla="*/ 136 w 267"/>
              <a:gd name="T33" fmla="*/ 216 h 263"/>
              <a:gd name="T34" fmla="*/ 91 w 267"/>
              <a:gd name="T35" fmla="*/ 240 h 263"/>
              <a:gd name="T36" fmla="*/ 72 w 267"/>
              <a:gd name="T37" fmla="*/ 233 h 263"/>
              <a:gd name="T38" fmla="*/ 40 w 267"/>
              <a:gd name="T39" fmla="*/ 245 h 263"/>
              <a:gd name="T40" fmla="*/ 0 w 267"/>
              <a:gd name="T41" fmla="*/ 224 h 263"/>
              <a:gd name="T42" fmla="*/ 117 w 267"/>
              <a:gd name="T4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63">
                <a:moveTo>
                  <a:pt x="117" y="0"/>
                </a:moveTo>
                <a:lnTo>
                  <a:pt x="196" y="0"/>
                </a:lnTo>
                <a:lnTo>
                  <a:pt x="205" y="17"/>
                </a:lnTo>
                <a:lnTo>
                  <a:pt x="232" y="30"/>
                </a:lnTo>
                <a:lnTo>
                  <a:pt x="244" y="75"/>
                </a:lnTo>
                <a:lnTo>
                  <a:pt x="267" y="96"/>
                </a:lnTo>
                <a:lnTo>
                  <a:pt x="235" y="170"/>
                </a:lnTo>
                <a:lnTo>
                  <a:pt x="267" y="225"/>
                </a:lnTo>
                <a:lnTo>
                  <a:pt x="259" y="240"/>
                </a:lnTo>
                <a:lnTo>
                  <a:pt x="253" y="263"/>
                </a:lnTo>
                <a:lnTo>
                  <a:pt x="235" y="242"/>
                </a:lnTo>
                <a:lnTo>
                  <a:pt x="229" y="222"/>
                </a:lnTo>
                <a:lnTo>
                  <a:pt x="198" y="255"/>
                </a:lnTo>
                <a:lnTo>
                  <a:pt x="192" y="245"/>
                </a:lnTo>
                <a:lnTo>
                  <a:pt x="174" y="239"/>
                </a:lnTo>
                <a:lnTo>
                  <a:pt x="160" y="246"/>
                </a:lnTo>
                <a:lnTo>
                  <a:pt x="136" y="216"/>
                </a:lnTo>
                <a:lnTo>
                  <a:pt x="91" y="240"/>
                </a:lnTo>
                <a:lnTo>
                  <a:pt x="72" y="233"/>
                </a:lnTo>
                <a:lnTo>
                  <a:pt x="40" y="245"/>
                </a:lnTo>
                <a:lnTo>
                  <a:pt x="0" y="224"/>
                </a:lnTo>
                <a:lnTo>
                  <a:pt x="117" y="0"/>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5" name="Scotland"/>
          <p:cNvSpPr>
            <a:spLocks/>
          </p:cNvSpPr>
          <p:nvPr/>
        </p:nvSpPr>
        <p:spPr bwMode="auto">
          <a:xfrm>
            <a:off x="4806176" y="3250406"/>
            <a:ext cx="325438" cy="469900"/>
          </a:xfrm>
          <a:custGeom>
            <a:avLst/>
            <a:gdLst>
              <a:gd name="T0" fmla="*/ 130 w 205"/>
              <a:gd name="T1" fmla="*/ 0 h 296"/>
              <a:gd name="T2" fmla="*/ 198 w 205"/>
              <a:gd name="T3" fmla="*/ 69 h 296"/>
              <a:gd name="T4" fmla="*/ 196 w 205"/>
              <a:gd name="T5" fmla="*/ 159 h 296"/>
              <a:gd name="T6" fmla="*/ 205 w 205"/>
              <a:gd name="T7" fmla="*/ 171 h 296"/>
              <a:gd name="T8" fmla="*/ 202 w 205"/>
              <a:gd name="T9" fmla="*/ 197 h 296"/>
              <a:gd name="T10" fmla="*/ 130 w 205"/>
              <a:gd name="T11" fmla="*/ 296 h 296"/>
              <a:gd name="T12" fmla="*/ 9 w 205"/>
              <a:gd name="T13" fmla="*/ 176 h 296"/>
              <a:gd name="T14" fmla="*/ 0 w 205"/>
              <a:gd name="T15" fmla="*/ 170 h 296"/>
              <a:gd name="T16" fmla="*/ 39 w 205"/>
              <a:gd name="T17" fmla="*/ 161 h 296"/>
              <a:gd name="T18" fmla="*/ 39 w 205"/>
              <a:gd name="T19" fmla="*/ 129 h 296"/>
              <a:gd name="T20" fmla="*/ 76 w 205"/>
              <a:gd name="T21" fmla="*/ 93 h 296"/>
              <a:gd name="T22" fmla="*/ 60 w 205"/>
              <a:gd name="T23" fmla="*/ 74 h 296"/>
              <a:gd name="T24" fmla="*/ 58 w 205"/>
              <a:gd name="T25" fmla="*/ 45 h 296"/>
              <a:gd name="T26" fmla="*/ 70 w 205"/>
              <a:gd name="T27" fmla="*/ 27 h 296"/>
              <a:gd name="T28" fmla="*/ 130 w 205"/>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96">
                <a:moveTo>
                  <a:pt x="130" y="0"/>
                </a:moveTo>
                <a:lnTo>
                  <a:pt x="198" y="69"/>
                </a:lnTo>
                <a:lnTo>
                  <a:pt x="196" y="159"/>
                </a:lnTo>
                <a:lnTo>
                  <a:pt x="205" y="171"/>
                </a:lnTo>
                <a:lnTo>
                  <a:pt x="202" y="197"/>
                </a:lnTo>
                <a:lnTo>
                  <a:pt x="130" y="296"/>
                </a:lnTo>
                <a:lnTo>
                  <a:pt x="9" y="176"/>
                </a:lnTo>
                <a:lnTo>
                  <a:pt x="0" y="170"/>
                </a:lnTo>
                <a:lnTo>
                  <a:pt x="39" y="161"/>
                </a:lnTo>
                <a:lnTo>
                  <a:pt x="39" y="129"/>
                </a:lnTo>
                <a:lnTo>
                  <a:pt x="76" y="93"/>
                </a:lnTo>
                <a:lnTo>
                  <a:pt x="60" y="74"/>
                </a:lnTo>
                <a:lnTo>
                  <a:pt x="58" y="45"/>
                </a:lnTo>
                <a:lnTo>
                  <a:pt x="70" y="27"/>
                </a:lnTo>
                <a:lnTo>
                  <a:pt x="130"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0" name="Sampson"/>
          <p:cNvSpPr>
            <a:spLocks/>
          </p:cNvSpPr>
          <p:nvPr/>
        </p:nvSpPr>
        <p:spPr bwMode="auto">
          <a:xfrm>
            <a:off x="5741214" y="2939256"/>
            <a:ext cx="517525" cy="854075"/>
          </a:xfrm>
          <a:custGeom>
            <a:avLst/>
            <a:gdLst>
              <a:gd name="T0" fmla="*/ 75 w 326"/>
              <a:gd name="T1" fmla="*/ 0 h 538"/>
              <a:gd name="T2" fmla="*/ 95 w 326"/>
              <a:gd name="T3" fmla="*/ 18 h 538"/>
              <a:gd name="T4" fmla="*/ 102 w 326"/>
              <a:gd name="T5" fmla="*/ 37 h 538"/>
              <a:gd name="T6" fmla="*/ 150 w 326"/>
              <a:gd name="T7" fmla="*/ 46 h 538"/>
              <a:gd name="T8" fmla="*/ 212 w 326"/>
              <a:gd name="T9" fmla="*/ 12 h 538"/>
              <a:gd name="T10" fmla="*/ 231 w 326"/>
              <a:gd name="T11" fmla="*/ 34 h 538"/>
              <a:gd name="T12" fmla="*/ 231 w 326"/>
              <a:gd name="T13" fmla="*/ 48 h 538"/>
              <a:gd name="T14" fmla="*/ 260 w 326"/>
              <a:gd name="T15" fmla="*/ 64 h 538"/>
              <a:gd name="T16" fmla="*/ 299 w 326"/>
              <a:gd name="T17" fmla="*/ 73 h 538"/>
              <a:gd name="T18" fmla="*/ 308 w 326"/>
              <a:gd name="T19" fmla="*/ 192 h 538"/>
              <a:gd name="T20" fmla="*/ 306 w 326"/>
              <a:gd name="T21" fmla="*/ 298 h 538"/>
              <a:gd name="T22" fmla="*/ 284 w 326"/>
              <a:gd name="T23" fmla="*/ 400 h 538"/>
              <a:gd name="T24" fmla="*/ 326 w 326"/>
              <a:gd name="T25" fmla="*/ 430 h 538"/>
              <a:gd name="T26" fmla="*/ 251 w 326"/>
              <a:gd name="T27" fmla="*/ 538 h 538"/>
              <a:gd name="T28" fmla="*/ 242 w 326"/>
              <a:gd name="T29" fmla="*/ 534 h 538"/>
              <a:gd name="T30" fmla="*/ 198 w 326"/>
              <a:gd name="T31" fmla="*/ 457 h 538"/>
              <a:gd name="T32" fmla="*/ 171 w 326"/>
              <a:gd name="T33" fmla="*/ 397 h 538"/>
              <a:gd name="T34" fmla="*/ 96 w 326"/>
              <a:gd name="T35" fmla="*/ 321 h 538"/>
              <a:gd name="T36" fmla="*/ 20 w 326"/>
              <a:gd name="T37" fmla="*/ 238 h 538"/>
              <a:gd name="T38" fmla="*/ 17 w 326"/>
              <a:gd name="T39" fmla="*/ 216 h 538"/>
              <a:gd name="T40" fmla="*/ 0 w 326"/>
              <a:gd name="T41" fmla="*/ 177 h 538"/>
              <a:gd name="T42" fmla="*/ 0 w 326"/>
              <a:gd name="T43" fmla="*/ 162 h 538"/>
              <a:gd name="T44" fmla="*/ 15 w 326"/>
              <a:gd name="T45" fmla="*/ 135 h 538"/>
              <a:gd name="T46" fmla="*/ 24 w 326"/>
              <a:gd name="T47" fmla="*/ 103 h 538"/>
              <a:gd name="T48" fmla="*/ 17 w 326"/>
              <a:gd name="T49" fmla="*/ 85 h 538"/>
              <a:gd name="T50" fmla="*/ 23 w 326"/>
              <a:gd name="T51" fmla="*/ 70 h 538"/>
              <a:gd name="T52" fmla="*/ 33 w 326"/>
              <a:gd name="T53" fmla="*/ 49 h 538"/>
              <a:gd name="T54" fmla="*/ 75 w 326"/>
              <a:gd name="T5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6" h="538">
                <a:moveTo>
                  <a:pt x="75" y="0"/>
                </a:moveTo>
                <a:lnTo>
                  <a:pt x="95" y="18"/>
                </a:lnTo>
                <a:lnTo>
                  <a:pt x="102" y="37"/>
                </a:lnTo>
                <a:lnTo>
                  <a:pt x="150" y="46"/>
                </a:lnTo>
                <a:lnTo>
                  <a:pt x="212" y="12"/>
                </a:lnTo>
                <a:lnTo>
                  <a:pt x="231" y="34"/>
                </a:lnTo>
                <a:lnTo>
                  <a:pt x="231" y="48"/>
                </a:lnTo>
                <a:lnTo>
                  <a:pt x="260" y="64"/>
                </a:lnTo>
                <a:lnTo>
                  <a:pt x="299" y="73"/>
                </a:lnTo>
                <a:lnTo>
                  <a:pt x="308" y="192"/>
                </a:lnTo>
                <a:lnTo>
                  <a:pt x="306" y="298"/>
                </a:lnTo>
                <a:lnTo>
                  <a:pt x="284" y="400"/>
                </a:lnTo>
                <a:lnTo>
                  <a:pt x="326" y="430"/>
                </a:lnTo>
                <a:lnTo>
                  <a:pt x="251" y="538"/>
                </a:lnTo>
                <a:lnTo>
                  <a:pt x="242" y="534"/>
                </a:lnTo>
                <a:lnTo>
                  <a:pt x="198" y="457"/>
                </a:lnTo>
                <a:lnTo>
                  <a:pt x="171" y="397"/>
                </a:lnTo>
                <a:lnTo>
                  <a:pt x="96" y="321"/>
                </a:lnTo>
                <a:lnTo>
                  <a:pt x="20" y="238"/>
                </a:lnTo>
                <a:lnTo>
                  <a:pt x="17" y="216"/>
                </a:lnTo>
                <a:lnTo>
                  <a:pt x="0" y="177"/>
                </a:lnTo>
                <a:lnTo>
                  <a:pt x="0" y="162"/>
                </a:lnTo>
                <a:lnTo>
                  <a:pt x="15" y="135"/>
                </a:lnTo>
                <a:lnTo>
                  <a:pt x="24" y="103"/>
                </a:lnTo>
                <a:lnTo>
                  <a:pt x="17" y="85"/>
                </a:lnTo>
                <a:lnTo>
                  <a:pt x="23" y="70"/>
                </a:lnTo>
                <a:lnTo>
                  <a:pt x="33" y="49"/>
                </a:lnTo>
                <a:lnTo>
                  <a:pt x="75" y="0"/>
                </a:lnTo>
                <a:close/>
              </a:path>
            </a:pathLst>
          </a:custGeom>
          <a:solidFill>
            <a:srgbClr val="FF99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6" name="Rutherford"/>
          <p:cNvSpPr>
            <a:spLocks/>
          </p:cNvSpPr>
          <p:nvPr/>
        </p:nvSpPr>
        <p:spPr bwMode="auto">
          <a:xfrm>
            <a:off x="2420164" y="2597943"/>
            <a:ext cx="538162" cy="481013"/>
          </a:xfrm>
          <a:custGeom>
            <a:avLst/>
            <a:gdLst>
              <a:gd name="T0" fmla="*/ 7 w 339"/>
              <a:gd name="T1" fmla="*/ 152 h 303"/>
              <a:gd name="T2" fmla="*/ 43 w 339"/>
              <a:gd name="T3" fmla="*/ 147 h 303"/>
              <a:gd name="T4" fmla="*/ 85 w 339"/>
              <a:gd name="T5" fmla="*/ 143 h 303"/>
              <a:gd name="T6" fmla="*/ 174 w 339"/>
              <a:gd name="T7" fmla="*/ 252 h 303"/>
              <a:gd name="T8" fmla="*/ 174 w 339"/>
              <a:gd name="T9" fmla="*/ 297 h 303"/>
              <a:gd name="T10" fmla="*/ 285 w 339"/>
              <a:gd name="T11" fmla="*/ 303 h 303"/>
              <a:gd name="T12" fmla="*/ 294 w 339"/>
              <a:gd name="T13" fmla="*/ 285 h 303"/>
              <a:gd name="T14" fmla="*/ 331 w 339"/>
              <a:gd name="T15" fmla="*/ 186 h 303"/>
              <a:gd name="T16" fmla="*/ 339 w 339"/>
              <a:gd name="T17" fmla="*/ 21 h 303"/>
              <a:gd name="T18" fmla="*/ 298 w 339"/>
              <a:gd name="T19" fmla="*/ 0 h 303"/>
              <a:gd name="T20" fmla="*/ 259 w 339"/>
              <a:gd name="T21" fmla="*/ 17 h 303"/>
              <a:gd name="T22" fmla="*/ 258 w 339"/>
              <a:gd name="T23" fmla="*/ 30 h 303"/>
              <a:gd name="T24" fmla="*/ 238 w 339"/>
              <a:gd name="T25" fmla="*/ 44 h 303"/>
              <a:gd name="T26" fmla="*/ 181 w 339"/>
              <a:gd name="T27" fmla="*/ 59 h 303"/>
              <a:gd name="T28" fmla="*/ 157 w 339"/>
              <a:gd name="T29" fmla="*/ 35 h 303"/>
              <a:gd name="T30" fmla="*/ 52 w 339"/>
              <a:gd name="T31" fmla="*/ 48 h 303"/>
              <a:gd name="T32" fmla="*/ 31 w 339"/>
              <a:gd name="T33" fmla="*/ 53 h 303"/>
              <a:gd name="T34" fmla="*/ 27 w 339"/>
              <a:gd name="T35" fmla="*/ 74 h 303"/>
              <a:gd name="T36" fmla="*/ 19 w 339"/>
              <a:gd name="T37" fmla="*/ 86 h 303"/>
              <a:gd name="T38" fmla="*/ 3 w 339"/>
              <a:gd name="T39" fmla="*/ 98 h 303"/>
              <a:gd name="T40" fmla="*/ 0 w 339"/>
              <a:gd name="T41" fmla="*/ 116 h 303"/>
              <a:gd name="T42" fmla="*/ 3 w 339"/>
              <a:gd name="T43" fmla="*/ 135 h 303"/>
              <a:gd name="T44" fmla="*/ 7 w 339"/>
              <a:gd name="T4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9" h="303">
                <a:moveTo>
                  <a:pt x="7" y="152"/>
                </a:moveTo>
                <a:lnTo>
                  <a:pt x="43" y="147"/>
                </a:lnTo>
                <a:lnTo>
                  <a:pt x="85" y="143"/>
                </a:lnTo>
                <a:lnTo>
                  <a:pt x="174" y="252"/>
                </a:lnTo>
                <a:lnTo>
                  <a:pt x="174" y="297"/>
                </a:lnTo>
                <a:lnTo>
                  <a:pt x="285" y="303"/>
                </a:lnTo>
                <a:lnTo>
                  <a:pt x="294" y="285"/>
                </a:lnTo>
                <a:lnTo>
                  <a:pt x="331" y="186"/>
                </a:lnTo>
                <a:lnTo>
                  <a:pt x="339" y="21"/>
                </a:lnTo>
                <a:lnTo>
                  <a:pt x="298" y="0"/>
                </a:lnTo>
                <a:lnTo>
                  <a:pt x="259" y="17"/>
                </a:lnTo>
                <a:lnTo>
                  <a:pt x="258" y="30"/>
                </a:lnTo>
                <a:lnTo>
                  <a:pt x="238" y="44"/>
                </a:lnTo>
                <a:lnTo>
                  <a:pt x="181" y="59"/>
                </a:lnTo>
                <a:lnTo>
                  <a:pt x="157" y="35"/>
                </a:lnTo>
                <a:lnTo>
                  <a:pt x="52" y="48"/>
                </a:lnTo>
                <a:lnTo>
                  <a:pt x="31" y="53"/>
                </a:lnTo>
                <a:lnTo>
                  <a:pt x="27" y="74"/>
                </a:lnTo>
                <a:lnTo>
                  <a:pt x="19" y="86"/>
                </a:lnTo>
                <a:lnTo>
                  <a:pt x="3" y="98"/>
                </a:lnTo>
                <a:lnTo>
                  <a:pt x="0" y="116"/>
                </a:lnTo>
                <a:lnTo>
                  <a:pt x="3" y="135"/>
                </a:lnTo>
                <a:lnTo>
                  <a:pt x="7" y="152"/>
                </a:lnTo>
                <a:close/>
              </a:path>
            </a:pathLst>
          </a:custGeom>
          <a:solidFill>
            <a:srgbClr val="833D80"/>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4" name="Rowan"/>
          <p:cNvSpPr>
            <a:spLocks/>
          </p:cNvSpPr>
          <p:nvPr/>
        </p:nvSpPr>
        <p:spPr bwMode="auto">
          <a:xfrm>
            <a:off x="3806051" y="2334418"/>
            <a:ext cx="549275" cy="396875"/>
          </a:xfrm>
          <a:custGeom>
            <a:avLst/>
            <a:gdLst>
              <a:gd name="T0" fmla="*/ 42 w 346"/>
              <a:gd name="T1" fmla="*/ 0 h 250"/>
              <a:gd name="T2" fmla="*/ 85 w 346"/>
              <a:gd name="T3" fmla="*/ 6 h 250"/>
              <a:gd name="T4" fmla="*/ 154 w 346"/>
              <a:gd name="T5" fmla="*/ 46 h 250"/>
              <a:gd name="T6" fmla="*/ 174 w 346"/>
              <a:gd name="T7" fmla="*/ 54 h 250"/>
              <a:gd name="T8" fmla="*/ 177 w 346"/>
              <a:gd name="T9" fmla="*/ 81 h 250"/>
              <a:gd name="T10" fmla="*/ 229 w 346"/>
              <a:gd name="T11" fmla="*/ 85 h 250"/>
              <a:gd name="T12" fmla="*/ 259 w 346"/>
              <a:gd name="T13" fmla="*/ 93 h 250"/>
              <a:gd name="T14" fmla="*/ 258 w 346"/>
              <a:gd name="T15" fmla="*/ 130 h 250"/>
              <a:gd name="T16" fmla="*/ 327 w 346"/>
              <a:gd name="T17" fmla="*/ 198 h 250"/>
              <a:gd name="T18" fmla="*/ 346 w 346"/>
              <a:gd name="T19" fmla="*/ 250 h 250"/>
              <a:gd name="T20" fmla="*/ 270 w 346"/>
              <a:gd name="T21" fmla="*/ 250 h 250"/>
              <a:gd name="T22" fmla="*/ 19 w 346"/>
              <a:gd name="T23" fmla="*/ 243 h 250"/>
              <a:gd name="T24" fmla="*/ 0 w 346"/>
              <a:gd name="T25" fmla="*/ 133 h 250"/>
              <a:gd name="T26" fmla="*/ 4 w 346"/>
              <a:gd name="T27" fmla="*/ 93 h 250"/>
              <a:gd name="T28" fmla="*/ 42 w 346"/>
              <a:gd name="T2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50">
                <a:moveTo>
                  <a:pt x="42" y="0"/>
                </a:moveTo>
                <a:lnTo>
                  <a:pt x="85" y="6"/>
                </a:lnTo>
                <a:lnTo>
                  <a:pt x="154" y="46"/>
                </a:lnTo>
                <a:lnTo>
                  <a:pt x="174" y="54"/>
                </a:lnTo>
                <a:lnTo>
                  <a:pt x="177" y="81"/>
                </a:lnTo>
                <a:lnTo>
                  <a:pt x="229" y="85"/>
                </a:lnTo>
                <a:lnTo>
                  <a:pt x="259" y="93"/>
                </a:lnTo>
                <a:lnTo>
                  <a:pt x="258" y="130"/>
                </a:lnTo>
                <a:lnTo>
                  <a:pt x="327" y="198"/>
                </a:lnTo>
                <a:lnTo>
                  <a:pt x="346" y="250"/>
                </a:lnTo>
                <a:lnTo>
                  <a:pt x="270" y="250"/>
                </a:lnTo>
                <a:lnTo>
                  <a:pt x="19" y="243"/>
                </a:lnTo>
                <a:lnTo>
                  <a:pt x="0" y="133"/>
                </a:lnTo>
                <a:lnTo>
                  <a:pt x="4" y="93"/>
                </a:lnTo>
                <a:lnTo>
                  <a:pt x="42"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8" name="Rockingham"/>
          <p:cNvSpPr>
            <a:spLocks/>
          </p:cNvSpPr>
          <p:nvPr/>
        </p:nvSpPr>
        <p:spPr bwMode="auto">
          <a:xfrm>
            <a:off x="4477564" y="1559718"/>
            <a:ext cx="481012" cy="341313"/>
          </a:xfrm>
          <a:custGeom>
            <a:avLst/>
            <a:gdLst>
              <a:gd name="T0" fmla="*/ 6 w 303"/>
              <a:gd name="T1" fmla="*/ 3 h 215"/>
              <a:gd name="T2" fmla="*/ 303 w 303"/>
              <a:gd name="T3" fmla="*/ 0 h 215"/>
              <a:gd name="T4" fmla="*/ 294 w 303"/>
              <a:gd name="T5" fmla="*/ 215 h 215"/>
              <a:gd name="T6" fmla="*/ 0 w 303"/>
              <a:gd name="T7" fmla="*/ 198 h 215"/>
              <a:gd name="T8" fmla="*/ 6 w 303"/>
              <a:gd name="T9" fmla="*/ 3 h 215"/>
            </a:gdLst>
            <a:ahLst/>
            <a:cxnLst>
              <a:cxn ang="0">
                <a:pos x="T0" y="T1"/>
              </a:cxn>
              <a:cxn ang="0">
                <a:pos x="T2" y="T3"/>
              </a:cxn>
              <a:cxn ang="0">
                <a:pos x="T4" y="T5"/>
              </a:cxn>
              <a:cxn ang="0">
                <a:pos x="T6" y="T7"/>
              </a:cxn>
              <a:cxn ang="0">
                <a:pos x="T8" y="T9"/>
              </a:cxn>
            </a:cxnLst>
            <a:rect l="0" t="0" r="r" b="b"/>
            <a:pathLst>
              <a:path w="303" h="215">
                <a:moveTo>
                  <a:pt x="6" y="3"/>
                </a:moveTo>
                <a:lnTo>
                  <a:pt x="303" y="0"/>
                </a:lnTo>
                <a:lnTo>
                  <a:pt x="294" y="215"/>
                </a:lnTo>
                <a:lnTo>
                  <a:pt x="0" y="198"/>
                </a:lnTo>
                <a:lnTo>
                  <a:pt x="6" y="3"/>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8" name="Robeson"/>
          <p:cNvSpPr>
            <a:spLocks/>
          </p:cNvSpPr>
          <p:nvPr/>
        </p:nvSpPr>
        <p:spPr bwMode="auto">
          <a:xfrm>
            <a:off x="5010964" y="3353593"/>
            <a:ext cx="611187" cy="742950"/>
          </a:xfrm>
          <a:custGeom>
            <a:avLst/>
            <a:gdLst>
              <a:gd name="T0" fmla="*/ 0 w 385"/>
              <a:gd name="T1" fmla="*/ 226 h 468"/>
              <a:gd name="T2" fmla="*/ 231 w 385"/>
              <a:gd name="T3" fmla="*/ 468 h 468"/>
              <a:gd name="T4" fmla="*/ 247 w 385"/>
              <a:gd name="T5" fmla="*/ 448 h 468"/>
              <a:gd name="T6" fmla="*/ 265 w 385"/>
              <a:gd name="T7" fmla="*/ 402 h 468"/>
              <a:gd name="T8" fmla="*/ 292 w 385"/>
              <a:gd name="T9" fmla="*/ 393 h 468"/>
              <a:gd name="T10" fmla="*/ 298 w 385"/>
              <a:gd name="T11" fmla="*/ 354 h 468"/>
              <a:gd name="T12" fmla="*/ 345 w 385"/>
              <a:gd name="T13" fmla="*/ 337 h 468"/>
              <a:gd name="T14" fmla="*/ 366 w 385"/>
              <a:gd name="T15" fmla="*/ 309 h 468"/>
              <a:gd name="T16" fmla="*/ 357 w 385"/>
              <a:gd name="T17" fmla="*/ 264 h 468"/>
              <a:gd name="T18" fmla="*/ 385 w 385"/>
              <a:gd name="T19" fmla="*/ 183 h 468"/>
              <a:gd name="T20" fmla="*/ 327 w 385"/>
              <a:gd name="T21" fmla="*/ 82 h 468"/>
              <a:gd name="T22" fmla="*/ 301 w 385"/>
              <a:gd name="T23" fmla="*/ 27 h 468"/>
              <a:gd name="T24" fmla="*/ 274 w 385"/>
              <a:gd name="T25" fmla="*/ 13 h 468"/>
              <a:gd name="T26" fmla="*/ 241 w 385"/>
              <a:gd name="T27" fmla="*/ 0 h 468"/>
              <a:gd name="T28" fmla="*/ 166 w 385"/>
              <a:gd name="T29" fmla="*/ 82 h 468"/>
              <a:gd name="T30" fmla="*/ 66 w 385"/>
              <a:gd name="T31" fmla="*/ 85 h 468"/>
              <a:gd name="T32" fmla="*/ 73 w 385"/>
              <a:gd name="T33" fmla="*/ 105 h 468"/>
              <a:gd name="T34" fmla="*/ 73 w 385"/>
              <a:gd name="T35" fmla="*/ 130 h 468"/>
              <a:gd name="T36" fmla="*/ 0 w 385"/>
              <a:gd name="T37" fmla="*/ 22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5" h="468">
                <a:moveTo>
                  <a:pt x="0" y="226"/>
                </a:moveTo>
                <a:lnTo>
                  <a:pt x="231" y="468"/>
                </a:lnTo>
                <a:lnTo>
                  <a:pt x="247" y="448"/>
                </a:lnTo>
                <a:lnTo>
                  <a:pt x="265" y="402"/>
                </a:lnTo>
                <a:lnTo>
                  <a:pt x="292" y="393"/>
                </a:lnTo>
                <a:lnTo>
                  <a:pt x="298" y="354"/>
                </a:lnTo>
                <a:lnTo>
                  <a:pt x="345" y="337"/>
                </a:lnTo>
                <a:lnTo>
                  <a:pt x="366" y="309"/>
                </a:lnTo>
                <a:lnTo>
                  <a:pt x="357" y="264"/>
                </a:lnTo>
                <a:lnTo>
                  <a:pt x="385" y="183"/>
                </a:lnTo>
                <a:lnTo>
                  <a:pt x="327" y="82"/>
                </a:lnTo>
                <a:lnTo>
                  <a:pt x="301" y="27"/>
                </a:lnTo>
                <a:lnTo>
                  <a:pt x="274" y="13"/>
                </a:lnTo>
                <a:lnTo>
                  <a:pt x="241" y="0"/>
                </a:lnTo>
                <a:lnTo>
                  <a:pt x="166" y="82"/>
                </a:lnTo>
                <a:lnTo>
                  <a:pt x="66" y="85"/>
                </a:lnTo>
                <a:lnTo>
                  <a:pt x="73" y="105"/>
                </a:lnTo>
                <a:lnTo>
                  <a:pt x="73" y="130"/>
                </a:lnTo>
                <a:lnTo>
                  <a:pt x="0" y="226"/>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4" name="Richmond"/>
          <p:cNvSpPr>
            <a:spLocks/>
          </p:cNvSpPr>
          <p:nvPr/>
        </p:nvSpPr>
        <p:spPr bwMode="auto">
          <a:xfrm>
            <a:off x="4439464" y="3086893"/>
            <a:ext cx="573087" cy="430213"/>
          </a:xfrm>
          <a:custGeom>
            <a:avLst/>
            <a:gdLst>
              <a:gd name="T0" fmla="*/ 94 w 361"/>
              <a:gd name="T1" fmla="*/ 271 h 271"/>
              <a:gd name="T2" fmla="*/ 244 w 361"/>
              <a:gd name="T3" fmla="*/ 271 h 271"/>
              <a:gd name="T4" fmla="*/ 270 w 361"/>
              <a:gd name="T5" fmla="*/ 265 h 271"/>
              <a:gd name="T6" fmla="*/ 270 w 361"/>
              <a:gd name="T7" fmla="*/ 234 h 271"/>
              <a:gd name="T8" fmla="*/ 307 w 361"/>
              <a:gd name="T9" fmla="*/ 198 h 271"/>
              <a:gd name="T10" fmla="*/ 291 w 361"/>
              <a:gd name="T11" fmla="*/ 177 h 271"/>
              <a:gd name="T12" fmla="*/ 291 w 361"/>
              <a:gd name="T13" fmla="*/ 148 h 271"/>
              <a:gd name="T14" fmla="*/ 303 w 361"/>
              <a:gd name="T15" fmla="*/ 132 h 271"/>
              <a:gd name="T16" fmla="*/ 361 w 361"/>
              <a:gd name="T17" fmla="*/ 103 h 271"/>
              <a:gd name="T18" fmla="*/ 298 w 361"/>
              <a:gd name="T19" fmla="*/ 87 h 271"/>
              <a:gd name="T20" fmla="*/ 298 w 361"/>
              <a:gd name="T21" fmla="*/ 51 h 271"/>
              <a:gd name="T22" fmla="*/ 262 w 361"/>
              <a:gd name="T23" fmla="*/ 19 h 271"/>
              <a:gd name="T24" fmla="*/ 145 w 361"/>
              <a:gd name="T25" fmla="*/ 0 h 271"/>
              <a:gd name="T26" fmla="*/ 121 w 361"/>
              <a:gd name="T27" fmla="*/ 0 h 271"/>
              <a:gd name="T28" fmla="*/ 3 w 361"/>
              <a:gd name="T29" fmla="*/ 31 h 271"/>
              <a:gd name="T30" fmla="*/ 0 w 361"/>
              <a:gd name="T31" fmla="*/ 45 h 271"/>
              <a:gd name="T32" fmla="*/ 34 w 361"/>
              <a:gd name="T33" fmla="*/ 67 h 271"/>
              <a:gd name="T34" fmla="*/ 46 w 361"/>
              <a:gd name="T35" fmla="*/ 72 h 271"/>
              <a:gd name="T36" fmla="*/ 91 w 361"/>
              <a:gd name="T37" fmla="*/ 52 h 271"/>
              <a:gd name="T38" fmla="*/ 118 w 361"/>
              <a:gd name="T39" fmla="*/ 103 h 271"/>
              <a:gd name="T40" fmla="*/ 102 w 361"/>
              <a:gd name="T41" fmla="*/ 133 h 271"/>
              <a:gd name="T42" fmla="*/ 126 w 361"/>
              <a:gd name="T43" fmla="*/ 148 h 271"/>
              <a:gd name="T44" fmla="*/ 132 w 361"/>
              <a:gd name="T45" fmla="*/ 201 h 271"/>
              <a:gd name="T46" fmla="*/ 100 w 361"/>
              <a:gd name="T47" fmla="*/ 250 h 271"/>
              <a:gd name="T48" fmla="*/ 94 w 361"/>
              <a:gd name="T4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1" h="271">
                <a:moveTo>
                  <a:pt x="94" y="271"/>
                </a:moveTo>
                <a:lnTo>
                  <a:pt x="244" y="271"/>
                </a:lnTo>
                <a:lnTo>
                  <a:pt x="270" y="265"/>
                </a:lnTo>
                <a:lnTo>
                  <a:pt x="270" y="234"/>
                </a:lnTo>
                <a:lnTo>
                  <a:pt x="307" y="198"/>
                </a:lnTo>
                <a:lnTo>
                  <a:pt x="291" y="177"/>
                </a:lnTo>
                <a:lnTo>
                  <a:pt x="291" y="148"/>
                </a:lnTo>
                <a:lnTo>
                  <a:pt x="303" y="132"/>
                </a:lnTo>
                <a:lnTo>
                  <a:pt x="361" y="103"/>
                </a:lnTo>
                <a:lnTo>
                  <a:pt x="298" y="87"/>
                </a:lnTo>
                <a:lnTo>
                  <a:pt x="298" y="51"/>
                </a:lnTo>
                <a:lnTo>
                  <a:pt x="262" y="19"/>
                </a:lnTo>
                <a:lnTo>
                  <a:pt x="145" y="0"/>
                </a:lnTo>
                <a:lnTo>
                  <a:pt x="121" y="0"/>
                </a:lnTo>
                <a:lnTo>
                  <a:pt x="3" y="31"/>
                </a:lnTo>
                <a:lnTo>
                  <a:pt x="0" y="45"/>
                </a:lnTo>
                <a:lnTo>
                  <a:pt x="34" y="67"/>
                </a:lnTo>
                <a:lnTo>
                  <a:pt x="46" y="72"/>
                </a:lnTo>
                <a:lnTo>
                  <a:pt x="91" y="52"/>
                </a:lnTo>
                <a:lnTo>
                  <a:pt x="118" y="103"/>
                </a:lnTo>
                <a:lnTo>
                  <a:pt x="102" y="133"/>
                </a:lnTo>
                <a:lnTo>
                  <a:pt x="126" y="148"/>
                </a:lnTo>
                <a:lnTo>
                  <a:pt x="132" y="201"/>
                </a:lnTo>
                <a:lnTo>
                  <a:pt x="100" y="250"/>
                </a:lnTo>
                <a:lnTo>
                  <a:pt x="94" y="271"/>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7" name="Randolph"/>
          <p:cNvSpPr>
            <a:spLocks/>
          </p:cNvSpPr>
          <p:nvPr/>
        </p:nvSpPr>
        <p:spPr bwMode="auto">
          <a:xfrm>
            <a:off x="4453751" y="2264568"/>
            <a:ext cx="477838" cy="461963"/>
          </a:xfrm>
          <a:custGeom>
            <a:avLst/>
            <a:gdLst>
              <a:gd name="T0" fmla="*/ 10 w 301"/>
              <a:gd name="T1" fmla="*/ 0 h 291"/>
              <a:gd name="T2" fmla="*/ 301 w 301"/>
              <a:gd name="T3" fmla="*/ 15 h 291"/>
              <a:gd name="T4" fmla="*/ 294 w 301"/>
              <a:gd name="T5" fmla="*/ 285 h 291"/>
              <a:gd name="T6" fmla="*/ 88 w 301"/>
              <a:gd name="T7" fmla="*/ 290 h 291"/>
              <a:gd name="T8" fmla="*/ 0 w 301"/>
              <a:gd name="T9" fmla="*/ 291 h 291"/>
              <a:gd name="T10" fmla="*/ 10 w 301"/>
              <a:gd name="T11" fmla="*/ 0 h 291"/>
            </a:gdLst>
            <a:ahLst/>
            <a:cxnLst>
              <a:cxn ang="0">
                <a:pos x="T0" y="T1"/>
              </a:cxn>
              <a:cxn ang="0">
                <a:pos x="T2" y="T3"/>
              </a:cxn>
              <a:cxn ang="0">
                <a:pos x="T4" y="T5"/>
              </a:cxn>
              <a:cxn ang="0">
                <a:pos x="T6" y="T7"/>
              </a:cxn>
              <a:cxn ang="0">
                <a:pos x="T8" y="T9"/>
              </a:cxn>
              <a:cxn ang="0">
                <a:pos x="T10" y="T11"/>
              </a:cxn>
            </a:cxnLst>
            <a:rect l="0" t="0" r="r" b="b"/>
            <a:pathLst>
              <a:path w="301" h="291">
                <a:moveTo>
                  <a:pt x="10" y="0"/>
                </a:moveTo>
                <a:lnTo>
                  <a:pt x="301" y="15"/>
                </a:lnTo>
                <a:lnTo>
                  <a:pt x="294" y="285"/>
                </a:lnTo>
                <a:lnTo>
                  <a:pt x="88" y="290"/>
                </a:lnTo>
                <a:lnTo>
                  <a:pt x="0" y="291"/>
                </a:lnTo>
                <a:lnTo>
                  <a:pt x="10"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7" name="Polk"/>
          <p:cNvSpPr>
            <a:spLocks/>
          </p:cNvSpPr>
          <p:nvPr/>
        </p:nvSpPr>
        <p:spPr bwMode="auto">
          <a:xfrm>
            <a:off x="2321739" y="2824956"/>
            <a:ext cx="374650" cy="242887"/>
          </a:xfrm>
          <a:custGeom>
            <a:avLst/>
            <a:gdLst>
              <a:gd name="T0" fmla="*/ 0 w 236"/>
              <a:gd name="T1" fmla="*/ 147 h 153"/>
              <a:gd name="T2" fmla="*/ 9 w 236"/>
              <a:gd name="T3" fmla="*/ 136 h 153"/>
              <a:gd name="T4" fmla="*/ 27 w 236"/>
              <a:gd name="T5" fmla="*/ 90 h 153"/>
              <a:gd name="T6" fmla="*/ 26 w 236"/>
              <a:gd name="T7" fmla="*/ 61 h 153"/>
              <a:gd name="T8" fmla="*/ 54 w 236"/>
              <a:gd name="T9" fmla="*/ 31 h 153"/>
              <a:gd name="T10" fmla="*/ 66 w 236"/>
              <a:gd name="T11" fmla="*/ 7 h 153"/>
              <a:gd name="T12" fmla="*/ 105 w 236"/>
              <a:gd name="T13" fmla="*/ 4 h 153"/>
              <a:gd name="T14" fmla="*/ 146 w 236"/>
              <a:gd name="T15" fmla="*/ 0 h 153"/>
              <a:gd name="T16" fmla="*/ 236 w 236"/>
              <a:gd name="T17" fmla="*/ 109 h 153"/>
              <a:gd name="T18" fmla="*/ 234 w 236"/>
              <a:gd name="T19" fmla="*/ 153 h 153"/>
              <a:gd name="T20" fmla="*/ 0 w 236"/>
              <a:gd name="T21" fmla="*/ 14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53">
                <a:moveTo>
                  <a:pt x="0" y="147"/>
                </a:moveTo>
                <a:lnTo>
                  <a:pt x="9" y="136"/>
                </a:lnTo>
                <a:lnTo>
                  <a:pt x="27" y="90"/>
                </a:lnTo>
                <a:lnTo>
                  <a:pt x="26" y="61"/>
                </a:lnTo>
                <a:lnTo>
                  <a:pt x="54" y="31"/>
                </a:lnTo>
                <a:lnTo>
                  <a:pt x="66" y="7"/>
                </a:lnTo>
                <a:lnTo>
                  <a:pt x="105" y="4"/>
                </a:lnTo>
                <a:lnTo>
                  <a:pt x="146" y="0"/>
                </a:lnTo>
                <a:lnTo>
                  <a:pt x="236" y="109"/>
                </a:lnTo>
                <a:lnTo>
                  <a:pt x="234" y="153"/>
                </a:lnTo>
                <a:lnTo>
                  <a:pt x="0" y="147"/>
                </a:lnTo>
                <a:close/>
              </a:path>
            </a:pathLst>
          </a:custGeom>
          <a:solidFill>
            <a:srgbClr val="833D80"/>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3" name="Pitt"/>
          <p:cNvSpPr>
            <a:spLocks/>
          </p:cNvSpPr>
          <p:nvPr/>
        </p:nvSpPr>
        <p:spPr bwMode="auto">
          <a:xfrm>
            <a:off x="6625451" y="2334418"/>
            <a:ext cx="558800" cy="557213"/>
          </a:xfrm>
          <a:custGeom>
            <a:avLst/>
            <a:gdLst>
              <a:gd name="T0" fmla="*/ 24 w 352"/>
              <a:gd name="T1" fmla="*/ 111 h 351"/>
              <a:gd name="T2" fmla="*/ 43 w 352"/>
              <a:gd name="T3" fmla="*/ 93 h 351"/>
              <a:gd name="T4" fmla="*/ 105 w 352"/>
              <a:gd name="T5" fmla="*/ 43 h 351"/>
              <a:gd name="T6" fmla="*/ 132 w 352"/>
              <a:gd name="T7" fmla="*/ 16 h 351"/>
              <a:gd name="T8" fmla="*/ 174 w 352"/>
              <a:gd name="T9" fmla="*/ 0 h 351"/>
              <a:gd name="T10" fmla="*/ 189 w 352"/>
              <a:gd name="T11" fmla="*/ 0 h 351"/>
              <a:gd name="T12" fmla="*/ 300 w 352"/>
              <a:gd name="T13" fmla="*/ 61 h 351"/>
              <a:gd name="T14" fmla="*/ 295 w 352"/>
              <a:gd name="T15" fmla="*/ 88 h 351"/>
              <a:gd name="T16" fmla="*/ 301 w 352"/>
              <a:gd name="T17" fmla="*/ 111 h 351"/>
              <a:gd name="T18" fmla="*/ 321 w 352"/>
              <a:gd name="T19" fmla="*/ 147 h 351"/>
              <a:gd name="T20" fmla="*/ 334 w 352"/>
              <a:gd name="T21" fmla="*/ 171 h 351"/>
              <a:gd name="T22" fmla="*/ 352 w 352"/>
              <a:gd name="T23" fmla="*/ 189 h 351"/>
              <a:gd name="T24" fmla="*/ 339 w 352"/>
              <a:gd name="T25" fmla="*/ 196 h 351"/>
              <a:gd name="T26" fmla="*/ 318 w 352"/>
              <a:gd name="T27" fmla="*/ 216 h 351"/>
              <a:gd name="T28" fmla="*/ 301 w 352"/>
              <a:gd name="T29" fmla="*/ 220 h 351"/>
              <a:gd name="T30" fmla="*/ 295 w 352"/>
              <a:gd name="T31" fmla="*/ 300 h 351"/>
              <a:gd name="T32" fmla="*/ 277 w 352"/>
              <a:gd name="T33" fmla="*/ 309 h 351"/>
              <a:gd name="T34" fmla="*/ 273 w 352"/>
              <a:gd name="T35" fmla="*/ 333 h 351"/>
              <a:gd name="T36" fmla="*/ 256 w 352"/>
              <a:gd name="T37" fmla="*/ 330 h 351"/>
              <a:gd name="T38" fmla="*/ 234 w 352"/>
              <a:gd name="T39" fmla="*/ 319 h 351"/>
              <a:gd name="T40" fmla="*/ 205 w 352"/>
              <a:gd name="T41" fmla="*/ 351 h 351"/>
              <a:gd name="T42" fmla="*/ 180 w 352"/>
              <a:gd name="T43" fmla="*/ 348 h 351"/>
              <a:gd name="T44" fmla="*/ 156 w 352"/>
              <a:gd name="T45" fmla="*/ 328 h 351"/>
              <a:gd name="T46" fmla="*/ 129 w 352"/>
              <a:gd name="T47" fmla="*/ 292 h 351"/>
              <a:gd name="T48" fmla="*/ 112 w 352"/>
              <a:gd name="T49" fmla="*/ 220 h 351"/>
              <a:gd name="T50" fmla="*/ 97 w 352"/>
              <a:gd name="T51" fmla="*/ 213 h 351"/>
              <a:gd name="T52" fmla="*/ 73 w 352"/>
              <a:gd name="T53" fmla="*/ 192 h 351"/>
              <a:gd name="T54" fmla="*/ 45 w 352"/>
              <a:gd name="T55" fmla="*/ 183 h 351"/>
              <a:gd name="T56" fmla="*/ 21 w 352"/>
              <a:gd name="T57" fmla="*/ 148 h 351"/>
              <a:gd name="T58" fmla="*/ 0 w 352"/>
              <a:gd name="T59" fmla="*/ 130 h 351"/>
              <a:gd name="T60" fmla="*/ 24 w 352"/>
              <a:gd name="T61" fmla="*/ 1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 h="351">
                <a:moveTo>
                  <a:pt x="24" y="111"/>
                </a:moveTo>
                <a:lnTo>
                  <a:pt x="43" y="93"/>
                </a:lnTo>
                <a:lnTo>
                  <a:pt x="105" y="43"/>
                </a:lnTo>
                <a:lnTo>
                  <a:pt x="132" y="16"/>
                </a:lnTo>
                <a:lnTo>
                  <a:pt x="174" y="0"/>
                </a:lnTo>
                <a:lnTo>
                  <a:pt x="189" y="0"/>
                </a:lnTo>
                <a:lnTo>
                  <a:pt x="300" y="61"/>
                </a:lnTo>
                <a:lnTo>
                  <a:pt x="295" y="88"/>
                </a:lnTo>
                <a:lnTo>
                  <a:pt x="301" y="111"/>
                </a:lnTo>
                <a:lnTo>
                  <a:pt x="321" y="147"/>
                </a:lnTo>
                <a:lnTo>
                  <a:pt x="334" y="171"/>
                </a:lnTo>
                <a:lnTo>
                  <a:pt x="352" y="189"/>
                </a:lnTo>
                <a:lnTo>
                  <a:pt x="339" y="196"/>
                </a:lnTo>
                <a:lnTo>
                  <a:pt x="318" y="216"/>
                </a:lnTo>
                <a:lnTo>
                  <a:pt x="301" y="220"/>
                </a:lnTo>
                <a:lnTo>
                  <a:pt x="295" y="300"/>
                </a:lnTo>
                <a:lnTo>
                  <a:pt x="277" y="309"/>
                </a:lnTo>
                <a:lnTo>
                  <a:pt x="273" y="333"/>
                </a:lnTo>
                <a:lnTo>
                  <a:pt x="256" y="330"/>
                </a:lnTo>
                <a:lnTo>
                  <a:pt x="234" y="319"/>
                </a:lnTo>
                <a:lnTo>
                  <a:pt x="205" y="351"/>
                </a:lnTo>
                <a:lnTo>
                  <a:pt x="180" y="348"/>
                </a:lnTo>
                <a:lnTo>
                  <a:pt x="156" y="328"/>
                </a:lnTo>
                <a:lnTo>
                  <a:pt x="129" y="292"/>
                </a:lnTo>
                <a:lnTo>
                  <a:pt x="112" y="220"/>
                </a:lnTo>
                <a:lnTo>
                  <a:pt x="97" y="213"/>
                </a:lnTo>
                <a:lnTo>
                  <a:pt x="73" y="192"/>
                </a:lnTo>
                <a:lnTo>
                  <a:pt x="45" y="183"/>
                </a:lnTo>
                <a:lnTo>
                  <a:pt x="21" y="148"/>
                </a:lnTo>
                <a:lnTo>
                  <a:pt x="0" y="130"/>
                </a:lnTo>
                <a:lnTo>
                  <a:pt x="24" y="111"/>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1" name="Person"/>
          <p:cNvSpPr>
            <a:spLocks/>
          </p:cNvSpPr>
          <p:nvPr/>
        </p:nvSpPr>
        <p:spPr bwMode="auto">
          <a:xfrm>
            <a:off x="5291951" y="1559718"/>
            <a:ext cx="315913" cy="341313"/>
          </a:xfrm>
          <a:custGeom>
            <a:avLst/>
            <a:gdLst>
              <a:gd name="T0" fmla="*/ 3 w 199"/>
              <a:gd name="T1" fmla="*/ 2 h 215"/>
              <a:gd name="T2" fmla="*/ 199 w 199"/>
              <a:gd name="T3" fmla="*/ 0 h 215"/>
              <a:gd name="T4" fmla="*/ 199 w 199"/>
              <a:gd name="T5" fmla="*/ 215 h 215"/>
              <a:gd name="T6" fmla="*/ 0 w 199"/>
              <a:gd name="T7" fmla="*/ 209 h 215"/>
              <a:gd name="T8" fmla="*/ 3 w 199"/>
              <a:gd name="T9" fmla="*/ 2 h 215"/>
            </a:gdLst>
            <a:ahLst/>
            <a:cxnLst>
              <a:cxn ang="0">
                <a:pos x="T0" y="T1"/>
              </a:cxn>
              <a:cxn ang="0">
                <a:pos x="T2" y="T3"/>
              </a:cxn>
              <a:cxn ang="0">
                <a:pos x="T4" y="T5"/>
              </a:cxn>
              <a:cxn ang="0">
                <a:pos x="T6" y="T7"/>
              </a:cxn>
              <a:cxn ang="0">
                <a:pos x="T8" y="T9"/>
              </a:cxn>
            </a:cxnLst>
            <a:rect l="0" t="0" r="r" b="b"/>
            <a:pathLst>
              <a:path w="199" h="215">
                <a:moveTo>
                  <a:pt x="3" y="2"/>
                </a:moveTo>
                <a:lnTo>
                  <a:pt x="199" y="0"/>
                </a:lnTo>
                <a:lnTo>
                  <a:pt x="199" y="215"/>
                </a:lnTo>
                <a:lnTo>
                  <a:pt x="0" y="209"/>
                </a:lnTo>
                <a:lnTo>
                  <a:pt x="3" y="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6" name="Perquimans"/>
          <p:cNvSpPr>
            <a:spLocks/>
          </p:cNvSpPr>
          <p:nvPr/>
        </p:nvSpPr>
        <p:spPr bwMode="auto">
          <a:xfrm>
            <a:off x="7617639" y="1683543"/>
            <a:ext cx="371475" cy="360363"/>
          </a:xfrm>
          <a:custGeom>
            <a:avLst/>
            <a:gdLst>
              <a:gd name="T0" fmla="*/ 15 w 234"/>
              <a:gd name="T1" fmla="*/ 29 h 227"/>
              <a:gd name="T2" fmla="*/ 6 w 234"/>
              <a:gd name="T3" fmla="*/ 57 h 227"/>
              <a:gd name="T4" fmla="*/ 0 w 234"/>
              <a:gd name="T5" fmla="*/ 98 h 227"/>
              <a:gd name="T6" fmla="*/ 5 w 234"/>
              <a:gd name="T7" fmla="*/ 134 h 227"/>
              <a:gd name="T8" fmla="*/ 6 w 234"/>
              <a:gd name="T9" fmla="*/ 167 h 227"/>
              <a:gd name="T10" fmla="*/ 14 w 234"/>
              <a:gd name="T11" fmla="*/ 192 h 227"/>
              <a:gd name="T12" fmla="*/ 59 w 234"/>
              <a:gd name="T13" fmla="*/ 209 h 227"/>
              <a:gd name="T14" fmla="*/ 87 w 234"/>
              <a:gd name="T15" fmla="*/ 216 h 227"/>
              <a:gd name="T16" fmla="*/ 101 w 234"/>
              <a:gd name="T17" fmla="*/ 227 h 227"/>
              <a:gd name="T18" fmla="*/ 122 w 234"/>
              <a:gd name="T19" fmla="*/ 216 h 227"/>
              <a:gd name="T20" fmla="*/ 135 w 234"/>
              <a:gd name="T21" fmla="*/ 210 h 227"/>
              <a:gd name="T22" fmla="*/ 167 w 234"/>
              <a:gd name="T23" fmla="*/ 200 h 227"/>
              <a:gd name="T24" fmla="*/ 135 w 234"/>
              <a:gd name="T25" fmla="*/ 189 h 227"/>
              <a:gd name="T26" fmla="*/ 105 w 234"/>
              <a:gd name="T27" fmla="*/ 168 h 227"/>
              <a:gd name="T28" fmla="*/ 83 w 234"/>
              <a:gd name="T29" fmla="*/ 143 h 227"/>
              <a:gd name="T30" fmla="*/ 72 w 234"/>
              <a:gd name="T31" fmla="*/ 125 h 227"/>
              <a:gd name="T32" fmla="*/ 98 w 234"/>
              <a:gd name="T33" fmla="*/ 137 h 227"/>
              <a:gd name="T34" fmla="*/ 113 w 234"/>
              <a:gd name="T35" fmla="*/ 147 h 227"/>
              <a:gd name="T36" fmla="*/ 123 w 234"/>
              <a:gd name="T37" fmla="*/ 131 h 227"/>
              <a:gd name="T38" fmla="*/ 123 w 234"/>
              <a:gd name="T39" fmla="*/ 143 h 227"/>
              <a:gd name="T40" fmla="*/ 129 w 234"/>
              <a:gd name="T41" fmla="*/ 155 h 227"/>
              <a:gd name="T42" fmla="*/ 131 w 234"/>
              <a:gd name="T43" fmla="*/ 168 h 227"/>
              <a:gd name="T44" fmla="*/ 143 w 234"/>
              <a:gd name="T45" fmla="*/ 171 h 227"/>
              <a:gd name="T46" fmla="*/ 158 w 234"/>
              <a:gd name="T47" fmla="*/ 173 h 227"/>
              <a:gd name="T48" fmla="*/ 168 w 234"/>
              <a:gd name="T49" fmla="*/ 179 h 227"/>
              <a:gd name="T50" fmla="*/ 185 w 234"/>
              <a:gd name="T51" fmla="*/ 179 h 227"/>
              <a:gd name="T52" fmla="*/ 195 w 234"/>
              <a:gd name="T53" fmla="*/ 188 h 227"/>
              <a:gd name="T54" fmla="*/ 207 w 234"/>
              <a:gd name="T55" fmla="*/ 189 h 227"/>
              <a:gd name="T56" fmla="*/ 219 w 234"/>
              <a:gd name="T57" fmla="*/ 201 h 227"/>
              <a:gd name="T58" fmla="*/ 234 w 234"/>
              <a:gd name="T59" fmla="*/ 198 h 227"/>
              <a:gd name="T60" fmla="*/ 221 w 234"/>
              <a:gd name="T61" fmla="*/ 177 h 227"/>
              <a:gd name="T62" fmla="*/ 204 w 234"/>
              <a:gd name="T63" fmla="*/ 164 h 227"/>
              <a:gd name="T64" fmla="*/ 183 w 234"/>
              <a:gd name="T65" fmla="*/ 147 h 227"/>
              <a:gd name="T66" fmla="*/ 186 w 234"/>
              <a:gd name="T67" fmla="*/ 129 h 227"/>
              <a:gd name="T68" fmla="*/ 170 w 234"/>
              <a:gd name="T69" fmla="*/ 155 h 227"/>
              <a:gd name="T70" fmla="*/ 176 w 234"/>
              <a:gd name="T71" fmla="*/ 143 h 227"/>
              <a:gd name="T72" fmla="*/ 177 w 234"/>
              <a:gd name="T73" fmla="*/ 122 h 227"/>
              <a:gd name="T74" fmla="*/ 155 w 234"/>
              <a:gd name="T75" fmla="*/ 107 h 227"/>
              <a:gd name="T76" fmla="*/ 120 w 234"/>
              <a:gd name="T77" fmla="*/ 75 h 227"/>
              <a:gd name="T78" fmla="*/ 113 w 234"/>
              <a:gd name="T79" fmla="*/ 63 h 227"/>
              <a:gd name="T80" fmla="*/ 72 w 234"/>
              <a:gd name="T81" fmla="*/ 0 h 227"/>
              <a:gd name="T82" fmla="*/ 15 w 234"/>
              <a:gd name="T83" fmla="*/ 2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27">
                <a:moveTo>
                  <a:pt x="15" y="29"/>
                </a:moveTo>
                <a:lnTo>
                  <a:pt x="6" y="57"/>
                </a:lnTo>
                <a:lnTo>
                  <a:pt x="0" y="98"/>
                </a:lnTo>
                <a:lnTo>
                  <a:pt x="5" y="134"/>
                </a:lnTo>
                <a:lnTo>
                  <a:pt x="6" y="167"/>
                </a:lnTo>
                <a:lnTo>
                  <a:pt x="14" y="192"/>
                </a:lnTo>
                <a:lnTo>
                  <a:pt x="59" y="209"/>
                </a:lnTo>
                <a:lnTo>
                  <a:pt x="87" y="216"/>
                </a:lnTo>
                <a:lnTo>
                  <a:pt x="101" y="227"/>
                </a:lnTo>
                <a:lnTo>
                  <a:pt x="122" y="216"/>
                </a:lnTo>
                <a:lnTo>
                  <a:pt x="135" y="210"/>
                </a:lnTo>
                <a:lnTo>
                  <a:pt x="167" y="200"/>
                </a:lnTo>
                <a:lnTo>
                  <a:pt x="135" y="189"/>
                </a:lnTo>
                <a:lnTo>
                  <a:pt x="105" y="168"/>
                </a:lnTo>
                <a:lnTo>
                  <a:pt x="83" y="143"/>
                </a:lnTo>
                <a:lnTo>
                  <a:pt x="72" y="125"/>
                </a:lnTo>
                <a:lnTo>
                  <a:pt x="98" y="137"/>
                </a:lnTo>
                <a:lnTo>
                  <a:pt x="113" y="147"/>
                </a:lnTo>
                <a:lnTo>
                  <a:pt x="123" y="131"/>
                </a:lnTo>
                <a:lnTo>
                  <a:pt x="123" y="143"/>
                </a:lnTo>
                <a:lnTo>
                  <a:pt x="129" y="155"/>
                </a:lnTo>
                <a:lnTo>
                  <a:pt x="131" y="168"/>
                </a:lnTo>
                <a:lnTo>
                  <a:pt x="143" y="171"/>
                </a:lnTo>
                <a:lnTo>
                  <a:pt x="158" y="173"/>
                </a:lnTo>
                <a:lnTo>
                  <a:pt x="168" y="179"/>
                </a:lnTo>
                <a:lnTo>
                  <a:pt x="185" y="179"/>
                </a:lnTo>
                <a:lnTo>
                  <a:pt x="195" y="188"/>
                </a:lnTo>
                <a:lnTo>
                  <a:pt x="207" y="189"/>
                </a:lnTo>
                <a:lnTo>
                  <a:pt x="219" y="201"/>
                </a:lnTo>
                <a:lnTo>
                  <a:pt x="234" y="198"/>
                </a:lnTo>
                <a:lnTo>
                  <a:pt x="221" y="177"/>
                </a:lnTo>
                <a:lnTo>
                  <a:pt x="204" y="164"/>
                </a:lnTo>
                <a:lnTo>
                  <a:pt x="183" y="147"/>
                </a:lnTo>
                <a:lnTo>
                  <a:pt x="186" y="129"/>
                </a:lnTo>
                <a:lnTo>
                  <a:pt x="170" y="155"/>
                </a:lnTo>
                <a:lnTo>
                  <a:pt x="176" y="143"/>
                </a:lnTo>
                <a:lnTo>
                  <a:pt x="177" y="122"/>
                </a:lnTo>
                <a:lnTo>
                  <a:pt x="155" y="107"/>
                </a:lnTo>
                <a:lnTo>
                  <a:pt x="120" y="75"/>
                </a:lnTo>
                <a:lnTo>
                  <a:pt x="113" y="63"/>
                </a:lnTo>
                <a:lnTo>
                  <a:pt x="72" y="0"/>
                </a:lnTo>
                <a:lnTo>
                  <a:pt x="15" y="29"/>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4" name="Pender"/>
          <p:cNvSpPr>
            <a:spLocks/>
          </p:cNvSpPr>
          <p:nvPr/>
        </p:nvSpPr>
        <p:spPr bwMode="auto">
          <a:xfrm>
            <a:off x="6120626" y="3591718"/>
            <a:ext cx="695325" cy="477838"/>
          </a:xfrm>
          <a:custGeom>
            <a:avLst/>
            <a:gdLst>
              <a:gd name="T0" fmla="*/ 319 w 438"/>
              <a:gd name="T1" fmla="*/ 301 h 301"/>
              <a:gd name="T2" fmla="*/ 331 w 438"/>
              <a:gd name="T3" fmla="*/ 286 h 301"/>
              <a:gd name="T4" fmla="*/ 331 w 438"/>
              <a:gd name="T5" fmla="*/ 276 h 301"/>
              <a:gd name="T6" fmla="*/ 361 w 438"/>
              <a:gd name="T7" fmla="*/ 256 h 301"/>
              <a:gd name="T8" fmla="*/ 394 w 438"/>
              <a:gd name="T9" fmla="*/ 222 h 301"/>
              <a:gd name="T10" fmla="*/ 393 w 438"/>
              <a:gd name="T11" fmla="*/ 208 h 301"/>
              <a:gd name="T12" fmla="*/ 400 w 438"/>
              <a:gd name="T13" fmla="*/ 217 h 301"/>
              <a:gd name="T14" fmla="*/ 412 w 438"/>
              <a:gd name="T15" fmla="*/ 210 h 301"/>
              <a:gd name="T16" fmla="*/ 421 w 438"/>
              <a:gd name="T17" fmla="*/ 195 h 301"/>
              <a:gd name="T18" fmla="*/ 438 w 438"/>
              <a:gd name="T19" fmla="*/ 181 h 301"/>
              <a:gd name="T20" fmla="*/ 417 w 438"/>
              <a:gd name="T21" fmla="*/ 175 h 301"/>
              <a:gd name="T22" fmla="*/ 393 w 438"/>
              <a:gd name="T23" fmla="*/ 117 h 301"/>
              <a:gd name="T24" fmla="*/ 364 w 438"/>
              <a:gd name="T25" fmla="*/ 42 h 301"/>
              <a:gd name="T26" fmla="*/ 354 w 438"/>
              <a:gd name="T27" fmla="*/ 7 h 301"/>
              <a:gd name="T28" fmla="*/ 345 w 438"/>
              <a:gd name="T29" fmla="*/ 0 h 301"/>
              <a:gd name="T30" fmla="*/ 82 w 438"/>
              <a:gd name="T31" fmla="*/ 10 h 301"/>
              <a:gd name="T32" fmla="*/ 85 w 438"/>
              <a:gd name="T33" fmla="*/ 21 h 301"/>
              <a:gd name="T34" fmla="*/ 18 w 438"/>
              <a:gd name="T35" fmla="*/ 120 h 301"/>
              <a:gd name="T36" fmla="*/ 1 w 438"/>
              <a:gd name="T37" fmla="*/ 129 h 301"/>
              <a:gd name="T38" fmla="*/ 0 w 438"/>
              <a:gd name="T39" fmla="*/ 141 h 301"/>
              <a:gd name="T40" fmla="*/ 12 w 438"/>
              <a:gd name="T41" fmla="*/ 166 h 301"/>
              <a:gd name="T42" fmla="*/ 60 w 438"/>
              <a:gd name="T43" fmla="*/ 186 h 301"/>
              <a:gd name="T44" fmla="*/ 10 w 438"/>
              <a:gd name="T45" fmla="*/ 237 h 301"/>
              <a:gd name="T46" fmla="*/ 34 w 438"/>
              <a:gd name="T47" fmla="*/ 256 h 301"/>
              <a:gd name="T48" fmla="*/ 61 w 438"/>
              <a:gd name="T49" fmla="*/ 270 h 301"/>
              <a:gd name="T50" fmla="*/ 72 w 438"/>
              <a:gd name="T51" fmla="*/ 258 h 301"/>
              <a:gd name="T52" fmla="*/ 153 w 438"/>
              <a:gd name="T53" fmla="*/ 283 h 301"/>
              <a:gd name="T54" fmla="*/ 166 w 438"/>
              <a:gd name="T55" fmla="*/ 276 h 301"/>
              <a:gd name="T56" fmla="*/ 166 w 438"/>
              <a:gd name="T57" fmla="*/ 252 h 301"/>
              <a:gd name="T58" fmla="*/ 178 w 438"/>
              <a:gd name="T59" fmla="*/ 243 h 301"/>
              <a:gd name="T60" fmla="*/ 189 w 438"/>
              <a:gd name="T61" fmla="*/ 252 h 301"/>
              <a:gd name="T62" fmla="*/ 192 w 438"/>
              <a:gd name="T63" fmla="*/ 268 h 301"/>
              <a:gd name="T64" fmla="*/ 219 w 438"/>
              <a:gd name="T65" fmla="*/ 258 h 301"/>
              <a:gd name="T66" fmla="*/ 240 w 438"/>
              <a:gd name="T67" fmla="*/ 249 h 301"/>
              <a:gd name="T68" fmla="*/ 267 w 438"/>
              <a:gd name="T69" fmla="*/ 244 h 301"/>
              <a:gd name="T70" fmla="*/ 297 w 438"/>
              <a:gd name="T71" fmla="*/ 273 h 301"/>
              <a:gd name="T72" fmla="*/ 298 w 438"/>
              <a:gd name="T73" fmla="*/ 283 h 301"/>
              <a:gd name="T74" fmla="*/ 319 w 438"/>
              <a:gd name="T7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301">
                <a:moveTo>
                  <a:pt x="319" y="301"/>
                </a:moveTo>
                <a:lnTo>
                  <a:pt x="331" y="286"/>
                </a:lnTo>
                <a:lnTo>
                  <a:pt x="331" y="276"/>
                </a:lnTo>
                <a:lnTo>
                  <a:pt x="361" y="256"/>
                </a:lnTo>
                <a:lnTo>
                  <a:pt x="394" y="222"/>
                </a:lnTo>
                <a:lnTo>
                  <a:pt x="393" y="208"/>
                </a:lnTo>
                <a:lnTo>
                  <a:pt x="400" y="217"/>
                </a:lnTo>
                <a:lnTo>
                  <a:pt x="412" y="210"/>
                </a:lnTo>
                <a:lnTo>
                  <a:pt x="421" y="195"/>
                </a:lnTo>
                <a:lnTo>
                  <a:pt x="438" y="181"/>
                </a:lnTo>
                <a:lnTo>
                  <a:pt x="417" y="175"/>
                </a:lnTo>
                <a:lnTo>
                  <a:pt x="393" y="117"/>
                </a:lnTo>
                <a:lnTo>
                  <a:pt x="364" y="42"/>
                </a:lnTo>
                <a:lnTo>
                  <a:pt x="354" y="7"/>
                </a:lnTo>
                <a:lnTo>
                  <a:pt x="345" y="0"/>
                </a:lnTo>
                <a:lnTo>
                  <a:pt x="82" y="10"/>
                </a:lnTo>
                <a:lnTo>
                  <a:pt x="85" y="21"/>
                </a:lnTo>
                <a:lnTo>
                  <a:pt x="18" y="120"/>
                </a:lnTo>
                <a:lnTo>
                  <a:pt x="1" y="129"/>
                </a:lnTo>
                <a:lnTo>
                  <a:pt x="0" y="141"/>
                </a:lnTo>
                <a:lnTo>
                  <a:pt x="12" y="166"/>
                </a:lnTo>
                <a:lnTo>
                  <a:pt x="60" y="186"/>
                </a:lnTo>
                <a:lnTo>
                  <a:pt x="10" y="237"/>
                </a:lnTo>
                <a:lnTo>
                  <a:pt x="34" y="256"/>
                </a:lnTo>
                <a:lnTo>
                  <a:pt x="61" y="270"/>
                </a:lnTo>
                <a:lnTo>
                  <a:pt x="72" y="258"/>
                </a:lnTo>
                <a:lnTo>
                  <a:pt x="153" y="283"/>
                </a:lnTo>
                <a:lnTo>
                  <a:pt x="166" y="276"/>
                </a:lnTo>
                <a:lnTo>
                  <a:pt x="166" y="252"/>
                </a:lnTo>
                <a:lnTo>
                  <a:pt x="178" y="243"/>
                </a:lnTo>
                <a:lnTo>
                  <a:pt x="189" y="252"/>
                </a:lnTo>
                <a:lnTo>
                  <a:pt x="192" y="268"/>
                </a:lnTo>
                <a:lnTo>
                  <a:pt x="219" y="258"/>
                </a:lnTo>
                <a:lnTo>
                  <a:pt x="240" y="249"/>
                </a:lnTo>
                <a:lnTo>
                  <a:pt x="267" y="244"/>
                </a:lnTo>
                <a:lnTo>
                  <a:pt x="297" y="273"/>
                </a:lnTo>
                <a:lnTo>
                  <a:pt x="298" y="283"/>
                </a:lnTo>
                <a:lnTo>
                  <a:pt x="319" y="301"/>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5" name="Pasquotank"/>
          <p:cNvSpPr>
            <a:spLocks/>
          </p:cNvSpPr>
          <p:nvPr/>
        </p:nvSpPr>
        <p:spPr bwMode="auto">
          <a:xfrm rot="335960">
            <a:off x="7647801" y="1569243"/>
            <a:ext cx="422275" cy="323850"/>
          </a:xfrm>
          <a:custGeom>
            <a:avLst/>
            <a:gdLst>
              <a:gd name="T0" fmla="*/ 26 w 266"/>
              <a:gd name="T1" fmla="*/ 87 h 261"/>
              <a:gd name="T2" fmla="*/ 68 w 266"/>
              <a:gd name="T3" fmla="*/ 148 h 261"/>
              <a:gd name="T4" fmla="*/ 74 w 266"/>
              <a:gd name="T5" fmla="*/ 160 h 261"/>
              <a:gd name="T6" fmla="*/ 107 w 266"/>
              <a:gd name="T7" fmla="*/ 193 h 261"/>
              <a:gd name="T8" fmla="*/ 150 w 266"/>
              <a:gd name="T9" fmla="*/ 223 h 261"/>
              <a:gd name="T10" fmla="*/ 162 w 266"/>
              <a:gd name="T11" fmla="*/ 216 h 261"/>
              <a:gd name="T12" fmla="*/ 158 w 266"/>
              <a:gd name="T13" fmla="*/ 225 h 261"/>
              <a:gd name="T14" fmla="*/ 177 w 266"/>
              <a:gd name="T15" fmla="*/ 252 h 261"/>
              <a:gd name="T16" fmla="*/ 189 w 266"/>
              <a:gd name="T17" fmla="*/ 261 h 261"/>
              <a:gd name="T18" fmla="*/ 221 w 266"/>
              <a:gd name="T19" fmla="*/ 249 h 261"/>
              <a:gd name="T20" fmla="*/ 207 w 266"/>
              <a:gd name="T21" fmla="*/ 244 h 261"/>
              <a:gd name="T22" fmla="*/ 201 w 266"/>
              <a:gd name="T23" fmla="*/ 234 h 261"/>
              <a:gd name="T24" fmla="*/ 216 w 266"/>
              <a:gd name="T25" fmla="*/ 238 h 261"/>
              <a:gd name="T26" fmla="*/ 224 w 266"/>
              <a:gd name="T27" fmla="*/ 247 h 261"/>
              <a:gd name="T28" fmla="*/ 242 w 266"/>
              <a:gd name="T29" fmla="*/ 250 h 261"/>
              <a:gd name="T30" fmla="*/ 266 w 266"/>
              <a:gd name="T31" fmla="*/ 246 h 261"/>
              <a:gd name="T32" fmla="*/ 251 w 266"/>
              <a:gd name="T33" fmla="*/ 240 h 261"/>
              <a:gd name="T34" fmla="*/ 242 w 266"/>
              <a:gd name="T35" fmla="*/ 222 h 261"/>
              <a:gd name="T36" fmla="*/ 240 w 266"/>
              <a:gd name="T37" fmla="*/ 208 h 261"/>
              <a:gd name="T38" fmla="*/ 227 w 266"/>
              <a:gd name="T39" fmla="*/ 204 h 261"/>
              <a:gd name="T40" fmla="*/ 188 w 266"/>
              <a:gd name="T41" fmla="*/ 199 h 261"/>
              <a:gd name="T42" fmla="*/ 210 w 266"/>
              <a:gd name="T43" fmla="*/ 199 h 261"/>
              <a:gd name="T44" fmla="*/ 218 w 266"/>
              <a:gd name="T45" fmla="*/ 187 h 261"/>
              <a:gd name="T46" fmla="*/ 207 w 266"/>
              <a:gd name="T47" fmla="*/ 168 h 261"/>
              <a:gd name="T48" fmla="*/ 195 w 266"/>
              <a:gd name="T49" fmla="*/ 157 h 261"/>
              <a:gd name="T50" fmla="*/ 185 w 266"/>
              <a:gd name="T51" fmla="*/ 153 h 261"/>
              <a:gd name="T52" fmla="*/ 188 w 266"/>
              <a:gd name="T53" fmla="*/ 141 h 261"/>
              <a:gd name="T54" fmla="*/ 192 w 266"/>
              <a:gd name="T55" fmla="*/ 124 h 261"/>
              <a:gd name="T56" fmla="*/ 168 w 266"/>
              <a:gd name="T57" fmla="*/ 118 h 261"/>
              <a:gd name="T58" fmla="*/ 158 w 266"/>
              <a:gd name="T59" fmla="*/ 96 h 261"/>
              <a:gd name="T60" fmla="*/ 141 w 266"/>
              <a:gd name="T61" fmla="*/ 93 h 261"/>
              <a:gd name="T62" fmla="*/ 131 w 266"/>
              <a:gd name="T63" fmla="*/ 73 h 261"/>
              <a:gd name="T64" fmla="*/ 92 w 266"/>
              <a:gd name="T65" fmla="*/ 52 h 261"/>
              <a:gd name="T66" fmla="*/ 66 w 266"/>
              <a:gd name="T67" fmla="*/ 34 h 261"/>
              <a:gd name="T68" fmla="*/ 38 w 266"/>
              <a:gd name="T69" fmla="*/ 16 h 261"/>
              <a:gd name="T70" fmla="*/ 12 w 266"/>
              <a:gd name="T71" fmla="*/ 1 h 261"/>
              <a:gd name="T72" fmla="*/ 0 w 266"/>
              <a:gd name="T73" fmla="*/ 0 h 261"/>
              <a:gd name="T74" fmla="*/ 2 w 266"/>
              <a:gd name="T75" fmla="*/ 36 h 261"/>
              <a:gd name="T76" fmla="*/ 26 w 266"/>
              <a:gd name="T77" fmla="*/ 8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 h="261">
                <a:moveTo>
                  <a:pt x="26" y="87"/>
                </a:moveTo>
                <a:lnTo>
                  <a:pt x="68" y="148"/>
                </a:lnTo>
                <a:lnTo>
                  <a:pt x="74" y="160"/>
                </a:lnTo>
                <a:lnTo>
                  <a:pt x="107" y="193"/>
                </a:lnTo>
                <a:lnTo>
                  <a:pt x="150" y="223"/>
                </a:lnTo>
                <a:lnTo>
                  <a:pt x="162" y="216"/>
                </a:lnTo>
                <a:lnTo>
                  <a:pt x="158" y="225"/>
                </a:lnTo>
                <a:lnTo>
                  <a:pt x="177" y="252"/>
                </a:lnTo>
                <a:lnTo>
                  <a:pt x="189" y="261"/>
                </a:lnTo>
                <a:lnTo>
                  <a:pt x="221" y="249"/>
                </a:lnTo>
                <a:lnTo>
                  <a:pt x="207" y="244"/>
                </a:lnTo>
                <a:lnTo>
                  <a:pt x="201" y="234"/>
                </a:lnTo>
                <a:lnTo>
                  <a:pt x="216" y="238"/>
                </a:lnTo>
                <a:lnTo>
                  <a:pt x="224" y="247"/>
                </a:lnTo>
                <a:lnTo>
                  <a:pt x="242" y="250"/>
                </a:lnTo>
                <a:lnTo>
                  <a:pt x="266" y="246"/>
                </a:lnTo>
                <a:lnTo>
                  <a:pt x="251" y="240"/>
                </a:lnTo>
                <a:lnTo>
                  <a:pt x="242" y="222"/>
                </a:lnTo>
                <a:lnTo>
                  <a:pt x="240" y="208"/>
                </a:lnTo>
                <a:lnTo>
                  <a:pt x="227" y="204"/>
                </a:lnTo>
                <a:lnTo>
                  <a:pt x="188" y="199"/>
                </a:lnTo>
                <a:lnTo>
                  <a:pt x="210" y="199"/>
                </a:lnTo>
                <a:lnTo>
                  <a:pt x="218" y="187"/>
                </a:lnTo>
                <a:lnTo>
                  <a:pt x="207" y="168"/>
                </a:lnTo>
                <a:lnTo>
                  <a:pt x="195" y="157"/>
                </a:lnTo>
                <a:lnTo>
                  <a:pt x="185" y="153"/>
                </a:lnTo>
                <a:lnTo>
                  <a:pt x="188" y="141"/>
                </a:lnTo>
                <a:lnTo>
                  <a:pt x="192" y="124"/>
                </a:lnTo>
                <a:lnTo>
                  <a:pt x="168" y="118"/>
                </a:lnTo>
                <a:lnTo>
                  <a:pt x="158" y="96"/>
                </a:lnTo>
                <a:lnTo>
                  <a:pt x="141" y="93"/>
                </a:lnTo>
                <a:lnTo>
                  <a:pt x="131" y="73"/>
                </a:lnTo>
                <a:lnTo>
                  <a:pt x="92" y="52"/>
                </a:lnTo>
                <a:lnTo>
                  <a:pt x="66" y="34"/>
                </a:lnTo>
                <a:lnTo>
                  <a:pt x="38" y="16"/>
                </a:lnTo>
                <a:lnTo>
                  <a:pt x="12" y="1"/>
                </a:lnTo>
                <a:lnTo>
                  <a:pt x="0" y="0"/>
                </a:lnTo>
                <a:lnTo>
                  <a:pt x="2" y="36"/>
                </a:lnTo>
                <a:lnTo>
                  <a:pt x="26" y="87"/>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5" name="Pamlico"/>
          <p:cNvSpPr>
            <a:spLocks/>
          </p:cNvSpPr>
          <p:nvPr/>
        </p:nvSpPr>
        <p:spPr bwMode="auto">
          <a:xfrm>
            <a:off x="7303314" y="2869406"/>
            <a:ext cx="469900" cy="414337"/>
          </a:xfrm>
          <a:custGeom>
            <a:avLst/>
            <a:gdLst>
              <a:gd name="T0" fmla="*/ 20 w 296"/>
              <a:gd name="T1" fmla="*/ 210 h 261"/>
              <a:gd name="T2" fmla="*/ 36 w 296"/>
              <a:gd name="T3" fmla="*/ 221 h 261"/>
              <a:gd name="T4" fmla="*/ 60 w 296"/>
              <a:gd name="T5" fmla="*/ 239 h 261"/>
              <a:gd name="T6" fmla="*/ 83 w 296"/>
              <a:gd name="T7" fmla="*/ 255 h 261"/>
              <a:gd name="T8" fmla="*/ 120 w 296"/>
              <a:gd name="T9" fmla="*/ 254 h 261"/>
              <a:gd name="T10" fmla="*/ 114 w 296"/>
              <a:gd name="T11" fmla="*/ 225 h 261"/>
              <a:gd name="T12" fmla="*/ 137 w 296"/>
              <a:gd name="T13" fmla="*/ 248 h 261"/>
              <a:gd name="T14" fmla="*/ 147 w 296"/>
              <a:gd name="T15" fmla="*/ 225 h 261"/>
              <a:gd name="T16" fmla="*/ 162 w 296"/>
              <a:gd name="T17" fmla="*/ 206 h 261"/>
              <a:gd name="T18" fmla="*/ 171 w 296"/>
              <a:gd name="T19" fmla="*/ 224 h 261"/>
              <a:gd name="T20" fmla="*/ 189 w 296"/>
              <a:gd name="T21" fmla="*/ 212 h 261"/>
              <a:gd name="T22" fmla="*/ 207 w 296"/>
              <a:gd name="T23" fmla="*/ 188 h 261"/>
              <a:gd name="T24" fmla="*/ 222 w 296"/>
              <a:gd name="T25" fmla="*/ 167 h 261"/>
              <a:gd name="T26" fmla="*/ 188 w 296"/>
              <a:gd name="T27" fmla="*/ 183 h 261"/>
              <a:gd name="T28" fmla="*/ 201 w 296"/>
              <a:gd name="T29" fmla="*/ 156 h 261"/>
              <a:gd name="T30" fmla="*/ 218 w 296"/>
              <a:gd name="T31" fmla="*/ 164 h 261"/>
              <a:gd name="T32" fmla="*/ 242 w 296"/>
              <a:gd name="T33" fmla="*/ 156 h 261"/>
              <a:gd name="T34" fmla="*/ 251 w 296"/>
              <a:gd name="T35" fmla="*/ 138 h 261"/>
              <a:gd name="T36" fmla="*/ 230 w 296"/>
              <a:gd name="T37" fmla="*/ 123 h 261"/>
              <a:gd name="T38" fmla="*/ 222 w 296"/>
              <a:gd name="T39" fmla="*/ 134 h 261"/>
              <a:gd name="T40" fmla="*/ 213 w 296"/>
              <a:gd name="T41" fmla="*/ 132 h 261"/>
              <a:gd name="T42" fmla="*/ 195 w 296"/>
              <a:gd name="T43" fmla="*/ 140 h 261"/>
              <a:gd name="T44" fmla="*/ 167 w 296"/>
              <a:gd name="T45" fmla="*/ 132 h 261"/>
              <a:gd name="T46" fmla="*/ 147 w 296"/>
              <a:gd name="T47" fmla="*/ 152 h 261"/>
              <a:gd name="T48" fmla="*/ 143 w 296"/>
              <a:gd name="T49" fmla="*/ 135 h 261"/>
              <a:gd name="T50" fmla="*/ 177 w 296"/>
              <a:gd name="T51" fmla="*/ 126 h 261"/>
              <a:gd name="T52" fmla="*/ 194 w 296"/>
              <a:gd name="T53" fmla="*/ 104 h 261"/>
              <a:gd name="T54" fmla="*/ 209 w 296"/>
              <a:gd name="T55" fmla="*/ 105 h 261"/>
              <a:gd name="T56" fmla="*/ 222 w 296"/>
              <a:gd name="T57" fmla="*/ 96 h 261"/>
              <a:gd name="T58" fmla="*/ 261 w 296"/>
              <a:gd name="T59" fmla="*/ 96 h 261"/>
              <a:gd name="T60" fmla="*/ 225 w 296"/>
              <a:gd name="T61" fmla="*/ 86 h 261"/>
              <a:gd name="T62" fmla="*/ 245 w 296"/>
              <a:gd name="T63" fmla="*/ 74 h 261"/>
              <a:gd name="T64" fmla="*/ 270 w 296"/>
              <a:gd name="T65" fmla="*/ 80 h 261"/>
              <a:gd name="T66" fmla="*/ 281 w 296"/>
              <a:gd name="T67" fmla="*/ 60 h 261"/>
              <a:gd name="T68" fmla="*/ 296 w 296"/>
              <a:gd name="T69" fmla="*/ 45 h 261"/>
              <a:gd name="T70" fmla="*/ 278 w 296"/>
              <a:gd name="T71" fmla="*/ 27 h 261"/>
              <a:gd name="T72" fmla="*/ 288 w 296"/>
              <a:gd name="T73" fmla="*/ 11 h 261"/>
              <a:gd name="T74" fmla="*/ 261 w 296"/>
              <a:gd name="T75" fmla="*/ 26 h 261"/>
              <a:gd name="T76" fmla="*/ 242 w 296"/>
              <a:gd name="T77" fmla="*/ 11 h 261"/>
              <a:gd name="T78" fmla="*/ 239 w 296"/>
              <a:gd name="T79" fmla="*/ 8 h 261"/>
              <a:gd name="T80" fmla="*/ 221 w 296"/>
              <a:gd name="T81" fmla="*/ 0 h 261"/>
              <a:gd name="T82" fmla="*/ 221 w 296"/>
              <a:gd name="T83" fmla="*/ 21 h 261"/>
              <a:gd name="T84" fmla="*/ 221 w 296"/>
              <a:gd name="T85" fmla="*/ 32 h 261"/>
              <a:gd name="T86" fmla="*/ 201 w 296"/>
              <a:gd name="T87" fmla="*/ 50 h 261"/>
              <a:gd name="T88" fmla="*/ 174 w 296"/>
              <a:gd name="T89" fmla="*/ 77 h 261"/>
              <a:gd name="T90" fmla="*/ 102 w 296"/>
              <a:gd name="T91" fmla="*/ 86 h 261"/>
              <a:gd name="T92" fmla="*/ 41 w 296"/>
              <a:gd name="T93" fmla="*/ 59 h 261"/>
              <a:gd name="T94" fmla="*/ 15 w 296"/>
              <a:gd name="T95" fmla="*/ 105 h 261"/>
              <a:gd name="T96" fmla="*/ 0 w 296"/>
              <a:gd name="T97" fmla="*/ 141 h 261"/>
              <a:gd name="T98" fmla="*/ 27 w 296"/>
              <a:gd name="T99" fmla="*/ 19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 h="261">
                <a:moveTo>
                  <a:pt x="27" y="192"/>
                </a:moveTo>
                <a:lnTo>
                  <a:pt x="20" y="210"/>
                </a:lnTo>
                <a:lnTo>
                  <a:pt x="39" y="201"/>
                </a:lnTo>
                <a:lnTo>
                  <a:pt x="36" y="221"/>
                </a:lnTo>
                <a:lnTo>
                  <a:pt x="38" y="231"/>
                </a:lnTo>
                <a:lnTo>
                  <a:pt x="60" y="239"/>
                </a:lnTo>
                <a:lnTo>
                  <a:pt x="74" y="248"/>
                </a:lnTo>
                <a:lnTo>
                  <a:pt x="83" y="255"/>
                </a:lnTo>
                <a:lnTo>
                  <a:pt x="99" y="261"/>
                </a:lnTo>
                <a:lnTo>
                  <a:pt x="120" y="254"/>
                </a:lnTo>
                <a:lnTo>
                  <a:pt x="122" y="231"/>
                </a:lnTo>
                <a:lnTo>
                  <a:pt x="114" y="225"/>
                </a:lnTo>
                <a:lnTo>
                  <a:pt x="125" y="243"/>
                </a:lnTo>
                <a:lnTo>
                  <a:pt x="137" y="248"/>
                </a:lnTo>
                <a:lnTo>
                  <a:pt x="152" y="240"/>
                </a:lnTo>
                <a:lnTo>
                  <a:pt x="147" y="225"/>
                </a:lnTo>
                <a:lnTo>
                  <a:pt x="137" y="224"/>
                </a:lnTo>
                <a:lnTo>
                  <a:pt x="162" y="206"/>
                </a:lnTo>
                <a:lnTo>
                  <a:pt x="155" y="225"/>
                </a:lnTo>
                <a:lnTo>
                  <a:pt x="171" y="224"/>
                </a:lnTo>
                <a:lnTo>
                  <a:pt x="180" y="216"/>
                </a:lnTo>
                <a:lnTo>
                  <a:pt x="189" y="212"/>
                </a:lnTo>
                <a:lnTo>
                  <a:pt x="192" y="192"/>
                </a:lnTo>
                <a:lnTo>
                  <a:pt x="207" y="188"/>
                </a:lnTo>
                <a:lnTo>
                  <a:pt x="222" y="188"/>
                </a:lnTo>
                <a:lnTo>
                  <a:pt x="222" y="167"/>
                </a:lnTo>
                <a:lnTo>
                  <a:pt x="212" y="177"/>
                </a:lnTo>
                <a:lnTo>
                  <a:pt x="188" y="183"/>
                </a:lnTo>
                <a:lnTo>
                  <a:pt x="192" y="170"/>
                </a:lnTo>
                <a:lnTo>
                  <a:pt x="201" y="156"/>
                </a:lnTo>
                <a:lnTo>
                  <a:pt x="212" y="156"/>
                </a:lnTo>
                <a:lnTo>
                  <a:pt x="218" y="164"/>
                </a:lnTo>
                <a:lnTo>
                  <a:pt x="230" y="165"/>
                </a:lnTo>
                <a:lnTo>
                  <a:pt x="242" y="156"/>
                </a:lnTo>
                <a:lnTo>
                  <a:pt x="242" y="146"/>
                </a:lnTo>
                <a:lnTo>
                  <a:pt x="251" y="138"/>
                </a:lnTo>
                <a:lnTo>
                  <a:pt x="242" y="126"/>
                </a:lnTo>
                <a:lnTo>
                  <a:pt x="230" y="123"/>
                </a:lnTo>
                <a:lnTo>
                  <a:pt x="237" y="141"/>
                </a:lnTo>
                <a:lnTo>
                  <a:pt x="222" y="134"/>
                </a:lnTo>
                <a:lnTo>
                  <a:pt x="216" y="146"/>
                </a:lnTo>
                <a:lnTo>
                  <a:pt x="213" y="132"/>
                </a:lnTo>
                <a:lnTo>
                  <a:pt x="201" y="132"/>
                </a:lnTo>
                <a:lnTo>
                  <a:pt x="195" y="140"/>
                </a:lnTo>
                <a:lnTo>
                  <a:pt x="183" y="126"/>
                </a:lnTo>
                <a:lnTo>
                  <a:pt x="167" y="132"/>
                </a:lnTo>
                <a:lnTo>
                  <a:pt x="155" y="134"/>
                </a:lnTo>
                <a:lnTo>
                  <a:pt x="147" y="152"/>
                </a:lnTo>
                <a:lnTo>
                  <a:pt x="147" y="162"/>
                </a:lnTo>
                <a:lnTo>
                  <a:pt x="143" y="135"/>
                </a:lnTo>
                <a:lnTo>
                  <a:pt x="156" y="131"/>
                </a:lnTo>
                <a:lnTo>
                  <a:pt x="177" y="126"/>
                </a:lnTo>
                <a:lnTo>
                  <a:pt x="182" y="99"/>
                </a:lnTo>
                <a:lnTo>
                  <a:pt x="194" y="104"/>
                </a:lnTo>
                <a:lnTo>
                  <a:pt x="198" y="116"/>
                </a:lnTo>
                <a:lnTo>
                  <a:pt x="209" y="105"/>
                </a:lnTo>
                <a:lnTo>
                  <a:pt x="201" y="90"/>
                </a:lnTo>
                <a:lnTo>
                  <a:pt x="222" y="96"/>
                </a:lnTo>
                <a:lnTo>
                  <a:pt x="242" y="96"/>
                </a:lnTo>
                <a:lnTo>
                  <a:pt x="261" y="96"/>
                </a:lnTo>
                <a:lnTo>
                  <a:pt x="245" y="90"/>
                </a:lnTo>
                <a:lnTo>
                  <a:pt x="225" y="86"/>
                </a:lnTo>
                <a:lnTo>
                  <a:pt x="225" y="75"/>
                </a:lnTo>
                <a:lnTo>
                  <a:pt x="245" y="74"/>
                </a:lnTo>
                <a:lnTo>
                  <a:pt x="258" y="74"/>
                </a:lnTo>
                <a:lnTo>
                  <a:pt x="270" y="80"/>
                </a:lnTo>
                <a:lnTo>
                  <a:pt x="258" y="63"/>
                </a:lnTo>
                <a:lnTo>
                  <a:pt x="281" y="60"/>
                </a:lnTo>
                <a:lnTo>
                  <a:pt x="279" y="50"/>
                </a:lnTo>
                <a:lnTo>
                  <a:pt x="296" y="45"/>
                </a:lnTo>
                <a:lnTo>
                  <a:pt x="278" y="38"/>
                </a:lnTo>
                <a:lnTo>
                  <a:pt x="278" y="27"/>
                </a:lnTo>
                <a:lnTo>
                  <a:pt x="279" y="17"/>
                </a:lnTo>
                <a:lnTo>
                  <a:pt x="288" y="11"/>
                </a:lnTo>
                <a:lnTo>
                  <a:pt x="269" y="20"/>
                </a:lnTo>
                <a:lnTo>
                  <a:pt x="261" y="26"/>
                </a:lnTo>
                <a:lnTo>
                  <a:pt x="261" y="11"/>
                </a:lnTo>
                <a:lnTo>
                  <a:pt x="242" y="11"/>
                </a:lnTo>
                <a:lnTo>
                  <a:pt x="248" y="21"/>
                </a:lnTo>
                <a:lnTo>
                  <a:pt x="239" y="8"/>
                </a:lnTo>
                <a:lnTo>
                  <a:pt x="231" y="0"/>
                </a:lnTo>
                <a:lnTo>
                  <a:pt x="221" y="0"/>
                </a:lnTo>
                <a:lnTo>
                  <a:pt x="213" y="11"/>
                </a:lnTo>
                <a:lnTo>
                  <a:pt x="221" y="21"/>
                </a:lnTo>
                <a:lnTo>
                  <a:pt x="233" y="36"/>
                </a:lnTo>
                <a:lnTo>
                  <a:pt x="221" y="32"/>
                </a:lnTo>
                <a:lnTo>
                  <a:pt x="222" y="45"/>
                </a:lnTo>
                <a:lnTo>
                  <a:pt x="201" y="50"/>
                </a:lnTo>
                <a:lnTo>
                  <a:pt x="198" y="69"/>
                </a:lnTo>
                <a:lnTo>
                  <a:pt x="174" y="77"/>
                </a:lnTo>
                <a:lnTo>
                  <a:pt x="149" y="81"/>
                </a:lnTo>
                <a:lnTo>
                  <a:pt x="102" y="86"/>
                </a:lnTo>
                <a:lnTo>
                  <a:pt x="80" y="95"/>
                </a:lnTo>
                <a:lnTo>
                  <a:pt x="41" y="59"/>
                </a:lnTo>
                <a:lnTo>
                  <a:pt x="38" y="84"/>
                </a:lnTo>
                <a:lnTo>
                  <a:pt x="15" y="105"/>
                </a:lnTo>
                <a:lnTo>
                  <a:pt x="6" y="125"/>
                </a:lnTo>
                <a:lnTo>
                  <a:pt x="0" y="141"/>
                </a:lnTo>
                <a:lnTo>
                  <a:pt x="27" y="170"/>
                </a:lnTo>
                <a:lnTo>
                  <a:pt x="27" y="19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2" name="Orange"/>
          <p:cNvSpPr>
            <a:spLocks/>
          </p:cNvSpPr>
          <p:nvPr/>
        </p:nvSpPr>
        <p:spPr bwMode="auto">
          <a:xfrm>
            <a:off x="5184001" y="1883568"/>
            <a:ext cx="288925" cy="442913"/>
          </a:xfrm>
          <a:custGeom>
            <a:avLst/>
            <a:gdLst>
              <a:gd name="T0" fmla="*/ 8 w 182"/>
              <a:gd name="T1" fmla="*/ 0 h 279"/>
              <a:gd name="T2" fmla="*/ 63 w 182"/>
              <a:gd name="T3" fmla="*/ 9 h 279"/>
              <a:gd name="T4" fmla="*/ 182 w 182"/>
              <a:gd name="T5" fmla="*/ 9 h 279"/>
              <a:gd name="T6" fmla="*/ 144 w 182"/>
              <a:gd name="T7" fmla="*/ 279 h 279"/>
              <a:gd name="T8" fmla="*/ 5 w 182"/>
              <a:gd name="T9" fmla="*/ 267 h 279"/>
              <a:gd name="T10" fmla="*/ 0 w 182"/>
              <a:gd name="T11" fmla="*/ 255 h 279"/>
              <a:gd name="T12" fmla="*/ 8 w 182"/>
              <a:gd name="T13" fmla="*/ 0 h 279"/>
            </a:gdLst>
            <a:ahLst/>
            <a:cxnLst>
              <a:cxn ang="0">
                <a:pos x="T0" y="T1"/>
              </a:cxn>
              <a:cxn ang="0">
                <a:pos x="T2" y="T3"/>
              </a:cxn>
              <a:cxn ang="0">
                <a:pos x="T4" y="T5"/>
              </a:cxn>
              <a:cxn ang="0">
                <a:pos x="T6" y="T7"/>
              </a:cxn>
              <a:cxn ang="0">
                <a:pos x="T8" y="T9"/>
              </a:cxn>
              <a:cxn ang="0">
                <a:pos x="T10" y="T11"/>
              </a:cxn>
              <a:cxn ang="0">
                <a:pos x="T12" y="T13"/>
              </a:cxn>
            </a:cxnLst>
            <a:rect l="0" t="0" r="r" b="b"/>
            <a:pathLst>
              <a:path w="182" h="279">
                <a:moveTo>
                  <a:pt x="8" y="0"/>
                </a:moveTo>
                <a:lnTo>
                  <a:pt x="63" y="9"/>
                </a:lnTo>
                <a:lnTo>
                  <a:pt x="182" y="9"/>
                </a:lnTo>
                <a:lnTo>
                  <a:pt x="144" y="279"/>
                </a:lnTo>
                <a:lnTo>
                  <a:pt x="5" y="267"/>
                </a:lnTo>
                <a:lnTo>
                  <a:pt x="0" y="255"/>
                </a:lnTo>
                <a:lnTo>
                  <a:pt x="8"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6" name="Onslow"/>
          <p:cNvSpPr>
            <a:spLocks/>
          </p:cNvSpPr>
          <p:nvPr/>
        </p:nvSpPr>
        <p:spPr bwMode="auto">
          <a:xfrm>
            <a:off x="6673076" y="3291681"/>
            <a:ext cx="520700" cy="587375"/>
          </a:xfrm>
          <a:custGeom>
            <a:avLst/>
            <a:gdLst>
              <a:gd name="T0" fmla="*/ 0 w 328"/>
              <a:gd name="T1" fmla="*/ 9 h 370"/>
              <a:gd name="T2" fmla="*/ 6 w 328"/>
              <a:gd name="T3" fmla="*/ 0 h 370"/>
              <a:gd name="T4" fmla="*/ 111 w 328"/>
              <a:gd name="T5" fmla="*/ 15 h 370"/>
              <a:gd name="T6" fmla="*/ 177 w 328"/>
              <a:gd name="T7" fmla="*/ 54 h 370"/>
              <a:gd name="T8" fmla="*/ 202 w 328"/>
              <a:gd name="T9" fmla="*/ 30 h 370"/>
              <a:gd name="T10" fmla="*/ 237 w 328"/>
              <a:gd name="T11" fmla="*/ 39 h 370"/>
              <a:gd name="T12" fmla="*/ 259 w 328"/>
              <a:gd name="T13" fmla="*/ 82 h 370"/>
              <a:gd name="T14" fmla="*/ 270 w 328"/>
              <a:gd name="T15" fmla="*/ 100 h 370"/>
              <a:gd name="T16" fmla="*/ 289 w 328"/>
              <a:gd name="T17" fmla="*/ 102 h 370"/>
              <a:gd name="T18" fmla="*/ 277 w 328"/>
              <a:gd name="T19" fmla="*/ 121 h 370"/>
              <a:gd name="T20" fmla="*/ 300 w 328"/>
              <a:gd name="T21" fmla="*/ 145 h 370"/>
              <a:gd name="T22" fmla="*/ 318 w 328"/>
              <a:gd name="T23" fmla="*/ 165 h 370"/>
              <a:gd name="T24" fmla="*/ 328 w 328"/>
              <a:gd name="T25" fmla="*/ 177 h 370"/>
              <a:gd name="T26" fmla="*/ 328 w 328"/>
              <a:gd name="T27" fmla="*/ 208 h 370"/>
              <a:gd name="T28" fmla="*/ 313 w 328"/>
              <a:gd name="T29" fmla="*/ 213 h 370"/>
              <a:gd name="T30" fmla="*/ 285 w 328"/>
              <a:gd name="T31" fmla="*/ 196 h 370"/>
              <a:gd name="T32" fmla="*/ 309 w 328"/>
              <a:gd name="T33" fmla="*/ 217 h 370"/>
              <a:gd name="T34" fmla="*/ 306 w 328"/>
              <a:gd name="T35" fmla="*/ 232 h 370"/>
              <a:gd name="T36" fmla="*/ 295 w 328"/>
              <a:gd name="T37" fmla="*/ 234 h 370"/>
              <a:gd name="T38" fmla="*/ 277 w 328"/>
              <a:gd name="T39" fmla="*/ 246 h 370"/>
              <a:gd name="T40" fmla="*/ 264 w 328"/>
              <a:gd name="T41" fmla="*/ 232 h 370"/>
              <a:gd name="T42" fmla="*/ 273 w 328"/>
              <a:gd name="T43" fmla="*/ 244 h 370"/>
              <a:gd name="T44" fmla="*/ 243 w 328"/>
              <a:gd name="T45" fmla="*/ 277 h 370"/>
              <a:gd name="T46" fmla="*/ 219 w 328"/>
              <a:gd name="T47" fmla="*/ 310 h 370"/>
              <a:gd name="T48" fmla="*/ 183 w 328"/>
              <a:gd name="T49" fmla="*/ 279 h 370"/>
              <a:gd name="T50" fmla="*/ 163 w 328"/>
              <a:gd name="T51" fmla="*/ 279 h 370"/>
              <a:gd name="T52" fmla="*/ 195 w 328"/>
              <a:gd name="T53" fmla="*/ 261 h 370"/>
              <a:gd name="T54" fmla="*/ 207 w 328"/>
              <a:gd name="T55" fmla="*/ 253 h 370"/>
              <a:gd name="T56" fmla="*/ 216 w 328"/>
              <a:gd name="T57" fmla="*/ 241 h 370"/>
              <a:gd name="T58" fmla="*/ 195 w 328"/>
              <a:gd name="T59" fmla="*/ 231 h 370"/>
              <a:gd name="T60" fmla="*/ 183 w 328"/>
              <a:gd name="T61" fmla="*/ 217 h 370"/>
              <a:gd name="T62" fmla="*/ 196 w 328"/>
              <a:gd name="T63" fmla="*/ 211 h 370"/>
              <a:gd name="T64" fmla="*/ 169 w 328"/>
              <a:gd name="T65" fmla="*/ 202 h 370"/>
              <a:gd name="T66" fmla="*/ 187 w 328"/>
              <a:gd name="T67" fmla="*/ 172 h 370"/>
              <a:gd name="T68" fmla="*/ 159 w 328"/>
              <a:gd name="T69" fmla="*/ 187 h 370"/>
              <a:gd name="T70" fmla="*/ 165 w 328"/>
              <a:gd name="T71" fmla="*/ 210 h 370"/>
              <a:gd name="T72" fmla="*/ 175 w 328"/>
              <a:gd name="T73" fmla="*/ 225 h 370"/>
              <a:gd name="T74" fmla="*/ 178 w 328"/>
              <a:gd name="T75" fmla="*/ 241 h 370"/>
              <a:gd name="T76" fmla="*/ 169 w 328"/>
              <a:gd name="T77" fmla="*/ 249 h 370"/>
              <a:gd name="T78" fmla="*/ 130 w 328"/>
              <a:gd name="T79" fmla="*/ 267 h 370"/>
              <a:gd name="T80" fmla="*/ 136 w 328"/>
              <a:gd name="T81" fmla="*/ 277 h 370"/>
              <a:gd name="T82" fmla="*/ 142 w 328"/>
              <a:gd name="T83" fmla="*/ 294 h 370"/>
              <a:gd name="T84" fmla="*/ 159 w 328"/>
              <a:gd name="T85" fmla="*/ 297 h 370"/>
              <a:gd name="T86" fmla="*/ 169 w 328"/>
              <a:gd name="T87" fmla="*/ 304 h 370"/>
              <a:gd name="T88" fmla="*/ 186 w 328"/>
              <a:gd name="T89" fmla="*/ 304 h 370"/>
              <a:gd name="T90" fmla="*/ 171 w 328"/>
              <a:gd name="T91" fmla="*/ 306 h 370"/>
              <a:gd name="T92" fmla="*/ 177 w 328"/>
              <a:gd name="T93" fmla="*/ 325 h 370"/>
              <a:gd name="T94" fmla="*/ 138 w 328"/>
              <a:gd name="T95" fmla="*/ 349 h 370"/>
              <a:gd name="T96" fmla="*/ 91 w 328"/>
              <a:gd name="T97" fmla="*/ 370 h 370"/>
              <a:gd name="T98" fmla="*/ 67 w 328"/>
              <a:gd name="T99" fmla="*/ 364 h 370"/>
              <a:gd name="T100" fmla="*/ 4 w 328"/>
              <a:gd name="T101" fmla="*/ 195 h 370"/>
              <a:gd name="T102" fmla="*/ 4 w 328"/>
              <a:gd name="T103" fmla="*/ 141 h 370"/>
              <a:gd name="T104" fmla="*/ 12 w 328"/>
              <a:gd name="T105" fmla="*/ 79 h 370"/>
              <a:gd name="T106" fmla="*/ 13 w 328"/>
              <a:gd name="T107" fmla="*/ 42 h 370"/>
              <a:gd name="T108" fmla="*/ 0 w 328"/>
              <a:gd name="T109" fmla="*/ 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370">
                <a:moveTo>
                  <a:pt x="0" y="9"/>
                </a:moveTo>
                <a:lnTo>
                  <a:pt x="6" y="0"/>
                </a:lnTo>
                <a:lnTo>
                  <a:pt x="111" y="15"/>
                </a:lnTo>
                <a:lnTo>
                  <a:pt x="177" y="54"/>
                </a:lnTo>
                <a:lnTo>
                  <a:pt x="202" y="30"/>
                </a:lnTo>
                <a:lnTo>
                  <a:pt x="237" y="39"/>
                </a:lnTo>
                <a:lnTo>
                  <a:pt x="259" y="82"/>
                </a:lnTo>
                <a:lnTo>
                  <a:pt x="270" y="100"/>
                </a:lnTo>
                <a:lnTo>
                  <a:pt x="289" y="102"/>
                </a:lnTo>
                <a:lnTo>
                  <a:pt x="277" y="121"/>
                </a:lnTo>
                <a:lnTo>
                  <a:pt x="300" y="145"/>
                </a:lnTo>
                <a:lnTo>
                  <a:pt x="318" y="165"/>
                </a:lnTo>
                <a:lnTo>
                  <a:pt x="328" y="177"/>
                </a:lnTo>
                <a:lnTo>
                  <a:pt x="328" y="208"/>
                </a:lnTo>
                <a:lnTo>
                  <a:pt x="313" y="213"/>
                </a:lnTo>
                <a:lnTo>
                  <a:pt x="285" y="196"/>
                </a:lnTo>
                <a:lnTo>
                  <a:pt x="309" y="217"/>
                </a:lnTo>
                <a:lnTo>
                  <a:pt x="306" y="232"/>
                </a:lnTo>
                <a:lnTo>
                  <a:pt x="295" y="234"/>
                </a:lnTo>
                <a:lnTo>
                  <a:pt x="277" y="246"/>
                </a:lnTo>
                <a:lnTo>
                  <a:pt x="264" y="232"/>
                </a:lnTo>
                <a:lnTo>
                  <a:pt x="273" y="244"/>
                </a:lnTo>
                <a:lnTo>
                  <a:pt x="243" y="277"/>
                </a:lnTo>
                <a:lnTo>
                  <a:pt x="219" y="310"/>
                </a:lnTo>
                <a:lnTo>
                  <a:pt x="183" y="279"/>
                </a:lnTo>
                <a:lnTo>
                  <a:pt x="163" y="279"/>
                </a:lnTo>
                <a:lnTo>
                  <a:pt x="195" y="261"/>
                </a:lnTo>
                <a:lnTo>
                  <a:pt x="207" y="253"/>
                </a:lnTo>
                <a:lnTo>
                  <a:pt x="216" y="241"/>
                </a:lnTo>
                <a:lnTo>
                  <a:pt x="195" y="231"/>
                </a:lnTo>
                <a:lnTo>
                  <a:pt x="183" y="217"/>
                </a:lnTo>
                <a:lnTo>
                  <a:pt x="196" y="211"/>
                </a:lnTo>
                <a:lnTo>
                  <a:pt x="169" y="202"/>
                </a:lnTo>
                <a:lnTo>
                  <a:pt x="187" y="172"/>
                </a:lnTo>
                <a:lnTo>
                  <a:pt x="159" y="187"/>
                </a:lnTo>
                <a:lnTo>
                  <a:pt x="165" y="210"/>
                </a:lnTo>
                <a:lnTo>
                  <a:pt x="175" y="225"/>
                </a:lnTo>
                <a:lnTo>
                  <a:pt x="178" y="241"/>
                </a:lnTo>
                <a:lnTo>
                  <a:pt x="169" y="249"/>
                </a:lnTo>
                <a:lnTo>
                  <a:pt x="130" y="267"/>
                </a:lnTo>
                <a:lnTo>
                  <a:pt x="136" y="277"/>
                </a:lnTo>
                <a:lnTo>
                  <a:pt x="142" y="294"/>
                </a:lnTo>
                <a:lnTo>
                  <a:pt x="159" y="297"/>
                </a:lnTo>
                <a:lnTo>
                  <a:pt x="169" y="304"/>
                </a:lnTo>
                <a:lnTo>
                  <a:pt x="186" y="304"/>
                </a:lnTo>
                <a:lnTo>
                  <a:pt x="171" y="306"/>
                </a:lnTo>
                <a:lnTo>
                  <a:pt x="177" y="325"/>
                </a:lnTo>
                <a:lnTo>
                  <a:pt x="138" y="349"/>
                </a:lnTo>
                <a:lnTo>
                  <a:pt x="91" y="370"/>
                </a:lnTo>
                <a:lnTo>
                  <a:pt x="67" y="364"/>
                </a:lnTo>
                <a:lnTo>
                  <a:pt x="4" y="195"/>
                </a:lnTo>
                <a:lnTo>
                  <a:pt x="4" y="141"/>
                </a:lnTo>
                <a:lnTo>
                  <a:pt x="12" y="79"/>
                </a:lnTo>
                <a:lnTo>
                  <a:pt x="13" y="42"/>
                </a:lnTo>
                <a:lnTo>
                  <a:pt x="0" y="9"/>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4" name="Northampton"/>
          <p:cNvSpPr>
            <a:spLocks/>
          </p:cNvSpPr>
          <p:nvPr/>
        </p:nvSpPr>
        <p:spPr bwMode="auto">
          <a:xfrm>
            <a:off x="6415901" y="1526381"/>
            <a:ext cx="763588" cy="422275"/>
          </a:xfrm>
          <a:custGeom>
            <a:avLst/>
            <a:gdLst>
              <a:gd name="T0" fmla="*/ 0 w 481"/>
              <a:gd name="T1" fmla="*/ 8 h 266"/>
              <a:gd name="T2" fmla="*/ 423 w 481"/>
              <a:gd name="T3" fmla="*/ 0 h 266"/>
              <a:gd name="T4" fmla="*/ 475 w 481"/>
              <a:gd name="T5" fmla="*/ 20 h 266"/>
              <a:gd name="T6" fmla="*/ 481 w 481"/>
              <a:gd name="T7" fmla="*/ 39 h 266"/>
              <a:gd name="T8" fmla="*/ 445 w 481"/>
              <a:gd name="T9" fmla="*/ 59 h 266"/>
              <a:gd name="T10" fmla="*/ 435 w 481"/>
              <a:gd name="T11" fmla="*/ 80 h 266"/>
              <a:gd name="T12" fmla="*/ 421 w 481"/>
              <a:gd name="T13" fmla="*/ 138 h 266"/>
              <a:gd name="T14" fmla="*/ 409 w 481"/>
              <a:gd name="T15" fmla="*/ 182 h 266"/>
              <a:gd name="T16" fmla="*/ 397 w 481"/>
              <a:gd name="T17" fmla="*/ 221 h 266"/>
              <a:gd name="T18" fmla="*/ 384 w 481"/>
              <a:gd name="T19" fmla="*/ 236 h 266"/>
              <a:gd name="T20" fmla="*/ 367 w 481"/>
              <a:gd name="T21" fmla="*/ 242 h 266"/>
              <a:gd name="T22" fmla="*/ 358 w 481"/>
              <a:gd name="T23" fmla="*/ 248 h 266"/>
              <a:gd name="T24" fmla="*/ 358 w 481"/>
              <a:gd name="T25" fmla="*/ 266 h 266"/>
              <a:gd name="T26" fmla="*/ 321 w 481"/>
              <a:gd name="T27" fmla="*/ 243 h 266"/>
              <a:gd name="T28" fmla="*/ 306 w 481"/>
              <a:gd name="T29" fmla="*/ 237 h 266"/>
              <a:gd name="T30" fmla="*/ 313 w 481"/>
              <a:gd name="T31" fmla="*/ 213 h 266"/>
              <a:gd name="T32" fmla="*/ 289 w 481"/>
              <a:gd name="T33" fmla="*/ 183 h 266"/>
              <a:gd name="T34" fmla="*/ 264 w 481"/>
              <a:gd name="T35" fmla="*/ 158 h 266"/>
              <a:gd name="T36" fmla="*/ 250 w 481"/>
              <a:gd name="T37" fmla="*/ 162 h 266"/>
              <a:gd name="T38" fmla="*/ 225 w 481"/>
              <a:gd name="T39" fmla="*/ 173 h 266"/>
              <a:gd name="T40" fmla="*/ 213 w 481"/>
              <a:gd name="T41" fmla="*/ 182 h 266"/>
              <a:gd name="T42" fmla="*/ 199 w 481"/>
              <a:gd name="T43" fmla="*/ 159 h 266"/>
              <a:gd name="T44" fmla="*/ 189 w 481"/>
              <a:gd name="T45" fmla="*/ 144 h 266"/>
              <a:gd name="T46" fmla="*/ 198 w 481"/>
              <a:gd name="T47" fmla="*/ 135 h 266"/>
              <a:gd name="T48" fmla="*/ 208 w 481"/>
              <a:gd name="T49" fmla="*/ 117 h 266"/>
              <a:gd name="T50" fmla="*/ 207 w 481"/>
              <a:gd name="T51" fmla="*/ 104 h 266"/>
              <a:gd name="T52" fmla="*/ 199 w 481"/>
              <a:gd name="T53" fmla="*/ 98 h 266"/>
              <a:gd name="T54" fmla="*/ 159 w 481"/>
              <a:gd name="T55" fmla="*/ 78 h 266"/>
              <a:gd name="T56" fmla="*/ 147 w 481"/>
              <a:gd name="T57" fmla="*/ 50 h 266"/>
              <a:gd name="T58" fmla="*/ 54 w 481"/>
              <a:gd name="T59" fmla="*/ 39 h 266"/>
              <a:gd name="T60" fmla="*/ 10 w 481"/>
              <a:gd name="T61" fmla="*/ 32 h 266"/>
              <a:gd name="T62" fmla="*/ 10 w 481"/>
              <a:gd name="T63" fmla="*/ 20 h 266"/>
              <a:gd name="T64" fmla="*/ 0 w 481"/>
              <a:gd name="T65" fmla="*/ 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1" h="266">
                <a:moveTo>
                  <a:pt x="0" y="8"/>
                </a:moveTo>
                <a:lnTo>
                  <a:pt x="423" y="0"/>
                </a:lnTo>
                <a:lnTo>
                  <a:pt x="475" y="20"/>
                </a:lnTo>
                <a:lnTo>
                  <a:pt x="481" y="39"/>
                </a:lnTo>
                <a:lnTo>
                  <a:pt x="445" y="59"/>
                </a:lnTo>
                <a:lnTo>
                  <a:pt x="435" y="80"/>
                </a:lnTo>
                <a:lnTo>
                  <a:pt x="421" y="138"/>
                </a:lnTo>
                <a:lnTo>
                  <a:pt x="409" y="182"/>
                </a:lnTo>
                <a:lnTo>
                  <a:pt x="397" y="221"/>
                </a:lnTo>
                <a:lnTo>
                  <a:pt x="384" y="236"/>
                </a:lnTo>
                <a:lnTo>
                  <a:pt x="367" y="242"/>
                </a:lnTo>
                <a:lnTo>
                  <a:pt x="358" y="248"/>
                </a:lnTo>
                <a:lnTo>
                  <a:pt x="358" y="266"/>
                </a:lnTo>
                <a:lnTo>
                  <a:pt x="321" y="243"/>
                </a:lnTo>
                <a:lnTo>
                  <a:pt x="306" y="237"/>
                </a:lnTo>
                <a:lnTo>
                  <a:pt x="313" y="213"/>
                </a:lnTo>
                <a:lnTo>
                  <a:pt x="289" y="183"/>
                </a:lnTo>
                <a:lnTo>
                  <a:pt x="264" y="158"/>
                </a:lnTo>
                <a:lnTo>
                  <a:pt x="250" y="162"/>
                </a:lnTo>
                <a:lnTo>
                  <a:pt x="225" y="173"/>
                </a:lnTo>
                <a:lnTo>
                  <a:pt x="213" y="182"/>
                </a:lnTo>
                <a:lnTo>
                  <a:pt x="199" y="159"/>
                </a:lnTo>
                <a:lnTo>
                  <a:pt x="189" y="144"/>
                </a:lnTo>
                <a:lnTo>
                  <a:pt x="198" y="135"/>
                </a:lnTo>
                <a:lnTo>
                  <a:pt x="208" y="117"/>
                </a:lnTo>
                <a:lnTo>
                  <a:pt x="207" y="104"/>
                </a:lnTo>
                <a:lnTo>
                  <a:pt x="199" y="98"/>
                </a:lnTo>
                <a:lnTo>
                  <a:pt x="159" y="78"/>
                </a:lnTo>
                <a:lnTo>
                  <a:pt x="147" y="50"/>
                </a:lnTo>
                <a:lnTo>
                  <a:pt x="54" y="39"/>
                </a:lnTo>
                <a:lnTo>
                  <a:pt x="10" y="32"/>
                </a:lnTo>
                <a:lnTo>
                  <a:pt x="10" y="20"/>
                </a:lnTo>
                <a:lnTo>
                  <a:pt x="0" y="8"/>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8" name="Nash"/>
          <p:cNvSpPr>
            <a:spLocks/>
          </p:cNvSpPr>
          <p:nvPr/>
        </p:nvSpPr>
        <p:spPr bwMode="auto">
          <a:xfrm>
            <a:off x="6107926" y="1920081"/>
            <a:ext cx="493713" cy="539750"/>
          </a:xfrm>
          <a:custGeom>
            <a:avLst/>
            <a:gdLst>
              <a:gd name="T0" fmla="*/ 135 w 311"/>
              <a:gd name="T1" fmla="*/ 0 h 340"/>
              <a:gd name="T2" fmla="*/ 159 w 311"/>
              <a:gd name="T3" fmla="*/ 27 h 340"/>
              <a:gd name="T4" fmla="*/ 159 w 311"/>
              <a:gd name="T5" fmla="*/ 7 h 340"/>
              <a:gd name="T6" fmla="*/ 174 w 311"/>
              <a:gd name="T7" fmla="*/ 16 h 340"/>
              <a:gd name="T8" fmla="*/ 189 w 311"/>
              <a:gd name="T9" fmla="*/ 16 h 340"/>
              <a:gd name="T10" fmla="*/ 204 w 311"/>
              <a:gd name="T11" fmla="*/ 31 h 340"/>
              <a:gd name="T12" fmla="*/ 206 w 311"/>
              <a:gd name="T13" fmla="*/ 42 h 340"/>
              <a:gd name="T14" fmla="*/ 234 w 311"/>
              <a:gd name="T15" fmla="*/ 39 h 340"/>
              <a:gd name="T16" fmla="*/ 276 w 311"/>
              <a:gd name="T17" fmla="*/ 30 h 340"/>
              <a:gd name="T18" fmla="*/ 288 w 311"/>
              <a:gd name="T19" fmla="*/ 30 h 340"/>
              <a:gd name="T20" fmla="*/ 297 w 311"/>
              <a:gd name="T21" fmla="*/ 49 h 340"/>
              <a:gd name="T22" fmla="*/ 311 w 311"/>
              <a:gd name="T23" fmla="*/ 55 h 340"/>
              <a:gd name="T24" fmla="*/ 240 w 311"/>
              <a:gd name="T25" fmla="*/ 261 h 340"/>
              <a:gd name="T26" fmla="*/ 203 w 311"/>
              <a:gd name="T27" fmla="*/ 261 h 340"/>
              <a:gd name="T28" fmla="*/ 41 w 311"/>
              <a:gd name="T29" fmla="*/ 340 h 340"/>
              <a:gd name="T30" fmla="*/ 12 w 311"/>
              <a:gd name="T31" fmla="*/ 310 h 340"/>
              <a:gd name="T32" fmla="*/ 11 w 311"/>
              <a:gd name="T33" fmla="*/ 295 h 340"/>
              <a:gd name="T34" fmla="*/ 0 w 311"/>
              <a:gd name="T35" fmla="*/ 274 h 340"/>
              <a:gd name="T36" fmla="*/ 135 w 311"/>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340">
                <a:moveTo>
                  <a:pt x="135" y="0"/>
                </a:moveTo>
                <a:lnTo>
                  <a:pt x="159" y="27"/>
                </a:lnTo>
                <a:lnTo>
                  <a:pt x="159" y="7"/>
                </a:lnTo>
                <a:lnTo>
                  <a:pt x="174" y="16"/>
                </a:lnTo>
                <a:lnTo>
                  <a:pt x="189" y="16"/>
                </a:lnTo>
                <a:lnTo>
                  <a:pt x="204" y="31"/>
                </a:lnTo>
                <a:lnTo>
                  <a:pt x="206" y="42"/>
                </a:lnTo>
                <a:lnTo>
                  <a:pt x="234" y="39"/>
                </a:lnTo>
                <a:lnTo>
                  <a:pt x="276" y="30"/>
                </a:lnTo>
                <a:lnTo>
                  <a:pt x="288" y="30"/>
                </a:lnTo>
                <a:lnTo>
                  <a:pt x="297" y="49"/>
                </a:lnTo>
                <a:lnTo>
                  <a:pt x="311" y="55"/>
                </a:lnTo>
                <a:lnTo>
                  <a:pt x="240" y="261"/>
                </a:lnTo>
                <a:lnTo>
                  <a:pt x="203" y="261"/>
                </a:lnTo>
                <a:lnTo>
                  <a:pt x="41" y="340"/>
                </a:lnTo>
                <a:lnTo>
                  <a:pt x="12" y="310"/>
                </a:lnTo>
                <a:lnTo>
                  <a:pt x="11" y="295"/>
                </a:lnTo>
                <a:lnTo>
                  <a:pt x="0" y="274"/>
                </a:lnTo>
                <a:lnTo>
                  <a:pt x="135" y="0"/>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sz="900" dirty="0"/>
          </a:p>
        </p:txBody>
      </p:sp>
      <p:sp>
        <p:nvSpPr>
          <p:cNvPr id="25646" name="Moore"/>
          <p:cNvSpPr>
            <a:spLocks/>
          </p:cNvSpPr>
          <p:nvPr/>
        </p:nvSpPr>
        <p:spPr bwMode="auto">
          <a:xfrm>
            <a:off x="4720451" y="2710656"/>
            <a:ext cx="628650" cy="542925"/>
          </a:xfrm>
          <a:custGeom>
            <a:avLst/>
            <a:gdLst>
              <a:gd name="T0" fmla="*/ 0 w 396"/>
              <a:gd name="T1" fmla="*/ 7 h 342"/>
              <a:gd name="T2" fmla="*/ 184 w 396"/>
              <a:gd name="T3" fmla="*/ 7 h 342"/>
              <a:gd name="T4" fmla="*/ 247 w 396"/>
              <a:gd name="T5" fmla="*/ 0 h 342"/>
              <a:gd name="T6" fmla="*/ 256 w 396"/>
              <a:gd name="T7" fmla="*/ 10 h 342"/>
              <a:gd name="T8" fmla="*/ 241 w 396"/>
              <a:gd name="T9" fmla="*/ 42 h 342"/>
              <a:gd name="T10" fmla="*/ 259 w 396"/>
              <a:gd name="T11" fmla="*/ 76 h 342"/>
              <a:gd name="T12" fmla="*/ 288 w 396"/>
              <a:gd name="T13" fmla="*/ 85 h 342"/>
              <a:gd name="T14" fmla="*/ 294 w 396"/>
              <a:gd name="T15" fmla="*/ 126 h 342"/>
              <a:gd name="T16" fmla="*/ 343 w 396"/>
              <a:gd name="T17" fmla="*/ 151 h 342"/>
              <a:gd name="T18" fmla="*/ 318 w 396"/>
              <a:gd name="T19" fmla="*/ 181 h 342"/>
              <a:gd name="T20" fmla="*/ 340 w 396"/>
              <a:gd name="T21" fmla="*/ 186 h 342"/>
              <a:gd name="T22" fmla="*/ 357 w 396"/>
              <a:gd name="T23" fmla="*/ 208 h 342"/>
              <a:gd name="T24" fmla="*/ 396 w 396"/>
              <a:gd name="T25" fmla="*/ 231 h 342"/>
              <a:gd name="T26" fmla="*/ 394 w 396"/>
              <a:gd name="T27" fmla="*/ 243 h 342"/>
              <a:gd name="T28" fmla="*/ 372 w 396"/>
              <a:gd name="T29" fmla="*/ 250 h 342"/>
              <a:gd name="T30" fmla="*/ 309 w 396"/>
              <a:gd name="T31" fmla="*/ 217 h 342"/>
              <a:gd name="T32" fmla="*/ 183 w 396"/>
              <a:gd name="T33" fmla="*/ 342 h 342"/>
              <a:gd name="T34" fmla="*/ 123 w 396"/>
              <a:gd name="T35" fmla="*/ 322 h 342"/>
              <a:gd name="T36" fmla="*/ 121 w 396"/>
              <a:gd name="T37" fmla="*/ 286 h 342"/>
              <a:gd name="T38" fmla="*/ 87 w 396"/>
              <a:gd name="T39" fmla="*/ 258 h 342"/>
              <a:gd name="T40" fmla="*/ 64 w 396"/>
              <a:gd name="T41" fmla="*/ 216 h 342"/>
              <a:gd name="T42" fmla="*/ 42 w 396"/>
              <a:gd name="T43" fmla="*/ 183 h 342"/>
              <a:gd name="T44" fmla="*/ 12 w 396"/>
              <a:gd name="T45" fmla="*/ 54 h 342"/>
              <a:gd name="T46" fmla="*/ 0 w 396"/>
              <a:gd name="T47" fmla="*/ 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342">
                <a:moveTo>
                  <a:pt x="0" y="7"/>
                </a:moveTo>
                <a:lnTo>
                  <a:pt x="184" y="7"/>
                </a:lnTo>
                <a:lnTo>
                  <a:pt x="247" y="0"/>
                </a:lnTo>
                <a:lnTo>
                  <a:pt x="256" y="10"/>
                </a:lnTo>
                <a:lnTo>
                  <a:pt x="241" y="42"/>
                </a:lnTo>
                <a:lnTo>
                  <a:pt x="259" y="76"/>
                </a:lnTo>
                <a:lnTo>
                  <a:pt x="288" y="85"/>
                </a:lnTo>
                <a:lnTo>
                  <a:pt x="294" y="126"/>
                </a:lnTo>
                <a:lnTo>
                  <a:pt x="343" y="151"/>
                </a:lnTo>
                <a:lnTo>
                  <a:pt x="318" y="181"/>
                </a:lnTo>
                <a:lnTo>
                  <a:pt x="340" y="186"/>
                </a:lnTo>
                <a:lnTo>
                  <a:pt x="357" y="208"/>
                </a:lnTo>
                <a:lnTo>
                  <a:pt x="396" y="231"/>
                </a:lnTo>
                <a:lnTo>
                  <a:pt x="394" y="243"/>
                </a:lnTo>
                <a:lnTo>
                  <a:pt x="372" y="250"/>
                </a:lnTo>
                <a:lnTo>
                  <a:pt x="309" y="217"/>
                </a:lnTo>
                <a:lnTo>
                  <a:pt x="183" y="342"/>
                </a:lnTo>
                <a:lnTo>
                  <a:pt x="123" y="322"/>
                </a:lnTo>
                <a:lnTo>
                  <a:pt x="121" y="286"/>
                </a:lnTo>
                <a:lnTo>
                  <a:pt x="87" y="258"/>
                </a:lnTo>
                <a:lnTo>
                  <a:pt x="64" y="216"/>
                </a:lnTo>
                <a:lnTo>
                  <a:pt x="42" y="183"/>
                </a:lnTo>
                <a:lnTo>
                  <a:pt x="12" y="54"/>
                </a:lnTo>
                <a:lnTo>
                  <a:pt x="0" y="7"/>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2" name="Montgomery"/>
          <p:cNvSpPr>
            <a:spLocks/>
          </p:cNvSpPr>
          <p:nvPr/>
        </p:nvSpPr>
        <p:spPr bwMode="auto">
          <a:xfrm>
            <a:off x="4358501" y="2724943"/>
            <a:ext cx="504825" cy="414338"/>
          </a:xfrm>
          <a:custGeom>
            <a:avLst/>
            <a:gdLst>
              <a:gd name="T0" fmla="*/ 0 w 318"/>
              <a:gd name="T1" fmla="*/ 6 h 261"/>
              <a:gd name="T2" fmla="*/ 231 w 318"/>
              <a:gd name="T3" fmla="*/ 0 h 261"/>
              <a:gd name="T4" fmla="*/ 241 w 318"/>
              <a:gd name="T5" fmla="*/ 46 h 261"/>
              <a:gd name="T6" fmla="*/ 256 w 318"/>
              <a:gd name="T7" fmla="*/ 117 h 261"/>
              <a:gd name="T8" fmla="*/ 268 w 318"/>
              <a:gd name="T9" fmla="*/ 174 h 261"/>
              <a:gd name="T10" fmla="*/ 292 w 318"/>
              <a:gd name="T11" fmla="*/ 207 h 261"/>
              <a:gd name="T12" fmla="*/ 318 w 318"/>
              <a:gd name="T13" fmla="*/ 250 h 261"/>
              <a:gd name="T14" fmla="*/ 288 w 318"/>
              <a:gd name="T15" fmla="*/ 243 h 261"/>
              <a:gd name="T16" fmla="*/ 204 w 318"/>
              <a:gd name="T17" fmla="*/ 229 h 261"/>
              <a:gd name="T18" fmla="*/ 174 w 318"/>
              <a:gd name="T19" fmla="*/ 229 h 261"/>
              <a:gd name="T20" fmla="*/ 144 w 318"/>
              <a:gd name="T21" fmla="*/ 238 h 261"/>
              <a:gd name="T22" fmla="*/ 88 w 318"/>
              <a:gd name="T23" fmla="*/ 253 h 261"/>
              <a:gd name="T24" fmla="*/ 58 w 318"/>
              <a:gd name="T25" fmla="*/ 261 h 261"/>
              <a:gd name="T26" fmla="*/ 67 w 318"/>
              <a:gd name="T27" fmla="*/ 229 h 261"/>
              <a:gd name="T28" fmla="*/ 36 w 318"/>
              <a:gd name="T29" fmla="*/ 172 h 261"/>
              <a:gd name="T30" fmla="*/ 69 w 318"/>
              <a:gd name="T31" fmla="*/ 97 h 261"/>
              <a:gd name="T32" fmla="*/ 48 w 318"/>
              <a:gd name="T33" fmla="*/ 81 h 261"/>
              <a:gd name="T34" fmla="*/ 33 w 318"/>
              <a:gd name="T35" fmla="*/ 33 h 261"/>
              <a:gd name="T36" fmla="*/ 7 w 318"/>
              <a:gd name="T37" fmla="*/ 22 h 261"/>
              <a:gd name="T38" fmla="*/ 0 w 318"/>
              <a:gd name="T39" fmla="*/ 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61">
                <a:moveTo>
                  <a:pt x="0" y="6"/>
                </a:moveTo>
                <a:lnTo>
                  <a:pt x="231" y="0"/>
                </a:lnTo>
                <a:lnTo>
                  <a:pt x="241" y="46"/>
                </a:lnTo>
                <a:lnTo>
                  <a:pt x="256" y="117"/>
                </a:lnTo>
                <a:lnTo>
                  <a:pt x="268" y="174"/>
                </a:lnTo>
                <a:lnTo>
                  <a:pt x="292" y="207"/>
                </a:lnTo>
                <a:lnTo>
                  <a:pt x="318" y="250"/>
                </a:lnTo>
                <a:lnTo>
                  <a:pt x="288" y="243"/>
                </a:lnTo>
                <a:lnTo>
                  <a:pt x="204" y="229"/>
                </a:lnTo>
                <a:lnTo>
                  <a:pt x="174" y="229"/>
                </a:lnTo>
                <a:lnTo>
                  <a:pt x="144" y="238"/>
                </a:lnTo>
                <a:lnTo>
                  <a:pt x="88" y="253"/>
                </a:lnTo>
                <a:lnTo>
                  <a:pt x="58" y="261"/>
                </a:lnTo>
                <a:lnTo>
                  <a:pt x="67" y="229"/>
                </a:lnTo>
                <a:lnTo>
                  <a:pt x="36" y="172"/>
                </a:lnTo>
                <a:lnTo>
                  <a:pt x="69" y="97"/>
                </a:lnTo>
                <a:lnTo>
                  <a:pt x="48" y="81"/>
                </a:lnTo>
                <a:lnTo>
                  <a:pt x="33" y="33"/>
                </a:lnTo>
                <a:lnTo>
                  <a:pt x="7" y="22"/>
                </a:lnTo>
                <a:lnTo>
                  <a:pt x="0" y="6"/>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dirty="0">
              <a:solidFill>
                <a:srgbClr val="EAEAEA"/>
              </a:solidFill>
              <a:latin typeface="Times New Roman" pitchFamily="18" charset="0"/>
            </a:endParaRPr>
          </a:p>
        </p:txBody>
      </p:sp>
      <p:sp>
        <p:nvSpPr>
          <p:cNvPr id="25614" name="Mitchell"/>
          <p:cNvSpPr>
            <a:spLocks/>
          </p:cNvSpPr>
          <p:nvPr/>
        </p:nvSpPr>
        <p:spPr bwMode="auto">
          <a:xfrm>
            <a:off x="2334439" y="1967706"/>
            <a:ext cx="361950" cy="377825"/>
          </a:xfrm>
          <a:custGeom>
            <a:avLst/>
            <a:gdLst>
              <a:gd name="T0" fmla="*/ 0 w 228"/>
              <a:gd name="T1" fmla="*/ 45 h 238"/>
              <a:gd name="T2" fmla="*/ 21 w 228"/>
              <a:gd name="T3" fmla="*/ 28 h 238"/>
              <a:gd name="T4" fmla="*/ 84 w 228"/>
              <a:gd name="T5" fmla="*/ 13 h 238"/>
              <a:gd name="T6" fmla="*/ 99 w 228"/>
              <a:gd name="T7" fmla="*/ 0 h 238"/>
              <a:gd name="T8" fmla="*/ 114 w 228"/>
              <a:gd name="T9" fmla="*/ 0 h 238"/>
              <a:gd name="T10" fmla="*/ 136 w 228"/>
              <a:gd name="T11" fmla="*/ 7 h 238"/>
              <a:gd name="T12" fmla="*/ 141 w 228"/>
              <a:gd name="T13" fmla="*/ 18 h 238"/>
              <a:gd name="T14" fmla="*/ 148 w 228"/>
              <a:gd name="T15" fmla="*/ 36 h 238"/>
              <a:gd name="T16" fmla="*/ 177 w 228"/>
              <a:gd name="T17" fmla="*/ 46 h 238"/>
              <a:gd name="T18" fmla="*/ 184 w 228"/>
              <a:gd name="T19" fmla="*/ 72 h 238"/>
              <a:gd name="T20" fmla="*/ 199 w 228"/>
              <a:gd name="T21" fmla="*/ 109 h 238"/>
              <a:gd name="T22" fmla="*/ 193 w 228"/>
              <a:gd name="T23" fmla="*/ 141 h 238"/>
              <a:gd name="T24" fmla="*/ 214 w 228"/>
              <a:gd name="T25" fmla="*/ 157 h 238"/>
              <a:gd name="T26" fmla="*/ 214 w 228"/>
              <a:gd name="T27" fmla="*/ 171 h 238"/>
              <a:gd name="T28" fmla="*/ 228 w 228"/>
              <a:gd name="T29" fmla="*/ 178 h 238"/>
              <a:gd name="T30" fmla="*/ 228 w 228"/>
              <a:gd name="T31" fmla="*/ 205 h 238"/>
              <a:gd name="T32" fmla="*/ 211 w 228"/>
              <a:gd name="T33" fmla="*/ 192 h 238"/>
              <a:gd name="T34" fmla="*/ 196 w 228"/>
              <a:gd name="T35" fmla="*/ 217 h 238"/>
              <a:gd name="T36" fmla="*/ 162 w 228"/>
              <a:gd name="T37" fmla="*/ 226 h 238"/>
              <a:gd name="T38" fmla="*/ 141 w 228"/>
              <a:gd name="T39" fmla="*/ 238 h 238"/>
              <a:gd name="T40" fmla="*/ 135 w 228"/>
              <a:gd name="T41" fmla="*/ 157 h 238"/>
              <a:gd name="T42" fmla="*/ 114 w 228"/>
              <a:gd name="T43" fmla="*/ 150 h 238"/>
              <a:gd name="T44" fmla="*/ 114 w 228"/>
              <a:gd name="T45" fmla="*/ 102 h 238"/>
              <a:gd name="T46" fmla="*/ 93 w 228"/>
              <a:gd name="T47" fmla="*/ 106 h 238"/>
              <a:gd name="T48" fmla="*/ 76 w 228"/>
              <a:gd name="T49" fmla="*/ 109 h 238"/>
              <a:gd name="T50" fmla="*/ 54 w 228"/>
              <a:gd name="T51" fmla="*/ 97 h 238"/>
              <a:gd name="T52" fmla="*/ 54 w 228"/>
              <a:gd name="T53" fmla="*/ 85 h 238"/>
              <a:gd name="T54" fmla="*/ 39 w 228"/>
              <a:gd name="T55" fmla="*/ 78 h 238"/>
              <a:gd name="T56" fmla="*/ 24 w 228"/>
              <a:gd name="T57" fmla="*/ 93 h 238"/>
              <a:gd name="T58" fmla="*/ 19 w 228"/>
              <a:gd name="T59" fmla="*/ 49 h 238"/>
              <a:gd name="T60" fmla="*/ 0 w 228"/>
              <a:gd name="T61" fmla="*/ 4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238">
                <a:moveTo>
                  <a:pt x="0" y="45"/>
                </a:moveTo>
                <a:lnTo>
                  <a:pt x="21" y="28"/>
                </a:lnTo>
                <a:lnTo>
                  <a:pt x="84" y="13"/>
                </a:lnTo>
                <a:lnTo>
                  <a:pt x="99" y="0"/>
                </a:lnTo>
                <a:lnTo>
                  <a:pt x="114" y="0"/>
                </a:lnTo>
                <a:lnTo>
                  <a:pt x="136" y="7"/>
                </a:lnTo>
                <a:lnTo>
                  <a:pt x="141" y="18"/>
                </a:lnTo>
                <a:lnTo>
                  <a:pt x="148" y="36"/>
                </a:lnTo>
                <a:lnTo>
                  <a:pt x="177" y="46"/>
                </a:lnTo>
                <a:lnTo>
                  <a:pt x="184" y="72"/>
                </a:lnTo>
                <a:lnTo>
                  <a:pt x="199" y="109"/>
                </a:lnTo>
                <a:lnTo>
                  <a:pt x="193" y="141"/>
                </a:lnTo>
                <a:lnTo>
                  <a:pt x="214" y="157"/>
                </a:lnTo>
                <a:lnTo>
                  <a:pt x="214" y="171"/>
                </a:lnTo>
                <a:lnTo>
                  <a:pt x="228" y="178"/>
                </a:lnTo>
                <a:lnTo>
                  <a:pt x="228" y="205"/>
                </a:lnTo>
                <a:lnTo>
                  <a:pt x="211" y="192"/>
                </a:lnTo>
                <a:lnTo>
                  <a:pt x="196" y="217"/>
                </a:lnTo>
                <a:lnTo>
                  <a:pt x="162" y="226"/>
                </a:lnTo>
                <a:lnTo>
                  <a:pt x="141" y="238"/>
                </a:lnTo>
                <a:lnTo>
                  <a:pt x="135" y="157"/>
                </a:lnTo>
                <a:lnTo>
                  <a:pt x="114" y="150"/>
                </a:lnTo>
                <a:lnTo>
                  <a:pt x="114" y="102"/>
                </a:lnTo>
                <a:lnTo>
                  <a:pt x="93" y="106"/>
                </a:lnTo>
                <a:lnTo>
                  <a:pt x="76" y="109"/>
                </a:lnTo>
                <a:lnTo>
                  <a:pt x="54" y="97"/>
                </a:lnTo>
                <a:lnTo>
                  <a:pt x="54" y="85"/>
                </a:lnTo>
                <a:lnTo>
                  <a:pt x="39" y="78"/>
                </a:lnTo>
                <a:lnTo>
                  <a:pt x="24" y="93"/>
                </a:lnTo>
                <a:lnTo>
                  <a:pt x="19" y="49"/>
                </a:lnTo>
                <a:lnTo>
                  <a:pt x="0" y="45"/>
                </a:lnTo>
                <a:close/>
              </a:path>
            </a:pathLst>
          </a:custGeom>
          <a:solidFill>
            <a:srgbClr val="A81C9E"/>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0" name="Mecklenburg"/>
          <p:cNvSpPr>
            <a:spLocks/>
          </p:cNvSpPr>
          <p:nvPr/>
        </p:nvSpPr>
        <p:spPr bwMode="auto">
          <a:xfrm>
            <a:off x="3540939" y="2702718"/>
            <a:ext cx="465137" cy="590550"/>
          </a:xfrm>
          <a:custGeom>
            <a:avLst/>
            <a:gdLst>
              <a:gd name="T0" fmla="*/ 60 w 293"/>
              <a:gd name="T1" fmla="*/ 0 h 372"/>
              <a:gd name="T2" fmla="*/ 56 w 293"/>
              <a:gd name="T3" fmla="*/ 15 h 372"/>
              <a:gd name="T4" fmla="*/ 56 w 293"/>
              <a:gd name="T5" fmla="*/ 86 h 372"/>
              <a:gd name="T6" fmla="*/ 48 w 293"/>
              <a:gd name="T7" fmla="*/ 111 h 372"/>
              <a:gd name="T8" fmla="*/ 72 w 293"/>
              <a:gd name="T9" fmla="*/ 111 h 372"/>
              <a:gd name="T10" fmla="*/ 20 w 293"/>
              <a:gd name="T11" fmla="*/ 176 h 372"/>
              <a:gd name="T12" fmla="*/ 29 w 293"/>
              <a:gd name="T13" fmla="*/ 218 h 372"/>
              <a:gd name="T14" fmla="*/ 29 w 293"/>
              <a:gd name="T15" fmla="*/ 257 h 372"/>
              <a:gd name="T16" fmla="*/ 0 w 293"/>
              <a:gd name="T17" fmla="*/ 276 h 372"/>
              <a:gd name="T18" fmla="*/ 15 w 293"/>
              <a:gd name="T19" fmla="*/ 291 h 372"/>
              <a:gd name="T20" fmla="*/ 3 w 293"/>
              <a:gd name="T21" fmla="*/ 317 h 372"/>
              <a:gd name="T22" fmla="*/ 6 w 293"/>
              <a:gd name="T23" fmla="*/ 347 h 372"/>
              <a:gd name="T24" fmla="*/ 30 w 293"/>
              <a:gd name="T25" fmla="*/ 327 h 372"/>
              <a:gd name="T26" fmla="*/ 63 w 293"/>
              <a:gd name="T27" fmla="*/ 300 h 372"/>
              <a:gd name="T28" fmla="*/ 93 w 293"/>
              <a:gd name="T29" fmla="*/ 327 h 372"/>
              <a:gd name="T30" fmla="*/ 120 w 293"/>
              <a:gd name="T31" fmla="*/ 372 h 372"/>
              <a:gd name="T32" fmla="*/ 167 w 293"/>
              <a:gd name="T33" fmla="*/ 351 h 372"/>
              <a:gd name="T34" fmla="*/ 231 w 293"/>
              <a:gd name="T35" fmla="*/ 285 h 372"/>
              <a:gd name="T36" fmla="*/ 293 w 293"/>
              <a:gd name="T37" fmla="*/ 230 h 372"/>
              <a:gd name="T38" fmla="*/ 282 w 293"/>
              <a:gd name="T39" fmla="*/ 218 h 372"/>
              <a:gd name="T40" fmla="*/ 221 w 293"/>
              <a:gd name="T41" fmla="*/ 185 h 372"/>
              <a:gd name="T42" fmla="*/ 209 w 293"/>
              <a:gd name="T43" fmla="*/ 128 h 372"/>
              <a:gd name="T44" fmla="*/ 194 w 293"/>
              <a:gd name="T45" fmla="*/ 111 h 372"/>
              <a:gd name="T46" fmla="*/ 164 w 293"/>
              <a:gd name="T47" fmla="*/ 95 h 372"/>
              <a:gd name="T48" fmla="*/ 182 w 293"/>
              <a:gd name="T49" fmla="*/ 72 h 372"/>
              <a:gd name="T50" fmla="*/ 156 w 293"/>
              <a:gd name="T51" fmla="*/ 12 h 372"/>
              <a:gd name="T52" fmla="*/ 116 w 293"/>
              <a:gd name="T53" fmla="*/ 12 h 372"/>
              <a:gd name="T54" fmla="*/ 60 w 293"/>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3" h="372">
                <a:moveTo>
                  <a:pt x="60" y="0"/>
                </a:moveTo>
                <a:lnTo>
                  <a:pt x="56" y="15"/>
                </a:lnTo>
                <a:lnTo>
                  <a:pt x="56" y="86"/>
                </a:lnTo>
                <a:lnTo>
                  <a:pt x="48" y="111"/>
                </a:lnTo>
                <a:lnTo>
                  <a:pt x="72" y="111"/>
                </a:lnTo>
                <a:lnTo>
                  <a:pt x="20" y="176"/>
                </a:lnTo>
                <a:lnTo>
                  <a:pt x="29" y="218"/>
                </a:lnTo>
                <a:lnTo>
                  <a:pt x="29" y="257"/>
                </a:lnTo>
                <a:lnTo>
                  <a:pt x="0" y="276"/>
                </a:lnTo>
                <a:lnTo>
                  <a:pt x="15" y="291"/>
                </a:lnTo>
                <a:lnTo>
                  <a:pt x="3" y="317"/>
                </a:lnTo>
                <a:lnTo>
                  <a:pt x="6" y="347"/>
                </a:lnTo>
                <a:lnTo>
                  <a:pt x="30" y="327"/>
                </a:lnTo>
                <a:lnTo>
                  <a:pt x="63" y="300"/>
                </a:lnTo>
                <a:lnTo>
                  <a:pt x="93" y="327"/>
                </a:lnTo>
                <a:lnTo>
                  <a:pt x="120" y="372"/>
                </a:lnTo>
                <a:lnTo>
                  <a:pt x="167" y="351"/>
                </a:lnTo>
                <a:lnTo>
                  <a:pt x="231" y="285"/>
                </a:lnTo>
                <a:lnTo>
                  <a:pt x="293" y="230"/>
                </a:lnTo>
                <a:lnTo>
                  <a:pt x="282" y="218"/>
                </a:lnTo>
                <a:lnTo>
                  <a:pt x="221" y="185"/>
                </a:lnTo>
                <a:lnTo>
                  <a:pt x="209" y="128"/>
                </a:lnTo>
                <a:lnTo>
                  <a:pt x="194" y="111"/>
                </a:lnTo>
                <a:lnTo>
                  <a:pt x="164" y="95"/>
                </a:lnTo>
                <a:lnTo>
                  <a:pt x="182" y="72"/>
                </a:lnTo>
                <a:lnTo>
                  <a:pt x="156" y="12"/>
                </a:lnTo>
                <a:lnTo>
                  <a:pt x="116" y="12"/>
                </a:lnTo>
                <a:lnTo>
                  <a:pt x="60" y="0"/>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5" name="McDowell"/>
          <p:cNvSpPr>
            <a:spLocks/>
          </p:cNvSpPr>
          <p:nvPr/>
        </p:nvSpPr>
        <p:spPr bwMode="auto">
          <a:xfrm>
            <a:off x="2402701" y="2191543"/>
            <a:ext cx="428625" cy="496888"/>
          </a:xfrm>
          <a:custGeom>
            <a:avLst/>
            <a:gdLst>
              <a:gd name="T0" fmla="*/ 59 w 270"/>
              <a:gd name="T1" fmla="*/ 298 h 313"/>
              <a:gd name="T2" fmla="*/ 68 w 270"/>
              <a:gd name="T3" fmla="*/ 306 h 313"/>
              <a:gd name="T4" fmla="*/ 168 w 270"/>
              <a:gd name="T5" fmla="*/ 291 h 313"/>
              <a:gd name="T6" fmla="*/ 195 w 270"/>
              <a:gd name="T7" fmla="*/ 313 h 313"/>
              <a:gd name="T8" fmla="*/ 248 w 270"/>
              <a:gd name="T9" fmla="*/ 303 h 313"/>
              <a:gd name="T10" fmla="*/ 270 w 270"/>
              <a:gd name="T11" fmla="*/ 286 h 313"/>
              <a:gd name="T12" fmla="*/ 270 w 270"/>
              <a:gd name="T13" fmla="*/ 262 h 313"/>
              <a:gd name="T14" fmla="*/ 248 w 270"/>
              <a:gd name="T15" fmla="*/ 171 h 313"/>
              <a:gd name="T16" fmla="*/ 182 w 270"/>
              <a:gd name="T17" fmla="*/ 114 h 313"/>
              <a:gd name="T18" fmla="*/ 197 w 270"/>
              <a:gd name="T19" fmla="*/ 94 h 313"/>
              <a:gd name="T20" fmla="*/ 209 w 270"/>
              <a:gd name="T21" fmla="*/ 94 h 313"/>
              <a:gd name="T22" fmla="*/ 222 w 270"/>
              <a:gd name="T23" fmla="*/ 81 h 313"/>
              <a:gd name="T24" fmla="*/ 230 w 270"/>
              <a:gd name="T25" fmla="*/ 46 h 313"/>
              <a:gd name="T26" fmla="*/ 213 w 270"/>
              <a:gd name="T27" fmla="*/ 0 h 313"/>
              <a:gd name="T28" fmla="*/ 195 w 270"/>
              <a:gd name="T29" fmla="*/ 21 h 313"/>
              <a:gd name="T30" fmla="*/ 183 w 270"/>
              <a:gd name="T31" fmla="*/ 37 h 313"/>
              <a:gd name="T32" fmla="*/ 186 w 270"/>
              <a:gd name="T33" fmla="*/ 64 h 313"/>
              <a:gd name="T34" fmla="*/ 165 w 270"/>
              <a:gd name="T35" fmla="*/ 49 h 313"/>
              <a:gd name="T36" fmla="*/ 156 w 270"/>
              <a:gd name="T37" fmla="*/ 76 h 313"/>
              <a:gd name="T38" fmla="*/ 122 w 270"/>
              <a:gd name="T39" fmla="*/ 84 h 313"/>
              <a:gd name="T40" fmla="*/ 96 w 270"/>
              <a:gd name="T41" fmla="*/ 97 h 313"/>
              <a:gd name="T42" fmla="*/ 69 w 270"/>
              <a:gd name="T43" fmla="*/ 159 h 313"/>
              <a:gd name="T44" fmla="*/ 15 w 270"/>
              <a:gd name="T45" fmla="*/ 183 h 313"/>
              <a:gd name="T46" fmla="*/ 0 w 270"/>
              <a:gd name="T47" fmla="*/ 199 h 313"/>
              <a:gd name="T48" fmla="*/ 20 w 270"/>
              <a:gd name="T49" fmla="*/ 246 h 313"/>
              <a:gd name="T50" fmla="*/ 3 w 270"/>
              <a:gd name="T51" fmla="*/ 265 h 313"/>
              <a:gd name="T52" fmla="*/ 59 w 270"/>
              <a:gd name="T53" fmla="*/ 29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313">
                <a:moveTo>
                  <a:pt x="59" y="298"/>
                </a:moveTo>
                <a:lnTo>
                  <a:pt x="68" y="306"/>
                </a:lnTo>
                <a:lnTo>
                  <a:pt x="168" y="291"/>
                </a:lnTo>
                <a:lnTo>
                  <a:pt x="195" y="313"/>
                </a:lnTo>
                <a:lnTo>
                  <a:pt x="248" y="303"/>
                </a:lnTo>
                <a:lnTo>
                  <a:pt x="270" y="286"/>
                </a:lnTo>
                <a:lnTo>
                  <a:pt x="270" y="262"/>
                </a:lnTo>
                <a:lnTo>
                  <a:pt x="248" y="171"/>
                </a:lnTo>
                <a:lnTo>
                  <a:pt x="182" y="114"/>
                </a:lnTo>
                <a:lnTo>
                  <a:pt x="197" y="94"/>
                </a:lnTo>
                <a:lnTo>
                  <a:pt x="209" y="94"/>
                </a:lnTo>
                <a:lnTo>
                  <a:pt x="222" y="81"/>
                </a:lnTo>
                <a:lnTo>
                  <a:pt x="230" y="46"/>
                </a:lnTo>
                <a:lnTo>
                  <a:pt x="213" y="0"/>
                </a:lnTo>
                <a:lnTo>
                  <a:pt x="195" y="21"/>
                </a:lnTo>
                <a:lnTo>
                  <a:pt x="183" y="37"/>
                </a:lnTo>
                <a:lnTo>
                  <a:pt x="186" y="64"/>
                </a:lnTo>
                <a:lnTo>
                  <a:pt x="165" y="49"/>
                </a:lnTo>
                <a:lnTo>
                  <a:pt x="156" y="76"/>
                </a:lnTo>
                <a:lnTo>
                  <a:pt x="122" y="84"/>
                </a:lnTo>
                <a:lnTo>
                  <a:pt x="96" y="97"/>
                </a:lnTo>
                <a:lnTo>
                  <a:pt x="69" y="159"/>
                </a:lnTo>
                <a:lnTo>
                  <a:pt x="15" y="183"/>
                </a:lnTo>
                <a:lnTo>
                  <a:pt x="0" y="199"/>
                </a:lnTo>
                <a:lnTo>
                  <a:pt x="20" y="246"/>
                </a:lnTo>
                <a:lnTo>
                  <a:pt x="3" y="265"/>
                </a:lnTo>
                <a:lnTo>
                  <a:pt x="59" y="298"/>
                </a:lnTo>
                <a:close/>
              </a:path>
            </a:pathLst>
          </a:custGeom>
          <a:solidFill>
            <a:srgbClr val="833D80"/>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7" name="Martin"/>
          <p:cNvSpPr>
            <a:spLocks/>
          </p:cNvSpPr>
          <p:nvPr/>
        </p:nvSpPr>
        <p:spPr bwMode="auto">
          <a:xfrm>
            <a:off x="6887389" y="2058193"/>
            <a:ext cx="595312" cy="471488"/>
          </a:xfrm>
          <a:custGeom>
            <a:avLst/>
            <a:gdLst>
              <a:gd name="T0" fmla="*/ 0 w 375"/>
              <a:gd name="T1" fmla="*/ 51 h 297"/>
              <a:gd name="T2" fmla="*/ 18 w 375"/>
              <a:gd name="T3" fmla="*/ 30 h 297"/>
              <a:gd name="T4" fmla="*/ 22 w 375"/>
              <a:gd name="T5" fmla="*/ 21 h 297"/>
              <a:gd name="T6" fmla="*/ 39 w 375"/>
              <a:gd name="T7" fmla="*/ 0 h 297"/>
              <a:gd name="T8" fmla="*/ 57 w 375"/>
              <a:gd name="T9" fmla="*/ 10 h 297"/>
              <a:gd name="T10" fmla="*/ 73 w 375"/>
              <a:gd name="T11" fmla="*/ 16 h 297"/>
              <a:gd name="T12" fmla="*/ 85 w 375"/>
              <a:gd name="T13" fmla="*/ 30 h 297"/>
              <a:gd name="T14" fmla="*/ 102 w 375"/>
              <a:gd name="T15" fmla="*/ 37 h 297"/>
              <a:gd name="T16" fmla="*/ 118 w 375"/>
              <a:gd name="T17" fmla="*/ 55 h 297"/>
              <a:gd name="T18" fmla="*/ 120 w 375"/>
              <a:gd name="T19" fmla="*/ 70 h 297"/>
              <a:gd name="T20" fmla="*/ 132 w 375"/>
              <a:gd name="T21" fmla="*/ 102 h 297"/>
              <a:gd name="T22" fmla="*/ 219 w 375"/>
              <a:gd name="T23" fmla="*/ 96 h 297"/>
              <a:gd name="T24" fmla="*/ 216 w 375"/>
              <a:gd name="T25" fmla="*/ 111 h 297"/>
              <a:gd name="T26" fmla="*/ 210 w 375"/>
              <a:gd name="T27" fmla="*/ 141 h 297"/>
              <a:gd name="T28" fmla="*/ 243 w 375"/>
              <a:gd name="T29" fmla="*/ 130 h 297"/>
              <a:gd name="T30" fmla="*/ 276 w 375"/>
              <a:gd name="T31" fmla="*/ 120 h 297"/>
              <a:gd name="T32" fmla="*/ 295 w 375"/>
              <a:gd name="T33" fmla="*/ 135 h 297"/>
              <a:gd name="T34" fmla="*/ 294 w 375"/>
              <a:gd name="T35" fmla="*/ 177 h 297"/>
              <a:gd name="T36" fmla="*/ 306 w 375"/>
              <a:gd name="T37" fmla="*/ 181 h 297"/>
              <a:gd name="T38" fmla="*/ 315 w 375"/>
              <a:gd name="T39" fmla="*/ 174 h 297"/>
              <a:gd name="T40" fmla="*/ 322 w 375"/>
              <a:gd name="T41" fmla="*/ 163 h 297"/>
              <a:gd name="T42" fmla="*/ 331 w 375"/>
              <a:gd name="T43" fmla="*/ 153 h 297"/>
              <a:gd name="T44" fmla="*/ 333 w 375"/>
              <a:gd name="T45" fmla="*/ 126 h 297"/>
              <a:gd name="T46" fmla="*/ 346 w 375"/>
              <a:gd name="T47" fmla="*/ 135 h 297"/>
              <a:gd name="T48" fmla="*/ 363 w 375"/>
              <a:gd name="T49" fmla="*/ 133 h 297"/>
              <a:gd name="T50" fmla="*/ 375 w 375"/>
              <a:gd name="T51" fmla="*/ 142 h 297"/>
              <a:gd name="T52" fmla="*/ 337 w 375"/>
              <a:gd name="T53" fmla="*/ 235 h 297"/>
              <a:gd name="T54" fmla="*/ 331 w 375"/>
              <a:gd name="T55" fmla="*/ 252 h 297"/>
              <a:gd name="T56" fmla="*/ 249 w 375"/>
              <a:gd name="T57" fmla="*/ 297 h 297"/>
              <a:gd name="T58" fmla="*/ 135 w 375"/>
              <a:gd name="T59" fmla="*/ 234 h 297"/>
              <a:gd name="T60" fmla="*/ 34 w 375"/>
              <a:gd name="T61" fmla="*/ 180 h 297"/>
              <a:gd name="T62" fmla="*/ 39 w 375"/>
              <a:gd name="T63" fmla="*/ 118 h 297"/>
              <a:gd name="T64" fmla="*/ 4 w 375"/>
              <a:gd name="T65" fmla="*/ 90 h 297"/>
              <a:gd name="T66" fmla="*/ 9 w 375"/>
              <a:gd name="T67" fmla="*/ 79 h 297"/>
              <a:gd name="T68" fmla="*/ 0 w 375"/>
              <a:gd name="T69" fmla="*/ 5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297">
                <a:moveTo>
                  <a:pt x="0" y="51"/>
                </a:moveTo>
                <a:lnTo>
                  <a:pt x="18" y="30"/>
                </a:lnTo>
                <a:lnTo>
                  <a:pt x="22" y="21"/>
                </a:lnTo>
                <a:lnTo>
                  <a:pt x="39" y="0"/>
                </a:lnTo>
                <a:lnTo>
                  <a:pt x="57" y="10"/>
                </a:lnTo>
                <a:lnTo>
                  <a:pt x="73" y="16"/>
                </a:lnTo>
                <a:lnTo>
                  <a:pt x="85" y="30"/>
                </a:lnTo>
                <a:lnTo>
                  <a:pt x="102" y="37"/>
                </a:lnTo>
                <a:lnTo>
                  <a:pt x="118" y="55"/>
                </a:lnTo>
                <a:lnTo>
                  <a:pt x="120" y="70"/>
                </a:lnTo>
                <a:lnTo>
                  <a:pt x="132" y="102"/>
                </a:lnTo>
                <a:lnTo>
                  <a:pt x="219" y="96"/>
                </a:lnTo>
                <a:lnTo>
                  <a:pt x="216" y="111"/>
                </a:lnTo>
                <a:lnTo>
                  <a:pt x="210" y="141"/>
                </a:lnTo>
                <a:lnTo>
                  <a:pt x="243" y="130"/>
                </a:lnTo>
                <a:lnTo>
                  <a:pt x="276" y="120"/>
                </a:lnTo>
                <a:lnTo>
                  <a:pt x="295" y="135"/>
                </a:lnTo>
                <a:lnTo>
                  <a:pt x="294" y="177"/>
                </a:lnTo>
                <a:lnTo>
                  <a:pt x="306" y="181"/>
                </a:lnTo>
                <a:lnTo>
                  <a:pt x="315" y="174"/>
                </a:lnTo>
                <a:lnTo>
                  <a:pt x="322" y="163"/>
                </a:lnTo>
                <a:lnTo>
                  <a:pt x="331" y="153"/>
                </a:lnTo>
                <a:lnTo>
                  <a:pt x="333" y="126"/>
                </a:lnTo>
                <a:lnTo>
                  <a:pt x="346" y="135"/>
                </a:lnTo>
                <a:lnTo>
                  <a:pt x="363" y="133"/>
                </a:lnTo>
                <a:lnTo>
                  <a:pt x="375" y="142"/>
                </a:lnTo>
                <a:lnTo>
                  <a:pt x="337" y="235"/>
                </a:lnTo>
                <a:lnTo>
                  <a:pt x="331" y="252"/>
                </a:lnTo>
                <a:lnTo>
                  <a:pt x="249" y="297"/>
                </a:lnTo>
                <a:lnTo>
                  <a:pt x="135" y="234"/>
                </a:lnTo>
                <a:lnTo>
                  <a:pt x="34" y="180"/>
                </a:lnTo>
                <a:lnTo>
                  <a:pt x="39" y="118"/>
                </a:lnTo>
                <a:lnTo>
                  <a:pt x="4" y="90"/>
                </a:lnTo>
                <a:lnTo>
                  <a:pt x="9" y="79"/>
                </a:lnTo>
                <a:lnTo>
                  <a:pt x="0" y="51"/>
                </a:lnTo>
                <a:close/>
              </a:path>
            </a:pathLst>
          </a:custGeom>
          <a:solidFill>
            <a:srgbClr val="660066"/>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2" name="Madison"/>
          <p:cNvSpPr>
            <a:spLocks/>
          </p:cNvSpPr>
          <p:nvPr/>
        </p:nvSpPr>
        <p:spPr bwMode="auto">
          <a:xfrm>
            <a:off x="1802626" y="2062956"/>
            <a:ext cx="500063" cy="425450"/>
          </a:xfrm>
          <a:custGeom>
            <a:avLst/>
            <a:gdLst>
              <a:gd name="T0" fmla="*/ 0 w 315"/>
              <a:gd name="T1" fmla="*/ 192 h 268"/>
              <a:gd name="T2" fmla="*/ 39 w 315"/>
              <a:gd name="T3" fmla="*/ 121 h 268"/>
              <a:gd name="T4" fmla="*/ 23 w 315"/>
              <a:gd name="T5" fmla="*/ 93 h 268"/>
              <a:gd name="T6" fmla="*/ 33 w 315"/>
              <a:gd name="T7" fmla="*/ 82 h 268"/>
              <a:gd name="T8" fmla="*/ 95 w 315"/>
              <a:gd name="T9" fmla="*/ 96 h 268"/>
              <a:gd name="T10" fmla="*/ 108 w 315"/>
              <a:gd name="T11" fmla="*/ 40 h 268"/>
              <a:gd name="T12" fmla="*/ 188 w 315"/>
              <a:gd name="T13" fmla="*/ 0 h 268"/>
              <a:gd name="T14" fmla="*/ 210 w 315"/>
              <a:gd name="T15" fmla="*/ 16 h 268"/>
              <a:gd name="T16" fmla="*/ 206 w 315"/>
              <a:gd name="T17" fmla="*/ 48 h 268"/>
              <a:gd name="T18" fmla="*/ 203 w 315"/>
              <a:gd name="T19" fmla="*/ 72 h 268"/>
              <a:gd name="T20" fmla="*/ 218 w 315"/>
              <a:gd name="T21" fmla="*/ 79 h 268"/>
              <a:gd name="T22" fmla="*/ 248 w 315"/>
              <a:gd name="T23" fmla="*/ 75 h 268"/>
              <a:gd name="T24" fmla="*/ 264 w 315"/>
              <a:gd name="T25" fmla="*/ 61 h 268"/>
              <a:gd name="T26" fmla="*/ 273 w 315"/>
              <a:gd name="T27" fmla="*/ 69 h 268"/>
              <a:gd name="T28" fmla="*/ 281 w 315"/>
              <a:gd name="T29" fmla="*/ 88 h 268"/>
              <a:gd name="T30" fmla="*/ 273 w 315"/>
              <a:gd name="T31" fmla="*/ 102 h 268"/>
              <a:gd name="T32" fmla="*/ 276 w 315"/>
              <a:gd name="T33" fmla="*/ 112 h 268"/>
              <a:gd name="T34" fmla="*/ 299 w 315"/>
              <a:gd name="T35" fmla="*/ 121 h 268"/>
              <a:gd name="T36" fmla="*/ 311 w 315"/>
              <a:gd name="T37" fmla="*/ 153 h 268"/>
              <a:gd name="T38" fmla="*/ 315 w 315"/>
              <a:gd name="T39" fmla="*/ 177 h 268"/>
              <a:gd name="T40" fmla="*/ 293 w 315"/>
              <a:gd name="T41" fmla="*/ 177 h 268"/>
              <a:gd name="T42" fmla="*/ 254 w 315"/>
              <a:gd name="T43" fmla="*/ 186 h 268"/>
              <a:gd name="T44" fmla="*/ 224 w 315"/>
              <a:gd name="T45" fmla="*/ 201 h 268"/>
              <a:gd name="T46" fmla="*/ 182 w 315"/>
              <a:gd name="T47" fmla="*/ 229 h 268"/>
              <a:gd name="T48" fmla="*/ 165 w 315"/>
              <a:gd name="T49" fmla="*/ 246 h 268"/>
              <a:gd name="T50" fmla="*/ 144 w 315"/>
              <a:gd name="T51" fmla="*/ 232 h 268"/>
              <a:gd name="T52" fmla="*/ 135 w 315"/>
              <a:gd name="T53" fmla="*/ 238 h 268"/>
              <a:gd name="T54" fmla="*/ 90 w 315"/>
              <a:gd name="T55" fmla="*/ 262 h 268"/>
              <a:gd name="T56" fmla="*/ 63 w 315"/>
              <a:gd name="T57" fmla="*/ 256 h 268"/>
              <a:gd name="T58" fmla="*/ 42 w 315"/>
              <a:gd name="T59" fmla="*/ 268 h 268"/>
              <a:gd name="T60" fmla="*/ 23 w 315"/>
              <a:gd name="T61" fmla="*/ 223 h 268"/>
              <a:gd name="T62" fmla="*/ 2 w 315"/>
              <a:gd name="T63" fmla="*/ 219 h 268"/>
              <a:gd name="T64" fmla="*/ 0 w 315"/>
              <a:gd name="T65"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268">
                <a:moveTo>
                  <a:pt x="0" y="192"/>
                </a:moveTo>
                <a:lnTo>
                  <a:pt x="39" y="121"/>
                </a:lnTo>
                <a:lnTo>
                  <a:pt x="23" y="93"/>
                </a:lnTo>
                <a:lnTo>
                  <a:pt x="33" y="82"/>
                </a:lnTo>
                <a:lnTo>
                  <a:pt x="95" y="96"/>
                </a:lnTo>
                <a:lnTo>
                  <a:pt x="108" y="40"/>
                </a:lnTo>
                <a:lnTo>
                  <a:pt x="188" y="0"/>
                </a:lnTo>
                <a:lnTo>
                  <a:pt x="210" y="16"/>
                </a:lnTo>
                <a:lnTo>
                  <a:pt x="206" y="48"/>
                </a:lnTo>
                <a:lnTo>
                  <a:pt x="203" y="72"/>
                </a:lnTo>
                <a:lnTo>
                  <a:pt x="218" y="79"/>
                </a:lnTo>
                <a:lnTo>
                  <a:pt x="248" y="75"/>
                </a:lnTo>
                <a:lnTo>
                  <a:pt x="264" y="61"/>
                </a:lnTo>
                <a:lnTo>
                  <a:pt x="273" y="69"/>
                </a:lnTo>
                <a:lnTo>
                  <a:pt x="281" y="88"/>
                </a:lnTo>
                <a:lnTo>
                  <a:pt x="273" y="102"/>
                </a:lnTo>
                <a:lnTo>
                  <a:pt x="276" y="112"/>
                </a:lnTo>
                <a:lnTo>
                  <a:pt x="299" y="121"/>
                </a:lnTo>
                <a:lnTo>
                  <a:pt x="311" y="153"/>
                </a:lnTo>
                <a:lnTo>
                  <a:pt x="315" y="177"/>
                </a:lnTo>
                <a:lnTo>
                  <a:pt x="293" y="177"/>
                </a:lnTo>
                <a:lnTo>
                  <a:pt x="254" y="186"/>
                </a:lnTo>
                <a:lnTo>
                  <a:pt x="224" y="201"/>
                </a:lnTo>
                <a:lnTo>
                  <a:pt x="182" y="229"/>
                </a:lnTo>
                <a:lnTo>
                  <a:pt x="165" y="246"/>
                </a:lnTo>
                <a:lnTo>
                  <a:pt x="144" y="232"/>
                </a:lnTo>
                <a:lnTo>
                  <a:pt x="135" y="238"/>
                </a:lnTo>
                <a:lnTo>
                  <a:pt x="90" y="262"/>
                </a:lnTo>
                <a:lnTo>
                  <a:pt x="63" y="256"/>
                </a:lnTo>
                <a:lnTo>
                  <a:pt x="42" y="268"/>
                </a:lnTo>
                <a:lnTo>
                  <a:pt x="23" y="223"/>
                </a:lnTo>
                <a:lnTo>
                  <a:pt x="2" y="219"/>
                </a:lnTo>
                <a:lnTo>
                  <a:pt x="0" y="19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5" name="Macon"/>
          <p:cNvSpPr>
            <a:spLocks/>
          </p:cNvSpPr>
          <p:nvPr/>
        </p:nvSpPr>
        <p:spPr bwMode="auto">
          <a:xfrm>
            <a:off x="1072376" y="2872581"/>
            <a:ext cx="549275" cy="376237"/>
          </a:xfrm>
          <a:custGeom>
            <a:avLst/>
            <a:gdLst>
              <a:gd name="T0" fmla="*/ 0 w 346"/>
              <a:gd name="T1" fmla="*/ 114 h 237"/>
              <a:gd name="T2" fmla="*/ 6 w 346"/>
              <a:gd name="T3" fmla="*/ 93 h 237"/>
              <a:gd name="T4" fmla="*/ 1 w 346"/>
              <a:gd name="T5" fmla="*/ 82 h 237"/>
              <a:gd name="T6" fmla="*/ 19 w 346"/>
              <a:gd name="T7" fmla="*/ 66 h 237"/>
              <a:gd name="T8" fmla="*/ 19 w 346"/>
              <a:gd name="T9" fmla="*/ 49 h 237"/>
              <a:gd name="T10" fmla="*/ 31 w 346"/>
              <a:gd name="T11" fmla="*/ 28 h 237"/>
              <a:gd name="T12" fmla="*/ 229 w 346"/>
              <a:gd name="T13" fmla="*/ 0 h 237"/>
              <a:gd name="T14" fmla="*/ 246 w 346"/>
              <a:gd name="T15" fmla="*/ 54 h 237"/>
              <a:gd name="T16" fmla="*/ 247 w 346"/>
              <a:gd name="T17" fmla="*/ 67 h 237"/>
              <a:gd name="T18" fmla="*/ 295 w 346"/>
              <a:gd name="T19" fmla="*/ 67 h 237"/>
              <a:gd name="T20" fmla="*/ 295 w 346"/>
              <a:gd name="T21" fmla="*/ 127 h 237"/>
              <a:gd name="T22" fmla="*/ 331 w 346"/>
              <a:gd name="T23" fmla="*/ 163 h 237"/>
              <a:gd name="T24" fmla="*/ 331 w 346"/>
              <a:gd name="T25" fmla="*/ 174 h 237"/>
              <a:gd name="T26" fmla="*/ 325 w 346"/>
              <a:gd name="T27" fmla="*/ 187 h 237"/>
              <a:gd name="T28" fmla="*/ 325 w 346"/>
              <a:gd name="T29" fmla="*/ 202 h 237"/>
              <a:gd name="T30" fmla="*/ 343 w 346"/>
              <a:gd name="T31" fmla="*/ 223 h 237"/>
              <a:gd name="T32" fmla="*/ 346 w 346"/>
              <a:gd name="T33" fmla="*/ 237 h 237"/>
              <a:gd name="T34" fmla="*/ 127 w 346"/>
              <a:gd name="T35" fmla="*/ 237 h 237"/>
              <a:gd name="T36" fmla="*/ 93 w 346"/>
              <a:gd name="T37" fmla="*/ 198 h 237"/>
              <a:gd name="T38" fmla="*/ 64 w 346"/>
              <a:gd name="T39" fmla="*/ 147 h 237"/>
              <a:gd name="T40" fmla="*/ 45 w 346"/>
              <a:gd name="T41" fmla="*/ 114 h 237"/>
              <a:gd name="T42" fmla="*/ 0 w 346"/>
              <a:gd name="T43"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37">
                <a:moveTo>
                  <a:pt x="0" y="114"/>
                </a:moveTo>
                <a:lnTo>
                  <a:pt x="6" y="93"/>
                </a:lnTo>
                <a:lnTo>
                  <a:pt x="1" y="82"/>
                </a:lnTo>
                <a:lnTo>
                  <a:pt x="19" y="66"/>
                </a:lnTo>
                <a:lnTo>
                  <a:pt x="19" y="49"/>
                </a:lnTo>
                <a:lnTo>
                  <a:pt x="31" y="28"/>
                </a:lnTo>
                <a:lnTo>
                  <a:pt x="229" y="0"/>
                </a:lnTo>
                <a:lnTo>
                  <a:pt x="246" y="54"/>
                </a:lnTo>
                <a:lnTo>
                  <a:pt x="247" y="67"/>
                </a:lnTo>
                <a:lnTo>
                  <a:pt x="295" y="67"/>
                </a:lnTo>
                <a:lnTo>
                  <a:pt x="295" y="127"/>
                </a:lnTo>
                <a:lnTo>
                  <a:pt x="331" y="163"/>
                </a:lnTo>
                <a:lnTo>
                  <a:pt x="331" y="174"/>
                </a:lnTo>
                <a:lnTo>
                  <a:pt x="325" y="187"/>
                </a:lnTo>
                <a:lnTo>
                  <a:pt x="325" y="202"/>
                </a:lnTo>
                <a:lnTo>
                  <a:pt x="343" y="223"/>
                </a:lnTo>
                <a:lnTo>
                  <a:pt x="346" y="237"/>
                </a:lnTo>
                <a:lnTo>
                  <a:pt x="127" y="237"/>
                </a:lnTo>
                <a:lnTo>
                  <a:pt x="93" y="198"/>
                </a:lnTo>
                <a:lnTo>
                  <a:pt x="64" y="147"/>
                </a:lnTo>
                <a:lnTo>
                  <a:pt x="45" y="114"/>
                </a:lnTo>
                <a:lnTo>
                  <a:pt x="0" y="114"/>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6" name="Lincoln"/>
          <p:cNvSpPr>
            <a:spLocks/>
          </p:cNvSpPr>
          <p:nvPr/>
        </p:nvSpPr>
        <p:spPr bwMode="auto">
          <a:xfrm>
            <a:off x="3110726" y="2639218"/>
            <a:ext cx="534988" cy="209550"/>
          </a:xfrm>
          <a:custGeom>
            <a:avLst/>
            <a:gdLst>
              <a:gd name="T0" fmla="*/ 0 w 337"/>
              <a:gd name="T1" fmla="*/ 0 h 132"/>
              <a:gd name="T2" fmla="*/ 330 w 337"/>
              <a:gd name="T3" fmla="*/ 24 h 132"/>
              <a:gd name="T4" fmla="*/ 337 w 337"/>
              <a:gd name="T5" fmla="*/ 45 h 132"/>
              <a:gd name="T6" fmla="*/ 327 w 337"/>
              <a:gd name="T7" fmla="*/ 46 h 132"/>
              <a:gd name="T8" fmla="*/ 328 w 337"/>
              <a:gd name="T9" fmla="*/ 132 h 132"/>
              <a:gd name="T10" fmla="*/ 276 w 337"/>
              <a:gd name="T11" fmla="*/ 123 h 132"/>
              <a:gd name="T12" fmla="*/ 37 w 337"/>
              <a:gd name="T13" fmla="*/ 105 h 132"/>
              <a:gd name="T14" fmla="*/ 19 w 337"/>
              <a:gd name="T15" fmla="*/ 34 h 132"/>
              <a:gd name="T16" fmla="*/ 9 w 337"/>
              <a:gd name="T17" fmla="*/ 18 h 132"/>
              <a:gd name="T18" fmla="*/ 0 w 337"/>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132">
                <a:moveTo>
                  <a:pt x="0" y="0"/>
                </a:moveTo>
                <a:lnTo>
                  <a:pt x="330" y="24"/>
                </a:lnTo>
                <a:lnTo>
                  <a:pt x="337" y="45"/>
                </a:lnTo>
                <a:lnTo>
                  <a:pt x="327" y="46"/>
                </a:lnTo>
                <a:lnTo>
                  <a:pt x="328" y="132"/>
                </a:lnTo>
                <a:lnTo>
                  <a:pt x="276" y="123"/>
                </a:lnTo>
                <a:lnTo>
                  <a:pt x="37" y="105"/>
                </a:lnTo>
                <a:lnTo>
                  <a:pt x="19" y="34"/>
                </a:lnTo>
                <a:lnTo>
                  <a:pt x="9" y="18"/>
                </a:lnTo>
                <a:lnTo>
                  <a:pt x="0"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1" name="Lenoir"/>
          <p:cNvSpPr>
            <a:spLocks/>
          </p:cNvSpPr>
          <p:nvPr/>
        </p:nvSpPr>
        <p:spPr bwMode="auto">
          <a:xfrm>
            <a:off x="6511151" y="2797968"/>
            <a:ext cx="401638" cy="465138"/>
          </a:xfrm>
          <a:custGeom>
            <a:avLst/>
            <a:gdLst>
              <a:gd name="T0" fmla="*/ 202 w 253"/>
              <a:gd name="T1" fmla="*/ 0 h 293"/>
              <a:gd name="T2" fmla="*/ 223 w 253"/>
              <a:gd name="T3" fmla="*/ 32 h 293"/>
              <a:gd name="T4" fmla="*/ 253 w 253"/>
              <a:gd name="T5" fmla="*/ 59 h 293"/>
              <a:gd name="T6" fmla="*/ 234 w 253"/>
              <a:gd name="T7" fmla="*/ 74 h 293"/>
              <a:gd name="T8" fmla="*/ 231 w 253"/>
              <a:gd name="T9" fmla="*/ 89 h 293"/>
              <a:gd name="T10" fmla="*/ 244 w 253"/>
              <a:gd name="T11" fmla="*/ 117 h 293"/>
              <a:gd name="T12" fmla="*/ 225 w 253"/>
              <a:gd name="T13" fmla="*/ 129 h 293"/>
              <a:gd name="T14" fmla="*/ 205 w 253"/>
              <a:gd name="T15" fmla="*/ 141 h 293"/>
              <a:gd name="T16" fmla="*/ 180 w 253"/>
              <a:gd name="T17" fmla="*/ 125 h 293"/>
              <a:gd name="T18" fmla="*/ 186 w 253"/>
              <a:gd name="T19" fmla="*/ 153 h 293"/>
              <a:gd name="T20" fmla="*/ 196 w 253"/>
              <a:gd name="T21" fmla="*/ 170 h 293"/>
              <a:gd name="T22" fmla="*/ 195 w 253"/>
              <a:gd name="T23" fmla="*/ 186 h 293"/>
              <a:gd name="T24" fmla="*/ 165 w 253"/>
              <a:gd name="T25" fmla="*/ 215 h 293"/>
              <a:gd name="T26" fmla="*/ 117 w 253"/>
              <a:gd name="T27" fmla="*/ 261 h 293"/>
              <a:gd name="T28" fmla="*/ 79 w 253"/>
              <a:gd name="T29" fmla="*/ 288 h 293"/>
              <a:gd name="T30" fmla="*/ 63 w 253"/>
              <a:gd name="T31" fmla="*/ 293 h 293"/>
              <a:gd name="T32" fmla="*/ 42 w 253"/>
              <a:gd name="T33" fmla="*/ 197 h 293"/>
              <a:gd name="T34" fmla="*/ 0 w 253"/>
              <a:gd name="T35" fmla="*/ 179 h 293"/>
              <a:gd name="T36" fmla="*/ 4 w 253"/>
              <a:gd name="T37" fmla="*/ 50 h 293"/>
              <a:gd name="T38" fmla="*/ 13 w 253"/>
              <a:gd name="T39" fmla="*/ 38 h 293"/>
              <a:gd name="T40" fmla="*/ 45 w 253"/>
              <a:gd name="T41" fmla="*/ 29 h 293"/>
              <a:gd name="T42" fmla="*/ 70 w 253"/>
              <a:gd name="T43" fmla="*/ 29 h 293"/>
              <a:gd name="T44" fmla="*/ 96 w 253"/>
              <a:gd name="T45" fmla="*/ 56 h 293"/>
              <a:gd name="T46" fmla="*/ 202 w 253"/>
              <a:gd name="T4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3" h="293">
                <a:moveTo>
                  <a:pt x="202" y="0"/>
                </a:moveTo>
                <a:lnTo>
                  <a:pt x="223" y="32"/>
                </a:lnTo>
                <a:lnTo>
                  <a:pt x="253" y="59"/>
                </a:lnTo>
                <a:lnTo>
                  <a:pt x="234" y="74"/>
                </a:lnTo>
                <a:lnTo>
                  <a:pt x="231" y="89"/>
                </a:lnTo>
                <a:lnTo>
                  <a:pt x="244" y="117"/>
                </a:lnTo>
                <a:lnTo>
                  <a:pt x="225" y="129"/>
                </a:lnTo>
                <a:lnTo>
                  <a:pt x="205" y="141"/>
                </a:lnTo>
                <a:lnTo>
                  <a:pt x="180" y="125"/>
                </a:lnTo>
                <a:lnTo>
                  <a:pt x="186" y="153"/>
                </a:lnTo>
                <a:lnTo>
                  <a:pt x="196" y="170"/>
                </a:lnTo>
                <a:lnTo>
                  <a:pt x="195" y="186"/>
                </a:lnTo>
                <a:lnTo>
                  <a:pt x="165" y="215"/>
                </a:lnTo>
                <a:lnTo>
                  <a:pt x="117" y="261"/>
                </a:lnTo>
                <a:lnTo>
                  <a:pt x="79" y="288"/>
                </a:lnTo>
                <a:lnTo>
                  <a:pt x="63" y="293"/>
                </a:lnTo>
                <a:lnTo>
                  <a:pt x="42" y="197"/>
                </a:lnTo>
                <a:lnTo>
                  <a:pt x="0" y="179"/>
                </a:lnTo>
                <a:lnTo>
                  <a:pt x="4" y="50"/>
                </a:lnTo>
                <a:lnTo>
                  <a:pt x="13" y="38"/>
                </a:lnTo>
                <a:lnTo>
                  <a:pt x="45" y="29"/>
                </a:lnTo>
                <a:lnTo>
                  <a:pt x="70" y="29"/>
                </a:lnTo>
                <a:lnTo>
                  <a:pt x="96" y="56"/>
                </a:lnTo>
                <a:lnTo>
                  <a:pt x="202"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4" name="Lee"/>
          <p:cNvSpPr>
            <a:spLocks/>
          </p:cNvSpPr>
          <p:nvPr/>
        </p:nvSpPr>
        <p:spPr bwMode="auto">
          <a:xfrm>
            <a:off x="5103039" y="2583656"/>
            <a:ext cx="361950" cy="365125"/>
          </a:xfrm>
          <a:custGeom>
            <a:avLst/>
            <a:gdLst>
              <a:gd name="T0" fmla="*/ 6 w 228"/>
              <a:gd name="T1" fmla="*/ 77 h 230"/>
              <a:gd name="T2" fmla="*/ 14 w 228"/>
              <a:gd name="T3" fmla="*/ 93 h 230"/>
              <a:gd name="T4" fmla="*/ 0 w 228"/>
              <a:gd name="T5" fmla="*/ 120 h 230"/>
              <a:gd name="T6" fmla="*/ 17 w 228"/>
              <a:gd name="T7" fmla="*/ 156 h 230"/>
              <a:gd name="T8" fmla="*/ 45 w 228"/>
              <a:gd name="T9" fmla="*/ 164 h 230"/>
              <a:gd name="T10" fmla="*/ 51 w 228"/>
              <a:gd name="T11" fmla="*/ 209 h 230"/>
              <a:gd name="T12" fmla="*/ 99 w 228"/>
              <a:gd name="T13" fmla="*/ 230 h 230"/>
              <a:gd name="T14" fmla="*/ 117 w 228"/>
              <a:gd name="T15" fmla="*/ 222 h 230"/>
              <a:gd name="T16" fmla="*/ 228 w 228"/>
              <a:gd name="T17" fmla="*/ 75 h 230"/>
              <a:gd name="T18" fmla="*/ 158 w 228"/>
              <a:gd name="T19" fmla="*/ 15 h 230"/>
              <a:gd name="T20" fmla="*/ 134 w 228"/>
              <a:gd name="T21" fmla="*/ 0 h 230"/>
              <a:gd name="T22" fmla="*/ 84 w 228"/>
              <a:gd name="T23" fmla="*/ 51 h 230"/>
              <a:gd name="T24" fmla="*/ 71 w 228"/>
              <a:gd name="T25" fmla="*/ 42 h 230"/>
              <a:gd name="T26" fmla="*/ 59 w 228"/>
              <a:gd name="T27" fmla="*/ 47 h 230"/>
              <a:gd name="T28" fmla="*/ 50 w 228"/>
              <a:gd name="T29" fmla="*/ 77 h 230"/>
              <a:gd name="T30" fmla="*/ 30 w 228"/>
              <a:gd name="T31" fmla="*/ 56 h 230"/>
              <a:gd name="T32" fmla="*/ 6 w 228"/>
              <a:gd name="T33" fmla="*/ 7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30">
                <a:moveTo>
                  <a:pt x="6" y="77"/>
                </a:moveTo>
                <a:lnTo>
                  <a:pt x="14" y="93"/>
                </a:lnTo>
                <a:lnTo>
                  <a:pt x="0" y="120"/>
                </a:lnTo>
                <a:lnTo>
                  <a:pt x="17" y="156"/>
                </a:lnTo>
                <a:lnTo>
                  <a:pt x="45" y="164"/>
                </a:lnTo>
                <a:lnTo>
                  <a:pt x="51" y="209"/>
                </a:lnTo>
                <a:lnTo>
                  <a:pt x="99" y="230"/>
                </a:lnTo>
                <a:lnTo>
                  <a:pt x="117" y="222"/>
                </a:lnTo>
                <a:lnTo>
                  <a:pt x="228" y="75"/>
                </a:lnTo>
                <a:lnTo>
                  <a:pt x="158" y="15"/>
                </a:lnTo>
                <a:lnTo>
                  <a:pt x="134" y="0"/>
                </a:lnTo>
                <a:lnTo>
                  <a:pt x="84" y="51"/>
                </a:lnTo>
                <a:lnTo>
                  <a:pt x="71" y="42"/>
                </a:lnTo>
                <a:lnTo>
                  <a:pt x="59" y="47"/>
                </a:lnTo>
                <a:lnTo>
                  <a:pt x="50" y="77"/>
                </a:lnTo>
                <a:lnTo>
                  <a:pt x="30" y="56"/>
                </a:lnTo>
                <a:lnTo>
                  <a:pt x="6" y="77"/>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2" name="Jones"/>
          <p:cNvSpPr>
            <a:spLocks/>
          </p:cNvSpPr>
          <p:nvPr/>
        </p:nvSpPr>
        <p:spPr bwMode="auto">
          <a:xfrm>
            <a:off x="6606401" y="2993231"/>
            <a:ext cx="647700" cy="519112"/>
          </a:xfrm>
          <a:custGeom>
            <a:avLst/>
            <a:gdLst>
              <a:gd name="T0" fmla="*/ 144 w 408"/>
              <a:gd name="T1" fmla="*/ 18 h 327"/>
              <a:gd name="T2" fmla="*/ 195 w 408"/>
              <a:gd name="T3" fmla="*/ 41 h 327"/>
              <a:gd name="T4" fmla="*/ 256 w 408"/>
              <a:gd name="T5" fmla="*/ 77 h 327"/>
              <a:gd name="T6" fmla="*/ 295 w 408"/>
              <a:gd name="T7" fmla="*/ 102 h 327"/>
              <a:gd name="T8" fmla="*/ 313 w 408"/>
              <a:gd name="T9" fmla="*/ 107 h 327"/>
              <a:gd name="T10" fmla="*/ 322 w 408"/>
              <a:gd name="T11" fmla="*/ 135 h 327"/>
              <a:gd name="T12" fmla="*/ 345 w 408"/>
              <a:gd name="T13" fmla="*/ 126 h 327"/>
              <a:gd name="T14" fmla="*/ 354 w 408"/>
              <a:gd name="T15" fmla="*/ 113 h 327"/>
              <a:gd name="T16" fmla="*/ 361 w 408"/>
              <a:gd name="T17" fmla="*/ 125 h 327"/>
              <a:gd name="T18" fmla="*/ 372 w 408"/>
              <a:gd name="T19" fmla="*/ 147 h 327"/>
              <a:gd name="T20" fmla="*/ 372 w 408"/>
              <a:gd name="T21" fmla="*/ 291 h 327"/>
              <a:gd name="T22" fmla="*/ 408 w 408"/>
              <a:gd name="T23" fmla="*/ 291 h 327"/>
              <a:gd name="T24" fmla="*/ 391 w 408"/>
              <a:gd name="T25" fmla="*/ 300 h 327"/>
              <a:gd name="T26" fmla="*/ 367 w 408"/>
              <a:gd name="T27" fmla="*/ 314 h 327"/>
              <a:gd name="T28" fmla="*/ 355 w 408"/>
              <a:gd name="T29" fmla="*/ 320 h 327"/>
              <a:gd name="T30" fmla="*/ 342 w 408"/>
              <a:gd name="T31" fmla="*/ 327 h 327"/>
              <a:gd name="T32" fmla="*/ 321 w 408"/>
              <a:gd name="T33" fmla="*/ 314 h 327"/>
              <a:gd name="T34" fmla="*/ 330 w 408"/>
              <a:gd name="T35" fmla="*/ 290 h 327"/>
              <a:gd name="T36" fmla="*/ 310 w 408"/>
              <a:gd name="T37" fmla="*/ 287 h 327"/>
              <a:gd name="T38" fmla="*/ 276 w 408"/>
              <a:gd name="T39" fmla="*/ 227 h 327"/>
              <a:gd name="T40" fmla="*/ 246 w 408"/>
              <a:gd name="T41" fmla="*/ 216 h 327"/>
              <a:gd name="T42" fmla="*/ 220 w 408"/>
              <a:gd name="T43" fmla="*/ 240 h 327"/>
              <a:gd name="T44" fmla="*/ 150 w 408"/>
              <a:gd name="T45" fmla="*/ 201 h 327"/>
              <a:gd name="T46" fmla="*/ 48 w 408"/>
              <a:gd name="T47" fmla="*/ 188 h 327"/>
              <a:gd name="T48" fmla="*/ 39 w 408"/>
              <a:gd name="T49" fmla="*/ 197 h 327"/>
              <a:gd name="T50" fmla="*/ 13 w 408"/>
              <a:gd name="T51" fmla="*/ 182 h 327"/>
              <a:gd name="T52" fmla="*/ 3 w 408"/>
              <a:gd name="T53" fmla="*/ 179 h 327"/>
              <a:gd name="T54" fmla="*/ 0 w 408"/>
              <a:gd name="T55" fmla="*/ 168 h 327"/>
              <a:gd name="T56" fmla="*/ 19 w 408"/>
              <a:gd name="T57" fmla="*/ 165 h 327"/>
              <a:gd name="T58" fmla="*/ 57 w 408"/>
              <a:gd name="T59" fmla="*/ 138 h 327"/>
              <a:gd name="T60" fmla="*/ 105 w 408"/>
              <a:gd name="T61" fmla="*/ 90 h 327"/>
              <a:gd name="T62" fmla="*/ 135 w 408"/>
              <a:gd name="T63" fmla="*/ 62 h 327"/>
              <a:gd name="T64" fmla="*/ 135 w 408"/>
              <a:gd name="T65" fmla="*/ 45 h 327"/>
              <a:gd name="T66" fmla="*/ 126 w 408"/>
              <a:gd name="T67" fmla="*/ 30 h 327"/>
              <a:gd name="T68" fmla="*/ 120 w 408"/>
              <a:gd name="T69" fmla="*/ 0 h 327"/>
              <a:gd name="T70" fmla="*/ 144 w 408"/>
              <a:gd name="T71" fmla="*/ 1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27">
                <a:moveTo>
                  <a:pt x="144" y="18"/>
                </a:moveTo>
                <a:lnTo>
                  <a:pt x="195" y="41"/>
                </a:lnTo>
                <a:lnTo>
                  <a:pt x="256" y="77"/>
                </a:lnTo>
                <a:lnTo>
                  <a:pt x="295" y="102"/>
                </a:lnTo>
                <a:lnTo>
                  <a:pt x="313" y="107"/>
                </a:lnTo>
                <a:lnTo>
                  <a:pt x="322" y="135"/>
                </a:lnTo>
                <a:lnTo>
                  <a:pt x="345" y="126"/>
                </a:lnTo>
                <a:lnTo>
                  <a:pt x="354" y="113"/>
                </a:lnTo>
                <a:lnTo>
                  <a:pt x="361" y="125"/>
                </a:lnTo>
                <a:lnTo>
                  <a:pt x="372" y="147"/>
                </a:lnTo>
                <a:lnTo>
                  <a:pt x="372" y="291"/>
                </a:lnTo>
                <a:lnTo>
                  <a:pt x="408" y="291"/>
                </a:lnTo>
                <a:lnTo>
                  <a:pt x="391" y="300"/>
                </a:lnTo>
                <a:lnTo>
                  <a:pt x="367" y="314"/>
                </a:lnTo>
                <a:lnTo>
                  <a:pt x="355" y="320"/>
                </a:lnTo>
                <a:lnTo>
                  <a:pt x="342" y="327"/>
                </a:lnTo>
                <a:lnTo>
                  <a:pt x="321" y="314"/>
                </a:lnTo>
                <a:lnTo>
                  <a:pt x="330" y="290"/>
                </a:lnTo>
                <a:lnTo>
                  <a:pt x="310" y="287"/>
                </a:lnTo>
                <a:lnTo>
                  <a:pt x="276" y="227"/>
                </a:lnTo>
                <a:lnTo>
                  <a:pt x="246" y="216"/>
                </a:lnTo>
                <a:lnTo>
                  <a:pt x="220" y="240"/>
                </a:lnTo>
                <a:lnTo>
                  <a:pt x="150" y="201"/>
                </a:lnTo>
                <a:lnTo>
                  <a:pt x="48" y="188"/>
                </a:lnTo>
                <a:lnTo>
                  <a:pt x="39" y="197"/>
                </a:lnTo>
                <a:lnTo>
                  <a:pt x="13" y="182"/>
                </a:lnTo>
                <a:lnTo>
                  <a:pt x="3" y="179"/>
                </a:lnTo>
                <a:lnTo>
                  <a:pt x="0" y="168"/>
                </a:lnTo>
                <a:lnTo>
                  <a:pt x="19" y="165"/>
                </a:lnTo>
                <a:lnTo>
                  <a:pt x="57" y="138"/>
                </a:lnTo>
                <a:lnTo>
                  <a:pt x="105" y="90"/>
                </a:lnTo>
                <a:lnTo>
                  <a:pt x="135" y="62"/>
                </a:lnTo>
                <a:lnTo>
                  <a:pt x="135" y="45"/>
                </a:lnTo>
                <a:lnTo>
                  <a:pt x="126" y="30"/>
                </a:lnTo>
                <a:lnTo>
                  <a:pt x="120" y="0"/>
                </a:lnTo>
                <a:lnTo>
                  <a:pt x="144" y="18"/>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9" name="Johnston"/>
          <p:cNvSpPr>
            <a:spLocks/>
          </p:cNvSpPr>
          <p:nvPr/>
        </p:nvSpPr>
        <p:spPr bwMode="auto">
          <a:xfrm>
            <a:off x="5688826" y="2367756"/>
            <a:ext cx="608013" cy="644525"/>
          </a:xfrm>
          <a:custGeom>
            <a:avLst/>
            <a:gdLst>
              <a:gd name="T0" fmla="*/ 303 w 383"/>
              <a:gd name="T1" fmla="*/ 58 h 406"/>
              <a:gd name="T2" fmla="*/ 324 w 383"/>
              <a:gd name="T3" fmla="*/ 73 h 406"/>
              <a:gd name="T4" fmla="*/ 327 w 383"/>
              <a:gd name="T5" fmla="*/ 88 h 406"/>
              <a:gd name="T6" fmla="*/ 341 w 383"/>
              <a:gd name="T7" fmla="*/ 145 h 406"/>
              <a:gd name="T8" fmla="*/ 347 w 383"/>
              <a:gd name="T9" fmla="*/ 153 h 406"/>
              <a:gd name="T10" fmla="*/ 383 w 383"/>
              <a:gd name="T11" fmla="*/ 160 h 406"/>
              <a:gd name="T12" fmla="*/ 360 w 383"/>
              <a:gd name="T13" fmla="*/ 208 h 406"/>
              <a:gd name="T14" fmla="*/ 329 w 383"/>
              <a:gd name="T15" fmla="*/ 274 h 406"/>
              <a:gd name="T16" fmla="*/ 329 w 383"/>
              <a:gd name="T17" fmla="*/ 334 h 406"/>
              <a:gd name="T18" fmla="*/ 279 w 383"/>
              <a:gd name="T19" fmla="*/ 352 h 406"/>
              <a:gd name="T20" fmla="*/ 243 w 383"/>
              <a:gd name="T21" fmla="*/ 373 h 406"/>
              <a:gd name="T22" fmla="*/ 185 w 383"/>
              <a:gd name="T23" fmla="*/ 406 h 406"/>
              <a:gd name="T24" fmla="*/ 134 w 383"/>
              <a:gd name="T25" fmla="*/ 396 h 406"/>
              <a:gd name="T26" fmla="*/ 126 w 383"/>
              <a:gd name="T27" fmla="*/ 372 h 406"/>
              <a:gd name="T28" fmla="*/ 107 w 383"/>
              <a:gd name="T29" fmla="*/ 361 h 406"/>
              <a:gd name="T30" fmla="*/ 114 w 383"/>
              <a:gd name="T31" fmla="*/ 346 h 406"/>
              <a:gd name="T32" fmla="*/ 74 w 383"/>
              <a:gd name="T33" fmla="*/ 285 h 406"/>
              <a:gd name="T34" fmla="*/ 47 w 383"/>
              <a:gd name="T35" fmla="*/ 249 h 406"/>
              <a:gd name="T36" fmla="*/ 17 w 383"/>
              <a:gd name="T37" fmla="*/ 226 h 406"/>
              <a:gd name="T38" fmla="*/ 0 w 383"/>
              <a:gd name="T39" fmla="*/ 219 h 406"/>
              <a:gd name="T40" fmla="*/ 96 w 383"/>
              <a:gd name="T41" fmla="*/ 126 h 406"/>
              <a:gd name="T42" fmla="*/ 168 w 383"/>
              <a:gd name="T43" fmla="*/ 60 h 406"/>
              <a:gd name="T44" fmla="*/ 243 w 383"/>
              <a:gd name="T45" fmla="*/ 13 h 406"/>
              <a:gd name="T46" fmla="*/ 267 w 383"/>
              <a:gd name="T47" fmla="*/ 0 h 406"/>
              <a:gd name="T48" fmla="*/ 276 w 383"/>
              <a:gd name="T49" fmla="*/ 12 h 406"/>
              <a:gd name="T50" fmla="*/ 275 w 383"/>
              <a:gd name="T51" fmla="*/ 28 h 406"/>
              <a:gd name="T52" fmla="*/ 303 w 383"/>
              <a:gd name="T53" fmla="*/ 5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406">
                <a:moveTo>
                  <a:pt x="303" y="58"/>
                </a:moveTo>
                <a:lnTo>
                  <a:pt x="324" y="73"/>
                </a:lnTo>
                <a:lnTo>
                  <a:pt x="327" y="88"/>
                </a:lnTo>
                <a:lnTo>
                  <a:pt x="341" y="145"/>
                </a:lnTo>
                <a:lnTo>
                  <a:pt x="347" y="153"/>
                </a:lnTo>
                <a:lnTo>
                  <a:pt x="383" y="160"/>
                </a:lnTo>
                <a:lnTo>
                  <a:pt x="360" y="208"/>
                </a:lnTo>
                <a:lnTo>
                  <a:pt x="329" y="274"/>
                </a:lnTo>
                <a:lnTo>
                  <a:pt x="329" y="334"/>
                </a:lnTo>
                <a:lnTo>
                  <a:pt x="279" y="352"/>
                </a:lnTo>
                <a:lnTo>
                  <a:pt x="243" y="373"/>
                </a:lnTo>
                <a:lnTo>
                  <a:pt x="185" y="406"/>
                </a:lnTo>
                <a:lnTo>
                  <a:pt x="134" y="396"/>
                </a:lnTo>
                <a:lnTo>
                  <a:pt x="126" y="372"/>
                </a:lnTo>
                <a:lnTo>
                  <a:pt x="107" y="361"/>
                </a:lnTo>
                <a:lnTo>
                  <a:pt x="114" y="346"/>
                </a:lnTo>
                <a:lnTo>
                  <a:pt x="74" y="285"/>
                </a:lnTo>
                <a:lnTo>
                  <a:pt x="47" y="249"/>
                </a:lnTo>
                <a:lnTo>
                  <a:pt x="17" y="226"/>
                </a:lnTo>
                <a:lnTo>
                  <a:pt x="0" y="219"/>
                </a:lnTo>
                <a:lnTo>
                  <a:pt x="96" y="126"/>
                </a:lnTo>
                <a:lnTo>
                  <a:pt x="168" y="60"/>
                </a:lnTo>
                <a:lnTo>
                  <a:pt x="243" y="13"/>
                </a:lnTo>
                <a:lnTo>
                  <a:pt x="267" y="0"/>
                </a:lnTo>
                <a:lnTo>
                  <a:pt x="276" y="12"/>
                </a:lnTo>
                <a:lnTo>
                  <a:pt x="275" y="28"/>
                </a:lnTo>
                <a:lnTo>
                  <a:pt x="303" y="58"/>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92D050"/>
              </a:solidFill>
              <a:latin typeface="Times New Roman" pitchFamily="18" charset="0"/>
            </a:endParaRPr>
          </a:p>
        </p:txBody>
      </p:sp>
      <p:sp>
        <p:nvSpPr>
          <p:cNvPr id="25606" name="Jackson"/>
          <p:cNvSpPr>
            <a:spLocks/>
          </p:cNvSpPr>
          <p:nvPr/>
        </p:nvSpPr>
        <p:spPr bwMode="auto">
          <a:xfrm>
            <a:off x="1407339" y="2648743"/>
            <a:ext cx="407987" cy="596900"/>
          </a:xfrm>
          <a:custGeom>
            <a:avLst/>
            <a:gdLst>
              <a:gd name="T0" fmla="*/ 134 w 257"/>
              <a:gd name="T1" fmla="*/ 376 h 376"/>
              <a:gd name="T2" fmla="*/ 203 w 257"/>
              <a:gd name="T3" fmla="*/ 364 h 376"/>
              <a:gd name="T4" fmla="*/ 177 w 257"/>
              <a:gd name="T5" fmla="*/ 343 h 376"/>
              <a:gd name="T6" fmla="*/ 198 w 257"/>
              <a:gd name="T7" fmla="*/ 321 h 376"/>
              <a:gd name="T8" fmla="*/ 219 w 257"/>
              <a:gd name="T9" fmla="*/ 294 h 376"/>
              <a:gd name="T10" fmla="*/ 221 w 257"/>
              <a:gd name="T11" fmla="*/ 247 h 376"/>
              <a:gd name="T12" fmla="*/ 249 w 257"/>
              <a:gd name="T13" fmla="*/ 217 h 376"/>
              <a:gd name="T14" fmla="*/ 257 w 257"/>
              <a:gd name="T15" fmla="*/ 175 h 376"/>
              <a:gd name="T16" fmla="*/ 176 w 257"/>
              <a:gd name="T17" fmla="*/ 64 h 376"/>
              <a:gd name="T18" fmla="*/ 161 w 257"/>
              <a:gd name="T19" fmla="*/ 54 h 376"/>
              <a:gd name="T20" fmla="*/ 140 w 257"/>
              <a:gd name="T21" fmla="*/ 52 h 376"/>
              <a:gd name="T22" fmla="*/ 135 w 257"/>
              <a:gd name="T23" fmla="*/ 33 h 376"/>
              <a:gd name="T24" fmla="*/ 114 w 257"/>
              <a:gd name="T25" fmla="*/ 10 h 376"/>
              <a:gd name="T26" fmla="*/ 98 w 257"/>
              <a:gd name="T27" fmla="*/ 10 h 376"/>
              <a:gd name="T28" fmla="*/ 93 w 257"/>
              <a:gd name="T29" fmla="*/ 0 h 376"/>
              <a:gd name="T30" fmla="*/ 80 w 257"/>
              <a:gd name="T31" fmla="*/ 0 h 376"/>
              <a:gd name="T32" fmla="*/ 62 w 257"/>
              <a:gd name="T33" fmla="*/ 27 h 376"/>
              <a:gd name="T34" fmla="*/ 38 w 257"/>
              <a:gd name="T35" fmla="*/ 51 h 376"/>
              <a:gd name="T36" fmla="*/ 26 w 257"/>
              <a:gd name="T37" fmla="*/ 45 h 376"/>
              <a:gd name="T38" fmla="*/ 21 w 257"/>
              <a:gd name="T39" fmla="*/ 36 h 376"/>
              <a:gd name="T40" fmla="*/ 11 w 257"/>
              <a:gd name="T41" fmla="*/ 36 h 376"/>
              <a:gd name="T42" fmla="*/ 11 w 257"/>
              <a:gd name="T43" fmla="*/ 60 h 376"/>
              <a:gd name="T44" fmla="*/ 0 w 257"/>
              <a:gd name="T45" fmla="*/ 64 h 376"/>
              <a:gd name="T46" fmla="*/ 3 w 257"/>
              <a:gd name="T47" fmla="*/ 90 h 376"/>
              <a:gd name="T48" fmla="*/ 21 w 257"/>
              <a:gd name="T49" fmla="*/ 108 h 376"/>
              <a:gd name="T50" fmla="*/ 18 w 257"/>
              <a:gd name="T51" fmla="*/ 139 h 376"/>
              <a:gd name="T52" fmla="*/ 33 w 257"/>
              <a:gd name="T53" fmla="*/ 196 h 376"/>
              <a:gd name="T54" fmla="*/ 36 w 257"/>
              <a:gd name="T55" fmla="*/ 208 h 376"/>
              <a:gd name="T56" fmla="*/ 83 w 257"/>
              <a:gd name="T57" fmla="*/ 208 h 376"/>
              <a:gd name="T58" fmla="*/ 84 w 257"/>
              <a:gd name="T59" fmla="*/ 267 h 376"/>
              <a:gd name="T60" fmla="*/ 120 w 257"/>
              <a:gd name="T61" fmla="*/ 306 h 376"/>
              <a:gd name="T62" fmla="*/ 113 w 257"/>
              <a:gd name="T63" fmla="*/ 328 h 376"/>
              <a:gd name="T64" fmla="*/ 113 w 257"/>
              <a:gd name="T65" fmla="*/ 342 h 376"/>
              <a:gd name="T66" fmla="*/ 132 w 257"/>
              <a:gd name="T67" fmla="*/ 366 h 376"/>
              <a:gd name="T68" fmla="*/ 134 w 257"/>
              <a:gd name="T6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 h="376">
                <a:moveTo>
                  <a:pt x="134" y="376"/>
                </a:moveTo>
                <a:lnTo>
                  <a:pt x="203" y="364"/>
                </a:lnTo>
                <a:lnTo>
                  <a:pt x="177" y="343"/>
                </a:lnTo>
                <a:lnTo>
                  <a:pt x="198" y="321"/>
                </a:lnTo>
                <a:lnTo>
                  <a:pt x="219" y="294"/>
                </a:lnTo>
                <a:lnTo>
                  <a:pt x="221" y="247"/>
                </a:lnTo>
                <a:lnTo>
                  <a:pt x="249" y="217"/>
                </a:lnTo>
                <a:lnTo>
                  <a:pt x="257" y="175"/>
                </a:lnTo>
                <a:lnTo>
                  <a:pt x="176" y="64"/>
                </a:lnTo>
                <a:lnTo>
                  <a:pt x="161" y="54"/>
                </a:lnTo>
                <a:lnTo>
                  <a:pt x="140" y="52"/>
                </a:lnTo>
                <a:lnTo>
                  <a:pt x="135" y="33"/>
                </a:lnTo>
                <a:lnTo>
                  <a:pt x="114" y="10"/>
                </a:lnTo>
                <a:lnTo>
                  <a:pt x="98" y="10"/>
                </a:lnTo>
                <a:lnTo>
                  <a:pt x="93" y="0"/>
                </a:lnTo>
                <a:lnTo>
                  <a:pt x="80" y="0"/>
                </a:lnTo>
                <a:lnTo>
                  <a:pt x="62" y="27"/>
                </a:lnTo>
                <a:lnTo>
                  <a:pt x="38" y="51"/>
                </a:lnTo>
                <a:lnTo>
                  <a:pt x="26" y="45"/>
                </a:lnTo>
                <a:lnTo>
                  <a:pt x="21" y="36"/>
                </a:lnTo>
                <a:lnTo>
                  <a:pt x="11" y="36"/>
                </a:lnTo>
                <a:lnTo>
                  <a:pt x="11" y="60"/>
                </a:lnTo>
                <a:lnTo>
                  <a:pt x="0" y="64"/>
                </a:lnTo>
                <a:lnTo>
                  <a:pt x="3" y="90"/>
                </a:lnTo>
                <a:lnTo>
                  <a:pt x="21" y="108"/>
                </a:lnTo>
                <a:lnTo>
                  <a:pt x="18" y="139"/>
                </a:lnTo>
                <a:lnTo>
                  <a:pt x="33" y="196"/>
                </a:lnTo>
                <a:lnTo>
                  <a:pt x="36" y="208"/>
                </a:lnTo>
                <a:lnTo>
                  <a:pt x="83" y="208"/>
                </a:lnTo>
                <a:lnTo>
                  <a:pt x="84" y="267"/>
                </a:lnTo>
                <a:lnTo>
                  <a:pt x="120" y="306"/>
                </a:lnTo>
                <a:lnTo>
                  <a:pt x="113" y="328"/>
                </a:lnTo>
                <a:lnTo>
                  <a:pt x="113" y="342"/>
                </a:lnTo>
                <a:lnTo>
                  <a:pt x="132" y="366"/>
                </a:lnTo>
                <a:lnTo>
                  <a:pt x="134" y="376"/>
                </a:lnTo>
                <a:close/>
              </a:path>
            </a:pathLst>
          </a:custGeom>
          <a:solidFill>
            <a:srgbClr val="9BE5EF"/>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9" name="Iredell"/>
          <p:cNvSpPr>
            <a:spLocks/>
          </p:cNvSpPr>
          <p:nvPr/>
        </p:nvSpPr>
        <p:spPr bwMode="auto">
          <a:xfrm>
            <a:off x="3498076" y="2107406"/>
            <a:ext cx="384175" cy="617537"/>
          </a:xfrm>
          <a:custGeom>
            <a:avLst/>
            <a:gdLst>
              <a:gd name="T0" fmla="*/ 42 w 242"/>
              <a:gd name="T1" fmla="*/ 2 h 389"/>
              <a:gd name="T2" fmla="*/ 242 w 242"/>
              <a:gd name="T3" fmla="*/ 0 h 389"/>
              <a:gd name="T4" fmla="*/ 236 w 242"/>
              <a:gd name="T5" fmla="*/ 141 h 389"/>
              <a:gd name="T6" fmla="*/ 198 w 242"/>
              <a:gd name="T7" fmla="*/ 240 h 389"/>
              <a:gd name="T8" fmla="*/ 195 w 242"/>
              <a:gd name="T9" fmla="*/ 276 h 389"/>
              <a:gd name="T10" fmla="*/ 204 w 242"/>
              <a:gd name="T11" fmla="*/ 339 h 389"/>
              <a:gd name="T12" fmla="*/ 215 w 242"/>
              <a:gd name="T13" fmla="*/ 389 h 389"/>
              <a:gd name="T14" fmla="*/ 144 w 242"/>
              <a:gd name="T15" fmla="*/ 387 h 389"/>
              <a:gd name="T16" fmla="*/ 89 w 242"/>
              <a:gd name="T17" fmla="*/ 377 h 389"/>
              <a:gd name="T18" fmla="*/ 84 w 242"/>
              <a:gd name="T19" fmla="*/ 357 h 389"/>
              <a:gd name="T20" fmla="*/ 107 w 242"/>
              <a:gd name="T21" fmla="*/ 308 h 389"/>
              <a:gd name="T22" fmla="*/ 63 w 242"/>
              <a:gd name="T23" fmla="*/ 242 h 389"/>
              <a:gd name="T24" fmla="*/ 24 w 242"/>
              <a:gd name="T25" fmla="*/ 242 h 389"/>
              <a:gd name="T26" fmla="*/ 0 w 242"/>
              <a:gd name="T27" fmla="*/ 197 h 389"/>
              <a:gd name="T28" fmla="*/ 6 w 242"/>
              <a:gd name="T29" fmla="*/ 174 h 389"/>
              <a:gd name="T30" fmla="*/ 32 w 242"/>
              <a:gd name="T31" fmla="*/ 147 h 389"/>
              <a:gd name="T32" fmla="*/ 48 w 242"/>
              <a:gd name="T33" fmla="*/ 120 h 389"/>
              <a:gd name="T34" fmla="*/ 60 w 242"/>
              <a:gd name="T35" fmla="*/ 69 h 389"/>
              <a:gd name="T36" fmla="*/ 54 w 242"/>
              <a:gd name="T37" fmla="*/ 24 h 389"/>
              <a:gd name="T38" fmla="*/ 42 w 242"/>
              <a:gd name="T39" fmla="*/ 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389">
                <a:moveTo>
                  <a:pt x="42" y="2"/>
                </a:moveTo>
                <a:lnTo>
                  <a:pt x="242" y="0"/>
                </a:lnTo>
                <a:lnTo>
                  <a:pt x="236" y="141"/>
                </a:lnTo>
                <a:lnTo>
                  <a:pt x="198" y="240"/>
                </a:lnTo>
                <a:lnTo>
                  <a:pt x="195" y="276"/>
                </a:lnTo>
                <a:lnTo>
                  <a:pt x="204" y="339"/>
                </a:lnTo>
                <a:lnTo>
                  <a:pt x="215" y="389"/>
                </a:lnTo>
                <a:lnTo>
                  <a:pt x="144" y="387"/>
                </a:lnTo>
                <a:lnTo>
                  <a:pt x="89" y="377"/>
                </a:lnTo>
                <a:lnTo>
                  <a:pt x="84" y="357"/>
                </a:lnTo>
                <a:lnTo>
                  <a:pt x="107" y="308"/>
                </a:lnTo>
                <a:lnTo>
                  <a:pt x="63" y="242"/>
                </a:lnTo>
                <a:lnTo>
                  <a:pt x="24" y="242"/>
                </a:lnTo>
                <a:lnTo>
                  <a:pt x="0" y="197"/>
                </a:lnTo>
                <a:lnTo>
                  <a:pt x="6" y="174"/>
                </a:lnTo>
                <a:lnTo>
                  <a:pt x="32" y="147"/>
                </a:lnTo>
                <a:lnTo>
                  <a:pt x="48" y="120"/>
                </a:lnTo>
                <a:lnTo>
                  <a:pt x="60" y="69"/>
                </a:lnTo>
                <a:lnTo>
                  <a:pt x="54" y="24"/>
                </a:lnTo>
                <a:lnTo>
                  <a:pt x="42" y="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0" name="Hyde"/>
          <p:cNvSpPr>
            <a:spLocks/>
          </p:cNvSpPr>
          <p:nvPr/>
        </p:nvSpPr>
        <p:spPr bwMode="auto">
          <a:xfrm>
            <a:off x="7617639" y="2431256"/>
            <a:ext cx="693737" cy="433387"/>
          </a:xfrm>
          <a:custGeom>
            <a:avLst/>
            <a:gdLst>
              <a:gd name="T0" fmla="*/ 144 w 437"/>
              <a:gd name="T1" fmla="*/ 12 h 273"/>
              <a:gd name="T2" fmla="*/ 197 w 437"/>
              <a:gd name="T3" fmla="*/ 54 h 273"/>
              <a:gd name="T4" fmla="*/ 192 w 437"/>
              <a:gd name="T5" fmla="*/ 77 h 273"/>
              <a:gd name="T6" fmla="*/ 212 w 437"/>
              <a:gd name="T7" fmla="*/ 80 h 273"/>
              <a:gd name="T8" fmla="*/ 251 w 437"/>
              <a:gd name="T9" fmla="*/ 45 h 273"/>
              <a:gd name="T10" fmla="*/ 264 w 437"/>
              <a:gd name="T11" fmla="*/ 0 h 273"/>
              <a:gd name="T12" fmla="*/ 311 w 437"/>
              <a:gd name="T13" fmla="*/ 17 h 273"/>
              <a:gd name="T14" fmla="*/ 345 w 437"/>
              <a:gd name="T15" fmla="*/ 26 h 273"/>
              <a:gd name="T16" fmla="*/ 422 w 437"/>
              <a:gd name="T17" fmla="*/ 18 h 273"/>
              <a:gd name="T18" fmla="*/ 437 w 437"/>
              <a:gd name="T19" fmla="*/ 47 h 273"/>
              <a:gd name="T20" fmla="*/ 432 w 437"/>
              <a:gd name="T21" fmla="*/ 90 h 273"/>
              <a:gd name="T22" fmla="*/ 410 w 437"/>
              <a:gd name="T23" fmla="*/ 101 h 273"/>
              <a:gd name="T24" fmla="*/ 383 w 437"/>
              <a:gd name="T25" fmla="*/ 122 h 273"/>
              <a:gd name="T26" fmla="*/ 390 w 437"/>
              <a:gd name="T27" fmla="*/ 149 h 273"/>
              <a:gd name="T28" fmla="*/ 366 w 437"/>
              <a:gd name="T29" fmla="*/ 167 h 273"/>
              <a:gd name="T30" fmla="*/ 362 w 437"/>
              <a:gd name="T31" fmla="*/ 207 h 273"/>
              <a:gd name="T32" fmla="*/ 333 w 437"/>
              <a:gd name="T33" fmla="*/ 200 h 273"/>
              <a:gd name="T34" fmla="*/ 324 w 437"/>
              <a:gd name="T35" fmla="*/ 224 h 273"/>
              <a:gd name="T36" fmla="*/ 314 w 437"/>
              <a:gd name="T37" fmla="*/ 242 h 273"/>
              <a:gd name="T38" fmla="*/ 285 w 437"/>
              <a:gd name="T39" fmla="*/ 257 h 273"/>
              <a:gd name="T40" fmla="*/ 263 w 437"/>
              <a:gd name="T41" fmla="*/ 257 h 273"/>
              <a:gd name="T42" fmla="*/ 233 w 437"/>
              <a:gd name="T43" fmla="*/ 245 h 273"/>
              <a:gd name="T44" fmla="*/ 222 w 437"/>
              <a:gd name="T45" fmla="*/ 242 h 273"/>
              <a:gd name="T46" fmla="*/ 189 w 437"/>
              <a:gd name="T47" fmla="*/ 230 h 273"/>
              <a:gd name="T48" fmla="*/ 164 w 437"/>
              <a:gd name="T49" fmla="*/ 228 h 273"/>
              <a:gd name="T50" fmla="*/ 143 w 437"/>
              <a:gd name="T51" fmla="*/ 240 h 273"/>
              <a:gd name="T52" fmla="*/ 146 w 437"/>
              <a:gd name="T53" fmla="*/ 203 h 273"/>
              <a:gd name="T54" fmla="*/ 149 w 437"/>
              <a:gd name="T55" fmla="*/ 186 h 273"/>
              <a:gd name="T56" fmla="*/ 108 w 437"/>
              <a:gd name="T57" fmla="*/ 174 h 273"/>
              <a:gd name="T58" fmla="*/ 122 w 437"/>
              <a:gd name="T59" fmla="*/ 206 h 273"/>
              <a:gd name="T60" fmla="*/ 111 w 437"/>
              <a:gd name="T61" fmla="*/ 215 h 273"/>
              <a:gd name="T62" fmla="*/ 101 w 437"/>
              <a:gd name="T63" fmla="*/ 213 h 273"/>
              <a:gd name="T64" fmla="*/ 98 w 437"/>
              <a:gd name="T65" fmla="*/ 231 h 273"/>
              <a:gd name="T66" fmla="*/ 87 w 437"/>
              <a:gd name="T67" fmla="*/ 234 h 273"/>
              <a:gd name="T68" fmla="*/ 59 w 437"/>
              <a:gd name="T69" fmla="*/ 221 h 273"/>
              <a:gd name="T70" fmla="*/ 84 w 437"/>
              <a:gd name="T71" fmla="*/ 209 h 273"/>
              <a:gd name="T72" fmla="*/ 50 w 437"/>
              <a:gd name="T73" fmla="*/ 194 h 273"/>
              <a:gd name="T74" fmla="*/ 59 w 437"/>
              <a:gd name="T75" fmla="*/ 170 h 273"/>
              <a:gd name="T76" fmla="*/ 83 w 437"/>
              <a:gd name="T77" fmla="*/ 182 h 273"/>
              <a:gd name="T78" fmla="*/ 62 w 437"/>
              <a:gd name="T79" fmla="*/ 167 h 273"/>
              <a:gd name="T80" fmla="*/ 41 w 437"/>
              <a:gd name="T81" fmla="*/ 158 h 273"/>
              <a:gd name="T82" fmla="*/ 119 w 437"/>
              <a:gd name="T83" fmla="*/ 149 h 273"/>
              <a:gd name="T84" fmla="*/ 93 w 437"/>
              <a:gd name="T85" fmla="*/ 132 h 273"/>
              <a:gd name="T86" fmla="*/ 122 w 437"/>
              <a:gd name="T87" fmla="*/ 110 h 273"/>
              <a:gd name="T88" fmla="*/ 83 w 437"/>
              <a:gd name="T89" fmla="*/ 104 h 273"/>
              <a:gd name="T90" fmla="*/ 26 w 437"/>
              <a:gd name="T91" fmla="*/ 74 h 273"/>
              <a:gd name="T92" fmla="*/ 2 w 437"/>
              <a:gd name="T93" fmla="*/ 1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273">
                <a:moveTo>
                  <a:pt x="2" y="12"/>
                </a:moveTo>
                <a:lnTo>
                  <a:pt x="144" y="12"/>
                </a:lnTo>
                <a:lnTo>
                  <a:pt x="209" y="9"/>
                </a:lnTo>
                <a:lnTo>
                  <a:pt x="197" y="54"/>
                </a:lnTo>
                <a:lnTo>
                  <a:pt x="191" y="62"/>
                </a:lnTo>
                <a:lnTo>
                  <a:pt x="192" y="77"/>
                </a:lnTo>
                <a:lnTo>
                  <a:pt x="197" y="68"/>
                </a:lnTo>
                <a:lnTo>
                  <a:pt x="212" y="80"/>
                </a:lnTo>
                <a:lnTo>
                  <a:pt x="237" y="78"/>
                </a:lnTo>
                <a:lnTo>
                  <a:pt x="251" y="45"/>
                </a:lnTo>
                <a:lnTo>
                  <a:pt x="255" y="27"/>
                </a:lnTo>
                <a:lnTo>
                  <a:pt x="264" y="0"/>
                </a:lnTo>
                <a:lnTo>
                  <a:pt x="284" y="8"/>
                </a:lnTo>
                <a:lnTo>
                  <a:pt x="311" y="17"/>
                </a:lnTo>
                <a:lnTo>
                  <a:pt x="332" y="26"/>
                </a:lnTo>
                <a:lnTo>
                  <a:pt x="345" y="26"/>
                </a:lnTo>
                <a:lnTo>
                  <a:pt x="357" y="20"/>
                </a:lnTo>
                <a:lnTo>
                  <a:pt x="422" y="18"/>
                </a:lnTo>
                <a:lnTo>
                  <a:pt x="431" y="27"/>
                </a:lnTo>
                <a:lnTo>
                  <a:pt x="437" y="47"/>
                </a:lnTo>
                <a:lnTo>
                  <a:pt x="425" y="74"/>
                </a:lnTo>
                <a:lnTo>
                  <a:pt x="432" y="90"/>
                </a:lnTo>
                <a:lnTo>
                  <a:pt x="423" y="95"/>
                </a:lnTo>
                <a:lnTo>
                  <a:pt x="410" y="101"/>
                </a:lnTo>
                <a:lnTo>
                  <a:pt x="398" y="120"/>
                </a:lnTo>
                <a:lnTo>
                  <a:pt x="383" y="122"/>
                </a:lnTo>
                <a:lnTo>
                  <a:pt x="374" y="135"/>
                </a:lnTo>
                <a:lnTo>
                  <a:pt x="390" y="149"/>
                </a:lnTo>
                <a:lnTo>
                  <a:pt x="377" y="156"/>
                </a:lnTo>
                <a:lnTo>
                  <a:pt x="366" y="167"/>
                </a:lnTo>
                <a:lnTo>
                  <a:pt x="363" y="194"/>
                </a:lnTo>
                <a:lnTo>
                  <a:pt x="362" y="207"/>
                </a:lnTo>
                <a:lnTo>
                  <a:pt x="348" y="189"/>
                </a:lnTo>
                <a:lnTo>
                  <a:pt x="333" y="200"/>
                </a:lnTo>
                <a:lnTo>
                  <a:pt x="321" y="213"/>
                </a:lnTo>
                <a:lnTo>
                  <a:pt x="324" y="224"/>
                </a:lnTo>
                <a:lnTo>
                  <a:pt x="330" y="236"/>
                </a:lnTo>
                <a:lnTo>
                  <a:pt x="314" y="242"/>
                </a:lnTo>
                <a:lnTo>
                  <a:pt x="294" y="245"/>
                </a:lnTo>
                <a:lnTo>
                  <a:pt x="285" y="257"/>
                </a:lnTo>
                <a:lnTo>
                  <a:pt x="284" y="273"/>
                </a:lnTo>
                <a:lnTo>
                  <a:pt x="263" y="257"/>
                </a:lnTo>
                <a:lnTo>
                  <a:pt x="248" y="264"/>
                </a:lnTo>
                <a:lnTo>
                  <a:pt x="233" y="245"/>
                </a:lnTo>
                <a:lnTo>
                  <a:pt x="231" y="219"/>
                </a:lnTo>
                <a:lnTo>
                  <a:pt x="222" y="242"/>
                </a:lnTo>
                <a:lnTo>
                  <a:pt x="215" y="270"/>
                </a:lnTo>
                <a:lnTo>
                  <a:pt x="189" y="230"/>
                </a:lnTo>
                <a:lnTo>
                  <a:pt x="165" y="218"/>
                </a:lnTo>
                <a:lnTo>
                  <a:pt x="164" y="228"/>
                </a:lnTo>
                <a:lnTo>
                  <a:pt x="156" y="234"/>
                </a:lnTo>
                <a:lnTo>
                  <a:pt x="143" y="240"/>
                </a:lnTo>
                <a:lnTo>
                  <a:pt x="143" y="222"/>
                </a:lnTo>
                <a:lnTo>
                  <a:pt x="146" y="203"/>
                </a:lnTo>
                <a:lnTo>
                  <a:pt x="135" y="197"/>
                </a:lnTo>
                <a:lnTo>
                  <a:pt x="149" y="186"/>
                </a:lnTo>
                <a:lnTo>
                  <a:pt x="137" y="174"/>
                </a:lnTo>
                <a:lnTo>
                  <a:pt x="108" y="174"/>
                </a:lnTo>
                <a:lnTo>
                  <a:pt x="122" y="186"/>
                </a:lnTo>
                <a:lnTo>
                  <a:pt x="122" y="206"/>
                </a:lnTo>
                <a:lnTo>
                  <a:pt x="117" y="227"/>
                </a:lnTo>
                <a:lnTo>
                  <a:pt x="111" y="215"/>
                </a:lnTo>
                <a:lnTo>
                  <a:pt x="105" y="194"/>
                </a:lnTo>
                <a:lnTo>
                  <a:pt x="101" y="213"/>
                </a:lnTo>
                <a:lnTo>
                  <a:pt x="86" y="219"/>
                </a:lnTo>
                <a:lnTo>
                  <a:pt x="98" y="231"/>
                </a:lnTo>
                <a:lnTo>
                  <a:pt x="107" y="252"/>
                </a:lnTo>
                <a:lnTo>
                  <a:pt x="87" y="234"/>
                </a:lnTo>
                <a:lnTo>
                  <a:pt x="68" y="228"/>
                </a:lnTo>
                <a:lnTo>
                  <a:pt x="59" y="221"/>
                </a:lnTo>
                <a:lnTo>
                  <a:pt x="60" y="209"/>
                </a:lnTo>
                <a:lnTo>
                  <a:pt x="84" y="209"/>
                </a:lnTo>
                <a:lnTo>
                  <a:pt x="71" y="198"/>
                </a:lnTo>
                <a:lnTo>
                  <a:pt x="50" y="194"/>
                </a:lnTo>
                <a:lnTo>
                  <a:pt x="50" y="176"/>
                </a:lnTo>
                <a:lnTo>
                  <a:pt x="59" y="170"/>
                </a:lnTo>
                <a:lnTo>
                  <a:pt x="71" y="177"/>
                </a:lnTo>
                <a:lnTo>
                  <a:pt x="83" y="182"/>
                </a:lnTo>
                <a:lnTo>
                  <a:pt x="77" y="171"/>
                </a:lnTo>
                <a:lnTo>
                  <a:pt x="62" y="167"/>
                </a:lnTo>
                <a:lnTo>
                  <a:pt x="45" y="173"/>
                </a:lnTo>
                <a:lnTo>
                  <a:pt x="41" y="158"/>
                </a:lnTo>
                <a:lnTo>
                  <a:pt x="27" y="149"/>
                </a:lnTo>
                <a:lnTo>
                  <a:pt x="119" y="149"/>
                </a:lnTo>
                <a:lnTo>
                  <a:pt x="93" y="146"/>
                </a:lnTo>
                <a:lnTo>
                  <a:pt x="93" y="132"/>
                </a:lnTo>
                <a:lnTo>
                  <a:pt x="102" y="111"/>
                </a:lnTo>
                <a:lnTo>
                  <a:pt x="122" y="110"/>
                </a:lnTo>
                <a:lnTo>
                  <a:pt x="101" y="108"/>
                </a:lnTo>
                <a:lnTo>
                  <a:pt x="83" y="104"/>
                </a:lnTo>
                <a:lnTo>
                  <a:pt x="50" y="83"/>
                </a:lnTo>
                <a:lnTo>
                  <a:pt x="26" y="74"/>
                </a:lnTo>
                <a:lnTo>
                  <a:pt x="0" y="35"/>
                </a:lnTo>
                <a:lnTo>
                  <a:pt x="2" y="1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6" name="Hoke"/>
          <p:cNvSpPr>
            <a:spLocks/>
          </p:cNvSpPr>
          <p:nvPr/>
        </p:nvSpPr>
        <p:spPr bwMode="auto">
          <a:xfrm>
            <a:off x="5010964" y="3055143"/>
            <a:ext cx="392112" cy="431800"/>
          </a:xfrm>
          <a:custGeom>
            <a:avLst/>
            <a:gdLst>
              <a:gd name="T0" fmla="*/ 211 w 247"/>
              <a:gd name="T1" fmla="*/ 12 h 272"/>
              <a:gd name="T2" fmla="*/ 204 w 247"/>
              <a:gd name="T3" fmla="*/ 50 h 272"/>
              <a:gd name="T4" fmla="*/ 213 w 247"/>
              <a:gd name="T5" fmla="*/ 107 h 272"/>
              <a:gd name="T6" fmla="*/ 247 w 247"/>
              <a:gd name="T7" fmla="*/ 191 h 272"/>
              <a:gd name="T8" fmla="*/ 165 w 247"/>
              <a:gd name="T9" fmla="*/ 272 h 272"/>
              <a:gd name="T10" fmla="*/ 66 w 247"/>
              <a:gd name="T11" fmla="*/ 270 h 272"/>
              <a:gd name="T12" fmla="*/ 69 w 247"/>
              <a:gd name="T13" fmla="*/ 192 h 272"/>
              <a:gd name="T14" fmla="*/ 0 w 247"/>
              <a:gd name="T15" fmla="*/ 122 h 272"/>
              <a:gd name="T16" fmla="*/ 126 w 247"/>
              <a:gd name="T17" fmla="*/ 0 h 272"/>
              <a:gd name="T18" fmla="*/ 192 w 247"/>
              <a:gd name="T19" fmla="*/ 33 h 272"/>
              <a:gd name="T20" fmla="*/ 211 w 247"/>
              <a:gd name="T21" fmla="*/ 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272">
                <a:moveTo>
                  <a:pt x="211" y="12"/>
                </a:moveTo>
                <a:lnTo>
                  <a:pt x="204" y="50"/>
                </a:lnTo>
                <a:lnTo>
                  <a:pt x="213" y="107"/>
                </a:lnTo>
                <a:lnTo>
                  <a:pt x="247" y="191"/>
                </a:lnTo>
                <a:lnTo>
                  <a:pt x="165" y="272"/>
                </a:lnTo>
                <a:lnTo>
                  <a:pt x="66" y="270"/>
                </a:lnTo>
                <a:lnTo>
                  <a:pt x="69" y="192"/>
                </a:lnTo>
                <a:lnTo>
                  <a:pt x="0" y="122"/>
                </a:lnTo>
                <a:lnTo>
                  <a:pt x="126" y="0"/>
                </a:lnTo>
                <a:lnTo>
                  <a:pt x="192" y="33"/>
                </a:lnTo>
                <a:lnTo>
                  <a:pt x="211" y="1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0" name="Hertford"/>
          <p:cNvSpPr>
            <a:spLocks/>
          </p:cNvSpPr>
          <p:nvPr/>
        </p:nvSpPr>
        <p:spPr bwMode="auto">
          <a:xfrm>
            <a:off x="7055664" y="1516856"/>
            <a:ext cx="469900" cy="338137"/>
          </a:xfrm>
          <a:custGeom>
            <a:avLst/>
            <a:gdLst>
              <a:gd name="T0" fmla="*/ 18 w 296"/>
              <a:gd name="T1" fmla="*/ 5 h 213"/>
              <a:gd name="T2" fmla="*/ 158 w 296"/>
              <a:gd name="T3" fmla="*/ 0 h 213"/>
              <a:gd name="T4" fmla="*/ 167 w 296"/>
              <a:gd name="T5" fmla="*/ 11 h 213"/>
              <a:gd name="T6" fmla="*/ 167 w 296"/>
              <a:gd name="T7" fmla="*/ 21 h 213"/>
              <a:gd name="T8" fmla="*/ 156 w 296"/>
              <a:gd name="T9" fmla="*/ 33 h 213"/>
              <a:gd name="T10" fmla="*/ 150 w 296"/>
              <a:gd name="T11" fmla="*/ 50 h 213"/>
              <a:gd name="T12" fmla="*/ 147 w 296"/>
              <a:gd name="T13" fmla="*/ 63 h 213"/>
              <a:gd name="T14" fmla="*/ 153 w 296"/>
              <a:gd name="T15" fmla="*/ 93 h 213"/>
              <a:gd name="T16" fmla="*/ 159 w 296"/>
              <a:gd name="T17" fmla="*/ 104 h 213"/>
              <a:gd name="T18" fmla="*/ 198 w 296"/>
              <a:gd name="T19" fmla="*/ 111 h 213"/>
              <a:gd name="T20" fmla="*/ 230 w 296"/>
              <a:gd name="T21" fmla="*/ 120 h 213"/>
              <a:gd name="T22" fmla="*/ 260 w 296"/>
              <a:gd name="T23" fmla="*/ 138 h 213"/>
              <a:gd name="T24" fmla="*/ 269 w 296"/>
              <a:gd name="T25" fmla="*/ 149 h 213"/>
              <a:gd name="T26" fmla="*/ 296 w 296"/>
              <a:gd name="T27" fmla="*/ 167 h 213"/>
              <a:gd name="T28" fmla="*/ 291 w 296"/>
              <a:gd name="T29" fmla="*/ 194 h 213"/>
              <a:gd name="T30" fmla="*/ 276 w 296"/>
              <a:gd name="T31" fmla="*/ 213 h 213"/>
              <a:gd name="T32" fmla="*/ 0 w 296"/>
              <a:gd name="T33" fmla="*/ 213 h 213"/>
              <a:gd name="T34" fmla="*/ 3 w 296"/>
              <a:gd name="T35" fmla="*/ 186 h 213"/>
              <a:gd name="T36" fmla="*/ 18 w 296"/>
              <a:gd name="T37" fmla="*/ 141 h 213"/>
              <a:gd name="T38" fmla="*/ 32 w 296"/>
              <a:gd name="T39" fmla="*/ 84 h 213"/>
              <a:gd name="T40" fmla="*/ 42 w 296"/>
              <a:gd name="T41" fmla="*/ 65 h 213"/>
              <a:gd name="T42" fmla="*/ 81 w 296"/>
              <a:gd name="T43" fmla="*/ 44 h 213"/>
              <a:gd name="T44" fmla="*/ 71 w 296"/>
              <a:gd name="T45" fmla="*/ 26 h 213"/>
              <a:gd name="T46" fmla="*/ 18 w 296"/>
              <a:gd name="T47" fmla="*/ 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13">
                <a:moveTo>
                  <a:pt x="18" y="5"/>
                </a:moveTo>
                <a:lnTo>
                  <a:pt x="158" y="0"/>
                </a:lnTo>
                <a:lnTo>
                  <a:pt x="167" y="11"/>
                </a:lnTo>
                <a:lnTo>
                  <a:pt x="167" y="21"/>
                </a:lnTo>
                <a:lnTo>
                  <a:pt x="156" y="33"/>
                </a:lnTo>
                <a:lnTo>
                  <a:pt x="150" y="50"/>
                </a:lnTo>
                <a:lnTo>
                  <a:pt x="147" y="63"/>
                </a:lnTo>
                <a:lnTo>
                  <a:pt x="153" y="93"/>
                </a:lnTo>
                <a:lnTo>
                  <a:pt x="159" y="104"/>
                </a:lnTo>
                <a:lnTo>
                  <a:pt x="198" y="111"/>
                </a:lnTo>
                <a:lnTo>
                  <a:pt x="230" y="120"/>
                </a:lnTo>
                <a:lnTo>
                  <a:pt x="260" y="138"/>
                </a:lnTo>
                <a:lnTo>
                  <a:pt x="269" y="149"/>
                </a:lnTo>
                <a:lnTo>
                  <a:pt x="296" y="167"/>
                </a:lnTo>
                <a:lnTo>
                  <a:pt x="291" y="194"/>
                </a:lnTo>
                <a:lnTo>
                  <a:pt x="276" y="213"/>
                </a:lnTo>
                <a:lnTo>
                  <a:pt x="0" y="213"/>
                </a:lnTo>
                <a:lnTo>
                  <a:pt x="3" y="186"/>
                </a:lnTo>
                <a:lnTo>
                  <a:pt x="18" y="141"/>
                </a:lnTo>
                <a:lnTo>
                  <a:pt x="32" y="84"/>
                </a:lnTo>
                <a:lnTo>
                  <a:pt x="42" y="65"/>
                </a:lnTo>
                <a:lnTo>
                  <a:pt x="81" y="44"/>
                </a:lnTo>
                <a:lnTo>
                  <a:pt x="71" y="26"/>
                </a:lnTo>
                <a:lnTo>
                  <a:pt x="18" y="5"/>
                </a:lnTo>
                <a:close/>
              </a:path>
            </a:pathLst>
          </a:custGeom>
          <a:solidFill>
            <a:schemeClr val="accent6">
              <a:lumMod val="60000"/>
              <a:lumOff val="40000"/>
            </a:schemeClr>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0" name="Henderson"/>
          <p:cNvSpPr>
            <a:spLocks/>
          </p:cNvSpPr>
          <p:nvPr/>
        </p:nvSpPr>
        <p:spPr bwMode="auto">
          <a:xfrm>
            <a:off x="1988364" y="2710656"/>
            <a:ext cx="452437" cy="387350"/>
          </a:xfrm>
          <a:custGeom>
            <a:avLst/>
            <a:gdLst>
              <a:gd name="T0" fmla="*/ 93 w 285"/>
              <a:gd name="T1" fmla="*/ 244 h 244"/>
              <a:gd name="T2" fmla="*/ 144 w 285"/>
              <a:gd name="T3" fmla="*/ 229 h 244"/>
              <a:gd name="T4" fmla="*/ 161 w 285"/>
              <a:gd name="T5" fmla="*/ 231 h 244"/>
              <a:gd name="T6" fmla="*/ 170 w 285"/>
              <a:gd name="T7" fmla="*/ 240 h 244"/>
              <a:gd name="T8" fmla="*/ 188 w 285"/>
              <a:gd name="T9" fmla="*/ 222 h 244"/>
              <a:gd name="T10" fmla="*/ 204 w 285"/>
              <a:gd name="T11" fmla="*/ 207 h 244"/>
              <a:gd name="T12" fmla="*/ 210 w 285"/>
              <a:gd name="T13" fmla="*/ 222 h 244"/>
              <a:gd name="T14" fmla="*/ 222 w 285"/>
              <a:gd name="T15" fmla="*/ 208 h 244"/>
              <a:gd name="T16" fmla="*/ 236 w 285"/>
              <a:gd name="T17" fmla="*/ 165 h 244"/>
              <a:gd name="T18" fmla="*/ 236 w 285"/>
              <a:gd name="T19" fmla="*/ 135 h 244"/>
              <a:gd name="T20" fmla="*/ 266 w 285"/>
              <a:gd name="T21" fmla="*/ 102 h 244"/>
              <a:gd name="T22" fmla="*/ 278 w 285"/>
              <a:gd name="T23" fmla="*/ 78 h 244"/>
              <a:gd name="T24" fmla="*/ 272 w 285"/>
              <a:gd name="T25" fmla="*/ 54 h 244"/>
              <a:gd name="T26" fmla="*/ 275 w 285"/>
              <a:gd name="T27" fmla="*/ 27 h 244"/>
              <a:gd name="T28" fmla="*/ 285 w 285"/>
              <a:gd name="T29" fmla="*/ 22 h 244"/>
              <a:gd name="T30" fmla="*/ 234 w 285"/>
              <a:gd name="T31" fmla="*/ 0 h 244"/>
              <a:gd name="T32" fmla="*/ 222 w 285"/>
              <a:gd name="T33" fmla="*/ 18 h 244"/>
              <a:gd name="T34" fmla="*/ 216 w 285"/>
              <a:gd name="T35" fmla="*/ 31 h 244"/>
              <a:gd name="T36" fmla="*/ 183 w 285"/>
              <a:gd name="T37" fmla="*/ 13 h 244"/>
              <a:gd name="T38" fmla="*/ 170 w 285"/>
              <a:gd name="T39" fmla="*/ 25 h 244"/>
              <a:gd name="T40" fmla="*/ 159 w 285"/>
              <a:gd name="T41" fmla="*/ 36 h 244"/>
              <a:gd name="T42" fmla="*/ 74 w 285"/>
              <a:gd name="T43" fmla="*/ 36 h 244"/>
              <a:gd name="T44" fmla="*/ 50 w 285"/>
              <a:gd name="T45" fmla="*/ 19 h 244"/>
              <a:gd name="T46" fmla="*/ 12 w 285"/>
              <a:gd name="T47" fmla="*/ 40 h 244"/>
              <a:gd name="T48" fmla="*/ 0 w 285"/>
              <a:gd name="T49" fmla="*/ 51 h 244"/>
              <a:gd name="T50" fmla="*/ 24 w 285"/>
              <a:gd name="T51" fmla="*/ 85 h 244"/>
              <a:gd name="T52" fmla="*/ 54 w 285"/>
              <a:gd name="T53" fmla="*/ 117 h 244"/>
              <a:gd name="T54" fmla="*/ 72 w 285"/>
              <a:gd name="T55" fmla="*/ 142 h 244"/>
              <a:gd name="T56" fmla="*/ 80 w 285"/>
              <a:gd name="T57" fmla="*/ 181 h 244"/>
              <a:gd name="T58" fmla="*/ 93 w 285"/>
              <a:gd name="T5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 h="244">
                <a:moveTo>
                  <a:pt x="93" y="244"/>
                </a:moveTo>
                <a:lnTo>
                  <a:pt x="144" y="229"/>
                </a:lnTo>
                <a:lnTo>
                  <a:pt x="161" y="231"/>
                </a:lnTo>
                <a:lnTo>
                  <a:pt x="170" y="240"/>
                </a:lnTo>
                <a:lnTo>
                  <a:pt x="188" y="222"/>
                </a:lnTo>
                <a:lnTo>
                  <a:pt x="204" y="207"/>
                </a:lnTo>
                <a:lnTo>
                  <a:pt x="210" y="222"/>
                </a:lnTo>
                <a:lnTo>
                  <a:pt x="222" y="208"/>
                </a:lnTo>
                <a:lnTo>
                  <a:pt x="236" y="165"/>
                </a:lnTo>
                <a:lnTo>
                  <a:pt x="236" y="135"/>
                </a:lnTo>
                <a:lnTo>
                  <a:pt x="266" y="102"/>
                </a:lnTo>
                <a:lnTo>
                  <a:pt x="278" y="78"/>
                </a:lnTo>
                <a:lnTo>
                  <a:pt x="272" y="54"/>
                </a:lnTo>
                <a:lnTo>
                  <a:pt x="275" y="27"/>
                </a:lnTo>
                <a:lnTo>
                  <a:pt x="285" y="22"/>
                </a:lnTo>
                <a:lnTo>
                  <a:pt x="234" y="0"/>
                </a:lnTo>
                <a:lnTo>
                  <a:pt x="222" y="18"/>
                </a:lnTo>
                <a:lnTo>
                  <a:pt x="216" y="31"/>
                </a:lnTo>
                <a:lnTo>
                  <a:pt x="183" y="13"/>
                </a:lnTo>
                <a:lnTo>
                  <a:pt x="170" y="25"/>
                </a:lnTo>
                <a:lnTo>
                  <a:pt x="159" y="36"/>
                </a:lnTo>
                <a:lnTo>
                  <a:pt x="74" y="36"/>
                </a:lnTo>
                <a:lnTo>
                  <a:pt x="50" y="19"/>
                </a:lnTo>
                <a:lnTo>
                  <a:pt x="12" y="40"/>
                </a:lnTo>
                <a:lnTo>
                  <a:pt x="0" y="51"/>
                </a:lnTo>
                <a:lnTo>
                  <a:pt x="24" y="85"/>
                </a:lnTo>
                <a:lnTo>
                  <a:pt x="54" y="117"/>
                </a:lnTo>
                <a:lnTo>
                  <a:pt x="72" y="142"/>
                </a:lnTo>
                <a:lnTo>
                  <a:pt x="80" y="181"/>
                </a:lnTo>
                <a:lnTo>
                  <a:pt x="93" y="244"/>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8" name="Haywood"/>
          <p:cNvSpPr>
            <a:spLocks/>
          </p:cNvSpPr>
          <p:nvPr/>
        </p:nvSpPr>
        <p:spPr bwMode="auto">
          <a:xfrm>
            <a:off x="1526401" y="2355056"/>
            <a:ext cx="455613" cy="571500"/>
          </a:xfrm>
          <a:custGeom>
            <a:avLst/>
            <a:gdLst>
              <a:gd name="T0" fmla="*/ 0 w 287"/>
              <a:gd name="T1" fmla="*/ 71 h 360"/>
              <a:gd name="T2" fmla="*/ 0 w 287"/>
              <a:gd name="T3" fmla="*/ 47 h 360"/>
              <a:gd name="T4" fmla="*/ 105 w 287"/>
              <a:gd name="T5" fmla="*/ 0 h 360"/>
              <a:gd name="T6" fmla="*/ 159 w 287"/>
              <a:gd name="T7" fmla="*/ 14 h 360"/>
              <a:gd name="T8" fmla="*/ 176 w 287"/>
              <a:gd name="T9" fmla="*/ 8 h 360"/>
              <a:gd name="T10" fmla="*/ 176 w 287"/>
              <a:gd name="T11" fmla="*/ 38 h 360"/>
              <a:gd name="T12" fmla="*/ 197 w 287"/>
              <a:gd name="T13" fmla="*/ 38 h 360"/>
              <a:gd name="T14" fmla="*/ 215 w 287"/>
              <a:gd name="T15" fmla="*/ 75 h 360"/>
              <a:gd name="T16" fmla="*/ 231 w 287"/>
              <a:gd name="T17" fmla="*/ 134 h 360"/>
              <a:gd name="T18" fmla="*/ 249 w 287"/>
              <a:gd name="T19" fmla="*/ 120 h 360"/>
              <a:gd name="T20" fmla="*/ 284 w 287"/>
              <a:gd name="T21" fmla="*/ 177 h 360"/>
              <a:gd name="T22" fmla="*/ 284 w 287"/>
              <a:gd name="T23" fmla="*/ 188 h 360"/>
              <a:gd name="T24" fmla="*/ 260 w 287"/>
              <a:gd name="T25" fmla="*/ 230 h 360"/>
              <a:gd name="T26" fmla="*/ 287 w 287"/>
              <a:gd name="T27" fmla="*/ 267 h 360"/>
              <a:gd name="T28" fmla="*/ 282 w 287"/>
              <a:gd name="T29" fmla="*/ 288 h 360"/>
              <a:gd name="T30" fmla="*/ 272 w 287"/>
              <a:gd name="T31" fmla="*/ 300 h 360"/>
              <a:gd name="T32" fmla="*/ 258 w 287"/>
              <a:gd name="T33" fmla="*/ 320 h 360"/>
              <a:gd name="T34" fmla="*/ 248 w 287"/>
              <a:gd name="T35" fmla="*/ 339 h 360"/>
              <a:gd name="T36" fmla="*/ 243 w 287"/>
              <a:gd name="T37" fmla="*/ 348 h 360"/>
              <a:gd name="T38" fmla="*/ 222 w 287"/>
              <a:gd name="T39" fmla="*/ 348 h 360"/>
              <a:gd name="T40" fmla="*/ 203 w 287"/>
              <a:gd name="T41" fmla="*/ 357 h 360"/>
              <a:gd name="T42" fmla="*/ 182 w 287"/>
              <a:gd name="T43" fmla="*/ 360 h 360"/>
              <a:gd name="T44" fmla="*/ 101 w 287"/>
              <a:gd name="T45" fmla="*/ 249 h 360"/>
              <a:gd name="T46" fmla="*/ 87 w 287"/>
              <a:gd name="T47" fmla="*/ 240 h 360"/>
              <a:gd name="T48" fmla="*/ 65 w 287"/>
              <a:gd name="T49" fmla="*/ 237 h 360"/>
              <a:gd name="T50" fmla="*/ 60 w 287"/>
              <a:gd name="T51" fmla="*/ 213 h 360"/>
              <a:gd name="T52" fmla="*/ 41 w 287"/>
              <a:gd name="T53" fmla="*/ 195 h 360"/>
              <a:gd name="T54" fmla="*/ 53 w 287"/>
              <a:gd name="T55" fmla="*/ 170 h 360"/>
              <a:gd name="T56" fmla="*/ 39 w 287"/>
              <a:gd name="T57" fmla="*/ 147 h 360"/>
              <a:gd name="T58" fmla="*/ 35 w 287"/>
              <a:gd name="T59" fmla="*/ 132 h 360"/>
              <a:gd name="T60" fmla="*/ 47 w 287"/>
              <a:gd name="T61" fmla="*/ 116 h 360"/>
              <a:gd name="T62" fmla="*/ 32 w 287"/>
              <a:gd name="T63" fmla="*/ 102 h 360"/>
              <a:gd name="T64" fmla="*/ 45 w 287"/>
              <a:gd name="T65" fmla="*/ 86 h 360"/>
              <a:gd name="T66" fmla="*/ 0 w 287"/>
              <a:gd name="T67" fmla="*/ 7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360">
                <a:moveTo>
                  <a:pt x="0" y="71"/>
                </a:moveTo>
                <a:lnTo>
                  <a:pt x="0" y="47"/>
                </a:lnTo>
                <a:lnTo>
                  <a:pt x="105" y="0"/>
                </a:lnTo>
                <a:lnTo>
                  <a:pt x="159" y="14"/>
                </a:lnTo>
                <a:lnTo>
                  <a:pt x="176" y="8"/>
                </a:lnTo>
                <a:lnTo>
                  <a:pt x="176" y="38"/>
                </a:lnTo>
                <a:lnTo>
                  <a:pt x="197" y="38"/>
                </a:lnTo>
                <a:lnTo>
                  <a:pt x="215" y="75"/>
                </a:lnTo>
                <a:lnTo>
                  <a:pt x="231" y="134"/>
                </a:lnTo>
                <a:lnTo>
                  <a:pt x="249" y="120"/>
                </a:lnTo>
                <a:lnTo>
                  <a:pt x="284" y="177"/>
                </a:lnTo>
                <a:lnTo>
                  <a:pt x="284" y="188"/>
                </a:lnTo>
                <a:lnTo>
                  <a:pt x="260" y="230"/>
                </a:lnTo>
                <a:lnTo>
                  <a:pt x="287" y="267"/>
                </a:lnTo>
                <a:lnTo>
                  <a:pt x="282" y="288"/>
                </a:lnTo>
                <a:lnTo>
                  <a:pt x="272" y="300"/>
                </a:lnTo>
                <a:lnTo>
                  <a:pt x="258" y="320"/>
                </a:lnTo>
                <a:lnTo>
                  <a:pt x="248" y="339"/>
                </a:lnTo>
                <a:lnTo>
                  <a:pt x="243" y="348"/>
                </a:lnTo>
                <a:lnTo>
                  <a:pt x="222" y="348"/>
                </a:lnTo>
                <a:lnTo>
                  <a:pt x="203" y="357"/>
                </a:lnTo>
                <a:lnTo>
                  <a:pt x="182" y="360"/>
                </a:lnTo>
                <a:lnTo>
                  <a:pt x="101" y="249"/>
                </a:lnTo>
                <a:lnTo>
                  <a:pt x="87" y="240"/>
                </a:lnTo>
                <a:lnTo>
                  <a:pt x="65" y="237"/>
                </a:lnTo>
                <a:lnTo>
                  <a:pt x="60" y="213"/>
                </a:lnTo>
                <a:lnTo>
                  <a:pt x="41" y="195"/>
                </a:lnTo>
                <a:lnTo>
                  <a:pt x="53" y="170"/>
                </a:lnTo>
                <a:lnTo>
                  <a:pt x="39" y="147"/>
                </a:lnTo>
                <a:lnTo>
                  <a:pt x="35" y="132"/>
                </a:lnTo>
                <a:lnTo>
                  <a:pt x="47" y="116"/>
                </a:lnTo>
                <a:lnTo>
                  <a:pt x="32" y="102"/>
                </a:lnTo>
                <a:lnTo>
                  <a:pt x="45" y="86"/>
                </a:lnTo>
                <a:lnTo>
                  <a:pt x="0" y="71"/>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5" name="Harnett"/>
          <p:cNvSpPr>
            <a:spLocks/>
          </p:cNvSpPr>
          <p:nvPr/>
        </p:nvSpPr>
        <p:spPr bwMode="auto">
          <a:xfrm>
            <a:off x="5225276" y="2636043"/>
            <a:ext cx="644525" cy="441325"/>
          </a:xfrm>
          <a:custGeom>
            <a:avLst/>
            <a:gdLst>
              <a:gd name="T0" fmla="*/ 21 w 406"/>
              <a:gd name="T1" fmla="*/ 195 h 278"/>
              <a:gd name="T2" fmla="*/ 0 w 406"/>
              <a:gd name="T3" fmla="*/ 227 h 278"/>
              <a:gd name="T4" fmla="*/ 22 w 406"/>
              <a:gd name="T5" fmla="*/ 233 h 278"/>
              <a:gd name="T6" fmla="*/ 37 w 406"/>
              <a:gd name="T7" fmla="*/ 255 h 278"/>
              <a:gd name="T8" fmla="*/ 78 w 406"/>
              <a:gd name="T9" fmla="*/ 278 h 278"/>
              <a:gd name="T10" fmla="*/ 253 w 406"/>
              <a:gd name="T11" fmla="*/ 228 h 278"/>
              <a:gd name="T12" fmla="*/ 357 w 406"/>
              <a:gd name="T13" fmla="*/ 243 h 278"/>
              <a:gd name="T14" fmla="*/ 399 w 406"/>
              <a:gd name="T15" fmla="*/ 194 h 278"/>
              <a:gd name="T16" fmla="*/ 406 w 406"/>
              <a:gd name="T17" fmla="*/ 179 h 278"/>
              <a:gd name="T18" fmla="*/ 357 w 406"/>
              <a:gd name="T19" fmla="*/ 101 h 278"/>
              <a:gd name="T20" fmla="*/ 328 w 406"/>
              <a:gd name="T21" fmla="*/ 71 h 278"/>
              <a:gd name="T22" fmla="*/ 291 w 406"/>
              <a:gd name="T23" fmla="*/ 47 h 278"/>
              <a:gd name="T24" fmla="*/ 238 w 406"/>
              <a:gd name="T25" fmla="*/ 23 h 278"/>
              <a:gd name="T26" fmla="*/ 177 w 406"/>
              <a:gd name="T27" fmla="*/ 0 h 278"/>
              <a:gd name="T28" fmla="*/ 150 w 406"/>
              <a:gd name="T29" fmla="*/ 41 h 278"/>
              <a:gd name="T30" fmla="*/ 40 w 406"/>
              <a:gd name="T31" fmla="*/ 189 h 278"/>
              <a:gd name="T32" fmla="*/ 21 w 406"/>
              <a:gd name="T33" fmla="*/ 19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6" h="278">
                <a:moveTo>
                  <a:pt x="21" y="195"/>
                </a:moveTo>
                <a:lnTo>
                  <a:pt x="0" y="227"/>
                </a:lnTo>
                <a:lnTo>
                  <a:pt x="22" y="233"/>
                </a:lnTo>
                <a:lnTo>
                  <a:pt x="37" y="255"/>
                </a:lnTo>
                <a:lnTo>
                  <a:pt x="78" y="278"/>
                </a:lnTo>
                <a:lnTo>
                  <a:pt x="253" y="228"/>
                </a:lnTo>
                <a:lnTo>
                  <a:pt x="357" y="243"/>
                </a:lnTo>
                <a:lnTo>
                  <a:pt x="399" y="194"/>
                </a:lnTo>
                <a:lnTo>
                  <a:pt x="406" y="179"/>
                </a:lnTo>
                <a:lnTo>
                  <a:pt x="357" y="101"/>
                </a:lnTo>
                <a:lnTo>
                  <a:pt x="328" y="71"/>
                </a:lnTo>
                <a:lnTo>
                  <a:pt x="291" y="47"/>
                </a:lnTo>
                <a:lnTo>
                  <a:pt x="238" y="23"/>
                </a:lnTo>
                <a:lnTo>
                  <a:pt x="177" y="0"/>
                </a:lnTo>
                <a:lnTo>
                  <a:pt x="150" y="41"/>
                </a:lnTo>
                <a:lnTo>
                  <a:pt x="40" y="189"/>
                </a:lnTo>
                <a:lnTo>
                  <a:pt x="21" y="195"/>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5" name="Halifax"/>
          <p:cNvSpPr>
            <a:spLocks/>
          </p:cNvSpPr>
          <p:nvPr/>
        </p:nvSpPr>
        <p:spPr bwMode="auto">
          <a:xfrm>
            <a:off x="6322239" y="1577181"/>
            <a:ext cx="733425" cy="563562"/>
          </a:xfrm>
          <a:custGeom>
            <a:avLst/>
            <a:gdLst>
              <a:gd name="T0" fmla="*/ 417 w 462"/>
              <a:gd name="T1" fmla="*/ 234 h 355"/>
              <a:gd name="T2" fmla="*/ 444 w 462"/>
              <a:gd name="T3" fmla="*/ 252 h 355"/>
              <a:gd name="T4" fmla="*/ 444 w 462"/>
              <a:gd name="T5" fmla="*/ 265 h 355"/>
              <a:gd name="T6" fmla="*/ 462 w 462"/>
              <a:gd name="T7" fmla="*/ 279 h 355"/>
              <a:gd name="T8" fmla="*/ 426 w 462"/>
              <a:gd name="T9" fmla="*/ 285 h 355"/>
              <a:gd name="T10" fmla="*/ 401 w 462"/>
              <a:gd name="T11" fmla="*/ 300 h 355"/>
              <a:gd name="T12" fmla="*/ 393 w 462"/>
              <a:gd name="T13" fmla="*/ 309 h 355"/>
              <a:gd name="T14" fmla="*/ 374 w 462"/>
              <a:gd name="T15" fmla="*/ 328 h 355"/>
              <a:gd name="T16" fmla="*/ 371 w 462"/>
              <a:gd name="T17" fmla="*/ 339 h 355"/>
              <a:gd name="T18" fmla="*/ 357 w 462"/>
              <a:gd name="T19" fmla="*/ 355 h 355"/>
              <a:gd name="T20" fmla="*/ 329 w 462"/>
              <a:gd name="T21" fmla="*/ 346 h 355"/>
              <a:gd name="T22" fmla="*/ 300 w 462"/>
              <a:gd name="T23" fmla="*/ 339 h 355"/>
              <a:gd name="T24" fmla="*/ 291 w 462"/>
              <a:gd name="T25" fmla="*/ 330 h 355"/>
              <a:gd name="T26" fmla="*/ 279 w 462"/>
              <a:gd name="T27" fmla="*/ 292 h 355"/>
              <a:gd name="T28" fmla="*/ 249 w 462"/>
              <a:gd name="T29" fmla="*/ 279 h 355"/>
              <a:gd name="T30" fmla="*/ 215 w 462"/>
              <a:gd name="T31" fmla="*/ 265 h 355"/>
              <a:gd name="T32" fmla="*/ 192 w 462"/>
              <a:gd name="T33" fmla="*/ 253 h 355"/>
              <a:gd name="T34" fmla="*/ 173 w 462"/>
              <a:gd name="T35" fmla="*/ 270 h 355"/>
              <a:gd name="T36" fmla="*/ 161 w 462"/>
              <a:gd name="T37" fmla="*/ 264 h 355"/>
              <a:gd name="T38" fmla="*/ 153 w 462"/>
              <a:gd name="T39" fmla="*/ 246 h 355"/>
              <a:gd name="T40" fmla="*/ 117 w 462"/>
              <a:gd name="T41" fmla="*/ 250 h 355"/>
              <a:gd name="T42" fmla="*/ 68 w 462"/>
              <a:gd name="T43" fmla="*/ 258 h 355"/>
              <a:gd name="T44" fmla="*/ 56 w 462"/>
              <a:gd name="T45" fmla="*/ 231 h 355"/>
              <a:gd name="T46" fmla="*/ 44 w 462"/>
              <a:gd name="T47" fmla="*/ 229 h 355"/>
              <a:gd name="T48" fmla="*/ 24 w 462"/>
              <a:gd name="T49" fmla="*/ 225 h 355"/>
              <a:gd name="T50" fmla="*/ 24 w 462"/>
              <a:gd name="T51" fmla="*/ 241 h 355"/>
              <a:gd name="T52" fmla="*/ 0 w 462"/>
              <a:gd name="T53" fmla="*/ 216 h 355"/>
              <a:gd name="T54" fmla="*/ 65 w 462"/>
              <a:gd name="T55" fmla="*/ 99 h 355"/>
              <a:gd name="T56" fmla="*/ 69 w 462"/>
              <a:gd name="T57" fmla="*/ 0 h 355"/>
              <a:gd name="T58" fmla="*/ 114 w 462"/>
              <a:gd name="T59" fmla="*/ 9 h 355"/>
              <a:gd name="T60" fmla="*/ 206 w 462"/>
              <a:gd name="T61" fmla="*/ 18 h 355"/>
              <a:gd name="T62" fmla="*/ 218 w 462"/>
              <a:gd name="T63" fmla="*/ 46 h 355"/>
              <a:gd name="T64" fmla="*/ 260 w 462"/>
              <a:gd name="T65" fmla="*/ 66 h 355"/>
              <a:gd name="T66" fmla="*/ 267 w 462"/>
              <a:gd name="T67" fmla="*/ 82 h 355"/>
              <a:gd name="T68" fmla="*/ 255 w 462"/>
              <a:gd name="T69" fmla="*/ 105 h 355"/>
              <a:gd name="T70" fmla="*/ 260 w 462"/>
              <a:gd name="T71" fmla="*/ 127 h 355"/>
              <a:gd name="T72" fmla="*/ 272 w 462"/>
              <a:gd name="T73" fmla="*/ 148 h 355"/>
              <a:gd name="T74" fmla="*/ 284 w 462"/>
              <a:gd name="T75" fmla="*/ 142 h 355"/>
              <a:gd name="T76" fmla="*/ 308 w 462"/>
              <a:gd name="T77" fmla="*/ 129 h 355"/>
              <a:gd name="T78" fmla="*/ 321 w 462"/>
              <a:gd name="T79" fmla="*/ 126 h 355"/>
              <a:gd name="T80" fmla="*/ 350 w 462"/>
              <a:gd name="T81" fmla="*/ 151 h 355"/>
              <a:gd name="T82" fmla="*/ 372 w 462"/>
              <a:gd name="T83" fmla="*/ 183 h 355"/>
              <a:gd name="T84" fmla="*/ 363 w 462"/>
              <a:gd name="T85" fmla="*/ 205 h 355"/>
              <a:gd name="T86" fmla="*/ 380 w 462"/>
              <a:gd name="T87" fmla="*/ 210 h 355"/>
              <a:gd name="T88" fmla="*/ 417 w 462"/>
              <a:gd name="T89" fmla="*/ 23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355">
                <a:moveTo>
                  <a:pt x="417" y="234"/>
                </a:moveTo>
                <a:lnTo>
                  <a:pt x="444" y="252"/>
                </a:lnTo>
                <a:lnTo>
                  <a:pt x="444" y="265"/>
                </a:lnTo>
                <a:lnTo>
                  <a:pt x="462" y="279"/>
                </a:lnTo>
                <a:lnTo>
                  <a:pt x="426" y="285"/>
                </a:lnTo>
                <a:lnTo>
                  <a:pt x="401" y="300"/>
                </a:lnTo>
                <a:lnTo>
                  <a:pt x="393" y="309"/>
                </a:lnTo>
                <a:lnTo>
                  <a:pt x="374" y="328"/>
                </a:lnTo>
                <a:lnTo>
                  <a:pt x="371" y="339"/>
                </a:lnTo>
                <a:lnTo>
                  <a:pt x="357" y="355"/>
                </a:lnTo>
                <a:lnTo>
                  <a:pt x="329" y="346"/>
                </a:lnTo>
                <a:lnTo>
                  <a:pt x="300" y="339"/>
                </a:lnTo>
                <a:lnTo>
                  <a:pt x="291" y="330"/>
                </a:lnTo>
                <a:lnTo>
                  <a:pt x="279" y="292"/>
                </a:lnTo>
                <a:lnTo>
                  <a:pt x="249" y="279"/>
                </a:lnTo>
                <a:lnTo>
                  <a:pt x="215" y="265"/>
                </a:lnTo>
                <a:lnTo>
                  <a:pt x="192" y="253"/>
                </a:lnTo>
                <a:lnTo>
                  <a:pt x="173" y="270"/>
                </a:lnTo>
                <a:lnTo>
                  <a:pt x="161" y="264"/>
                </a:lnTo>
                <a:lnTo>
                  <a:pt x="153" y="246"/>
                </a:lnTo>
                <a:lnTo>
                  <a:pt x="117" y="250"/>
                </a:lnTo>
                <a:lnTo>
                  <a:pt x="68" y="258"/>
                </a:lnTo>
                <a:lnTo>
                  <a:pt x="56" y="231"/>
                </a:lnTo>
                <a:lnTo>
                  <a:pt x="44" y="229"/>
                </a:lnTo>
                <a:lnTo>
                  <a:pt x="24" y="225"/>
                </a:lnTo>
                <a:lnTo>
                  <a:pt x="24" y="241"/>
                </a:lnTo>
                <a:lnTo>
                  <a:pt x="0" y="216"/>
                </a:lnTo>
                <a:lnTo>
                  <a:pt x="65" y="99"/>
                </a:lnTo>
                <a:lnTo>
                  <a:pt x="69" y="0"/>
                </a:lnTo>
                <a:lnTo>
                  <a:pt x="114" y="9"/>
                </a:lnTo>
                <a:lnTo>
                  <a:pt x="206" y="18"/>
                </a:lnTo>
                <a:lnTo>
                  <a:pt x="218" y="46"/>
                </a:lnTo>
                <a:lnTo>
                  <a:pt x="260" y="66"/>
                </a:lnTo>
                <a:lnTo>
                  <a:pt x="267" y="82"/>
                </a:lnTo>
                <a:lnTo>
                  <a:pt x="255" y="105"/>
                </a:lnTo>
                <a:lnTo>
                  <a:pt x="260" y="127"/>
                </a:lnTo>
                <a:lnTo>
                  <a:pt x="272" y="148"/>
                </a:lnTo>
                <a:lnTo>
                  <a:pt x="284" y="142"/>
                </a:lnTo>
                <a:lnTo>
                  <a:pt x="308" y="129"/>
                </a:lnTo>
                <a:lnTo>
                  <a:pt x="321" y="126"/>
                </a:lnTo>
                <a:lnTo>
                  <a:pt x="350" y="151"/>
                </a:lnTo>
                <a:lnTo>
                  <a:pt x="372" y="183"/>
                </a:lnTo>
                <a:lnTo>
                  <a:pt x="363" y="205"/>
                </a:lnTo>
                <a:lnTo>
                  <a:pt x="380" y="210"/>
                </a:lnTo>
                <a:lnTo>
                  <a:pt x="417" y="234"/>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9" name="Guilford"/>
          <p:cNvSpPr>
            <a:spLocks/>
          </p:cNvSpPr>
          <p:nvPr/>
        </p:nvSpPr>
        <p:spPr bwMode="auto">
          <a:xfrm>
            <a:off x="4474389" y="1878806"/>
            <a:ext cx="469900" cy="407987"/>
          </a:xfrm>
          <a:custGeom>
            <a:avLst/>
            <a:gdLst>
              <a:gd name="T0" fmla="*/ 296 w 296"/>
              <a:gd name="T1" fmla="*/ 14 h 257"/>
              <a:gd name="T2" fmla="*/ 287 w 296"/>
              <a:gd name="T3" fmla="*/ 257 h 257"/>
              <a:gd name="T4" fmla="*/ 0 w 296"/>
              <a:gd name="T5" fmla="*/ 243 h 257"/>
              <a:gd name="T6" fmla="*/ 0 w 296"/>
              <a:gd name="T7" fmla="*/ 0 h 257"/>
              <a:gd name="T8" fmla="*/ 296 w 296"/>
              <a:gd name="T9" fmla="*/ 14 h 257"/>
            </a:gdLst>
            <a:ahLst/>
            <a:cxnLst>
              <a:cxn ang="0">
                <a:pos x="T0" y="T1"/>
              </a:cxn>
              <a:cxn ang="0">
                <a:pos x="T2" y="T3"/>
              </a:cxn>
              <a:cxn ang="0">
                <a:pos x="T4" y="T5"/>
              </a:cxn>
              <a:cxn ang="0">
                <a:pos x="T6" y="T7"/>
              </a:cxn>
              <a:cxn ang="0">
                <a:pos x="T8" y="T9"/>
              </a:cxn>
            </a:cxnLst>
            <a:rect l="0" t="0" r="r" b="b"/>
            <a:pathLst>
              <a:path w="296" h="257">
                <a:moveTo>
                  <a:pt x="296" y="14"/>
                </a:moveTo>
                <a:lnTo>
                  <a:pt x="287" y="257"/>
                </a:lnTo>
                <a:lnTo>
                  <a:pt x="0" y="243"/>
                </a:lnTo>
                <a:lnTo>
                  <a:pt x="0" y="0"/>
                </a:lnTo>
                <a:lnTo>
                  <a:pt x="296" y="14"/>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0" name="Greene"/>
          <p:cNvSpPr>
            <a:spLocks/>
          </p:cNvSpPr>
          <p:nvPr/>
        </p:nvSpPr>
        <p:spPr bwMode="auto">
          <a:xfrm>
            <a:off x="6511151" y="2540793"/>
            <a:ext cx="320675" cy="346075"/>
          </a:xfrm>
          <a:custGeom>
            <a:avLst/>
            <a:gdLst>
              <a:gd name="T0" fmla="*/ 1 w 202"/>
              <a:gd name="T1" fmla="*/ 56 h 218"/>
              <a:gd name="T2" fmla="*/ 0 w 202"/>
              <a:gd name="T3" fmla="*/ 176 h 218"/>
              <a:gd name="T4" fmla="*/ 13 w 202"/>
              <a:gd name="T5" fmla="*/ 201 h 218"/>
              <a:gd name="T6" fmla="*/ 45 w 202"/>
              <a:gd name="T7" fmla="*/ 192 h 218"/>
              <a:gd name="T8" fmla="*/ 70 w 202"/>
              <a:gd name="T9" fmla="*/ 192 h 218"/>
              <a:gd name="T10" fmla="*/ 96 w 202"/>
              <a:gd name="T11" fmla="*/ 218 h 218"/>
              <a:gd name="T12" fmla="*/ 202 w 202"/>
              <a:gd name="T13" fmla="*/ 162 h 218"/>
              <a:gd name="T14" fmla="*/ 184 w 202"/>
              <a:gd name="T15" fmla="*/ 92 h 218"/>
              <a:gd name="T16" fmla="*/ 171 w 202"/>
              <a:gd name="T17" fmla="*/ 83 h 218"/>
              <a:gd name="T18" fmla="*/ 144 w 202"/>
              <a:gd name="T19" fmla="*/ 63 h 218"/>
              <a:gd name="T20" fmla="*/ 118 w 202"/>
              <a:gd name="T21" fmla="*/ 54 h 218"/>
              <a:gd name="T22" fmla="*/ 93 w 202"/>
              <a:gd name="T23" fmla="*/ 18 h 218"/>
              <a:gd name="T24" fmla="*/ 70 w 202"/>
              <a:gd name="T25" fmla="*/ 0 h 218"/>
              <a:gd name="T26" fmla="*/ 61 w 202"/>
              <a:gd name="T27" fmla="*/ 11 h 218"/>
              <a:gd name="T28" fmla="*/ 22 w 202"/>
              <a:gd name="T29" fmla="*/ 38 h 218"/>
              <a:gd name="T30" fmla="*/ 1 w 202"/>
              <a:gd name="T31" fmla="*/ 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218">
                <a:moveTo>
                  <a:pt x="1" y="56"/>
                </a:moveTo>
                <a:lnTo>
                  <a:pt x="0" y="176"/>
                </a:lnTo>
                <a:lnTo>
                  <a:pt x="13" y="201"/>
                </a:lnTo>
                <a:lnTo>
                  <a:pt x="45" y="192"/>
                </a:lnTo>
                <a:lnTo>
                  <a:pt x="70" y="192"/>
                </a:lnTo>
                <a:lnTo>
                  <a:pt x="96" y="218"/>
                </a:lnTo>
                <a:lnTo>
                  <a:pt x="202" y="162"/>
                </a:lnTo>
                <a:lnTo>
                  <a:pt x="184" y="92"/>
                </a:lnTo>
                <a:lnTo>
                  <a:pt x="171" y="83"/>
                </a:lnTo>
                <a:lnTo>
                  <a:pt x="144" y="63"/>
                </a:lnTo>
                <a:lnTo>
                  <a:pt x="118" y="54"/>
                </a:lnTo>
                <a:lnTo>
                  <a:pt x="93" y="18"/>
                </a:lnTo>
                <a:lnTo>
                  <a:pt x="70" y="0"/>
                </a:lnTo>
                <a:lnTo>
                  <a:pt x="61" y="11"/>
                </a:lnTo>
                <a:lnTo>
                  <a:pt x="22" y="38"/>
                </a:lnTo>
                <a:lnTo>
                  <a:pt x="1" y="56"/>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3" name="Granville"/>
          <p:cNvSpPr>
            <a:spLocks/>
          </p:cNvSpPr>
          <p:nvPr/>
        </p:nvSpPr>
        <p:spPr bwMode="auto">
          <a:xfrm>
            <a:off x="5606276" y="1550193"/>
            <a:ext cx="301625" cy="595313"/>
          </a:xfrm>
          <a:custGeom>
            <a:avLst/>
            <a:gdLst>
              <a:gd name="T0" fmla="*/ 0 w 190"/>
              <a:gd name="T1" fmla="*/ 6 h 375"/>
              <a:gd name="T2" fmla="*/ 190 w 190"/>
              <a:gd name="T3" fmla="*/ 0 h 375"/>
              <a:gd name="T4" fmla="*/ 172 w 190"/>
              <a:gd name="T5" fmla="*/ 21 h 375"/>
              <a:gd name="T6" fmla="*/ 166 w 190"/>
              <a:gd name="T7" fmla="*/ 44 h 375"/>
              <a:gd name="T8" fmla="*/ 172 w 190"/>
              <a:gd name="T9" fmla="*/ 266 h 375"/>
              <a:gd name="T10" fmla="*/ 151 w 190"/>
              <a:gd name="T11" fmla="*/ 327 h 375"/>
              <a:gd name="T12" fmla="*/ 151 w 190"/>
              <a:gd name="T13" fmla="*/ 375 h 375"/>
              <a:gd name="T14" fmla="*/ 79 w 190"/>
              <a:gd name="T15" fmla="*/ 335 h 375"/>
              <a:gd name="T16" fmla="*/ 19 w 190"/>
              <a:gd name="T17" fmla="*/ 338 h 375"/>
              <a:gd name="T18" fmla="*/ 0 w 190"/>
              <a:gd name="T19" fmla="*/ 327 h 375"/>
              <a:gd name="T20" fmla="*/ 1 w 190"/>
              <a:gd name="T21" fmla="*/ 221 h 375"/>
              <a:gd name="T22" fmla="*/ 0 w 190"/>
              <a:gd name="T23"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375">
                <a:moveTo>
                  <a:pt x="0" y="6"/>
                </a:moveTo>
                <a:lnTo>
                  <a:pt x="190" y="0"/>
                </a:lnTo>
                <a:lnTo>
                  <a:pt x="172" y="21"/>
                </a:lnTo>
                <a:lnTo>
                  <a:pt x="166" y="44"/>
                </a:lnTo>
                <a:lnTo>
                  <a:pt x="172" y="266"/>
                </a:lnTo>
                <a:lnTo>
                  <a:pt x="151" y="327"/>
                </a:lnTo>
                <a:lnTo>
                  <a:pt x="151" y="375"/>
                </a:lnTo>
                <a:lnTo>
                  <a:pt x="79" y="335"/>
                </a:lnTo>
                <a:lnTo>
                  <a:pt x="19" y="338"/>
                </a:lnTo>
                <a:lnTo>
                  <a:pt x="0" y="327"/>
                </a:lnTo>
                <a:lnTo>
                  <a:pt x="1" y="221"/>
                </a:lnTo>
                <a:lnTo>
                  <a:pt x="0" y="6"/>
                </a:lnTo>
                <a:close/>
              </a:path>
            </a:pathLst>
          </a:custGeom>
          <a:solidFill>
            <a:srgbClr val="CC66FF"/>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3" name="Graham"/>
          <p:cNvSpPr>
            <a:spLocks/>
          </p:cNvSpPr>
          <p:nvPr/>
        </p:nvSpPr>
        <p:spPr bwMode="auto">
          <a:xfrm>
            <a:off x="796151" y="2701131"/>
            <a:ext cx="414338" cy="268287"/>
          </a:xfrm>
          <a:custGeom>
            <a:avLst/>
            <a:gdLst>
              <a:gd name="T0" fmla="*/ 0 w 261"/>
              <a:gd name="T1" fmla="*/ 121 h 169"/>
              <a:gd name="T2" fmla="*/ 10 w 261"/>
              <a:gd name="T3" fmla="*/ 30 h 169"/>
              <a:gd name="T4" fmla="*/ 49 w 261"/>
              <a:gd name="T5" fmla="*/ 0 h 169"/>
              <a:gd name="T6" fmla="*/ 75 w 261"/>
              <a:gd name="T7" fmla="*/ 1 h 169"/>
              <a:gd name="T8" fmla="*/ 261 w 261"/>
              <a:gd name="T9" fmla="*/ 30 h 169"/>
              <a:gd name="T10" fmla="*/ 250 w 261"/>
              <a:gd name="T11" fmla="*/ 75 h 169"/>
              <a:gd name="T12" fmla="*/ 214 w 261"/>
              <a:gd name="T13" fmla="*/ 102 h 169"/>
              <a:gd name="T14" fmla="*/ 195 w 261"/>
              <a:gd name="T15" fmla="*/ 114 h 169"/>
              <a:gd name="T16" fmla="*/ 204 w 261"/>
              <a:gd name="T17" fmla="*/ 135 h 169"/>
              <a:gd name="T18" fmla="*/ 195 w 261"/>
              <a:gd name="T19" fmla="*/ 159 h 169"/>
              <a:gd name="T20" fmla="*/ 154 w 261"/>
              <a:gd name="T21" fmla="*/ 154 h 169"/>
              <a:gd name="T22" fmla="*/ 117 w 261"/>
              <a:gd name="T23" fmla="*/ 148 h 169"/>
              <a:gd name="T24" fmla="*/ 75 w 261"/>
              <a:gd name="T25" fmla="*/ 156 h 169"/>
              <a:gd name="T26" fmla="*/ 48 w 261"/>
              <a:gd name="T27" fmla="*/ 169 h 169"/>
              <a:gd name="T28" fmla="*/ 24 w 261"/>
              <a:gd name="T29" fmla="*/ 168 h 169"/>
              <a:gd name="T30" fmla="*/ 13 w 261"/>
              <a:gd name="T31" fmla="*/ 153 h 169"/>
              <a:gd name="T32" fmla="*/ 7 w 261"/>
              <a:gd name="T33" fmla="*/ 129 h 169"/>
              <a:gd name="T34" fmla="*/ 0 w 261"/>
              <a:gd name="T35" fmla="*/ 1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169">
                <a:moveTo>
                  <a:pt x="0" y="121"/>
                </a:moveTo>
                <a:lnTo>
                  <a:pt x="10" y="30"/>
                </a:lnTo>
                <a:lnTo>
                  <a:pt x="49" y="0"/>
                </a:lnTo>
                <a:lnTo>
                  <a:pt x="75" y="1"/>
                </a:lnTo>
                <a:lnTo>
                  <a:pt x="261" y="30"/>
                </a:lnTo>
                <a:lnTo>
                  <a:pt x="250" y="75"/>
                </a:lnTo>
                <a:lnTo>
                  <a:pt x="214" y="102"/>
                </a:lnTo>
                <a:lnTo>
                  <a:pt x="195" y="114"/>
                </a:lnTo>
                <a:lnTo>
                  <a:pt x="204" y="135"/>
                </a:lnTo>
                <a:lnTo>
                  <a:pt x="195" y="159"/>
                </a:lnTo>
                <a:lnTo>
                  <a:pt x="154" y="154"/>
                </a:lnTo>
                <a:lnTo>
                  <a:pt x="117" y="148"/>
                </a:lnTo>
                <a:lnTo>
                  <a:pt x="75" y="156"/>
                </a:lnTo>
                <a:lnTo>
                  <a:pt x="48" y="169"/>
                </a:lnTo>
                <a:lnTo>
                  <a:pt x="24" y="168"/>
                </a:lnTo>
                <a:lnTo>
                  <a:pt x="13" y="153"/>
                </a:lnTo>
                <a:lnTo>
                  <a:pt x="7" y="129"/>
                </a:lnTo>
                <a:lnTo>
                  <a:pt x="0" y="121"/>
                </a:lnTo>
                <a:close/>
              </a:path>
            </a:pathLst>
          </a:custGeom>
          <a:solidFill>
            <a:srgbClr val="FF99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1" name="Gates"/>
          <p:cNvSpPr>
            <a:spLocks/>
          </p:cNvSpPr>
          <p:nvPr/>
        </p:nvSpPr>
        <p:spPr bwMode="auto">
          <a:xfrm>
            <a:off x="7284264" y="1502568"/>
            <a:ext cx="457200" cy="280988"/>
          </a:xfrm>
          <a:custGeom>
            <a:avLst/>
            <a:gdLst>
              <a:gd name="T0" fmla="*/ 12 w 288"/>
              <a:gd name="T1" fmla="*/ 9 h 177"/>
              <a:gd name="T2" fmla="*/ 231 w 288"/>
              <a:gd name="T3" fmla="*/ 0 h 177"/>
              <a:gd name="T4" fmla="*/ 260 w 288"/>
              <a:gd name="T5" fmla="*/ 30 h 177"/>
              <a:gd name="T6" fmla="*/ 258 w 288"/>
              <a:gd name="T7" fmla="*/ 63 h 177"/>
              <a:gd name="T8" fmla="*/ 288 w 288"/>
              <a:gd name="T9" fmla="*/ 117 h 177"/>
              <a:gd name="T10" fmla="*/ 257 w 288"/>
              <a:gd name="T11" fmla="*/ 129 h 177"/>
              <a:gd name="T12" fmla="*/ 240 w 288"/>
              <a:gd name="T13" fmla="*/ 138 h 177"/>
              <a:gd name="T14" fmla="*/ 219 w 288"/>
              <a:gd name="T15" fmla="*/ 147 h 177"/>
              <a:gd name="T16" fmla="*/ 188 w 288"/>
              <a:gd name="T17" fmla="*/ 159 h 177"/>
              <a:gd name="T18" fmla="*/ 165 w 288"/>
              <a:gd name="T19" fmla="*/ 177 h 177"/>
              <a:gd name="T20" fmla="*/ 150 w 288"/>
              <a:gd name="T21" fmla="*/ 177 h 177"/>
              <a:gd name="T22" fmla="*/ 125 w 288"/>
              <a:gd name="T23" fmla="*/ 156 h 177"/>
              <a:gd name="T24" fmla="*/ 116 w 288"/>
              <a:gd name="T25" fmla="*/ 144 h 177"/>
              <a:gd name="T26" fmla="*/ 86 w 288"/>
              <a:gd name="T27" fmla="*/ 126 h 177"/>
              <a:gd name="T28" fmla="*/ 53 w 288"/>
              <a:gd name="T29" fmla="*/ 120 h 177"/>
              <a:gd name="T30" fmla="*/ 17 w 288"/>
              <a:gd name="T31" fmla="*/ 110 h 177"/>
              <a:gd name="T32" fmla="*/ 9 w 288"/>
              <a:gd name="T33" fmla="*/ 104 h 177"/>
              <a:gd name="T34" fmla="*/ 0 w 288"/>
              <a:gd name="T35" fmla="*/ 69 h 177"/>
              <a:gd name="T36" fmla="*/ 6 w 288"/>
              <a:gd name="T37" fmla="*/ 60 h 177"/>
              <a:gd name="T38" fmla="*/ 11 w 288"/>
              <a:gd name="T39" fmla="*/ 42 h 177"/>
              <a:gd name="T40" fmla="*/ 24 w 288"/>
              <a:gd name="T41" fmla="*/ 30 h 177"/>
              <a:gd name="T42" fmla="*/ 24 w 288"/>
              <a:gd name="T43" fmla="*/ 15 h 177"/>
              <a:gd name="T44" fmla="*/ 12 w 288"/>
              <a:gd name="T45" fmla="*/ 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77">
                <a:moveTo>
                  <a:pt x="12" y="9"/>
                </a:moveTo>
                <a:lnTo>
                  <a:pt x="231" y="0"/>
                </a:lnTo>
                <a:lnTo>
                  <a:pt x="260" y="30"/>
                </a:lnTo>
                <a:lnTo>
                  <a:pt x="258" y="63"/>
                </a:lnTo>
                <a:lnTo>
                  <a:pt x="288" y="117"/>
                </a:lnTo>
                <a:lnTo>
                  <a:pt x="257" y="129"/>
                </a:lnTo>
                <a:lnTo>
                  <a:pt x="240" y="138"/>
                </a:lnTo>
                <a:lnTo>
                  <a:pt x="219" y="147"/>
                </a:lnTo>
                <a:lnTo>
                  <a:pt x="188" y="159"/>
                </a:lnTo>
                <a:lnTo>
                  <a:pt x="165" y="177"/>
                </a:lnTo>
                <a:lnTo>
                  <a:pt x="150" y="177"/>
                </a:lnTo>
                <a:lnTo>
                  <a:pt x="125" y="156"/>
                </a:lnTo>
                <a:lnTo>
                  <a:pt x="116" y="144"/>
                </a:lnTo>
                <a:lnTo>
                  <a:pt x="86" y="126"/>
                </a:lnTo>
                <a:lnTo>
                  <a:pt x="53" y="120"/>
                </a:lnTo>
                <a:lnTo>
                  <a:pt x="17" y="110"/>
                </a:lnTo>
                <a:lnTo>
                  <a:pt x="9" y="104"/>
                </a:lnTo>
                <a:lnTo>
                  <a:pt x="0" y="69"/>
                </a:lnTo>
                <a:lnTo>
                  <a:pt x="6" y="60"/>
                </a:lnTo>
                <a:lnTo>
                  <a:pt x="11" y="42"/>
                </a:lnTo>
                <a:lnTo>
                  <a:pt x="24" y="30"/>
                </a:lnTo>
                <a:lnTo>
                  <a:pt x="24" y="15"/>
                </a:lnTo>
                <a:lnTo>
                  <a:pt x="12" y="9"/>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dirty="0">
              <a:solidFill>
                <a:srgbClr val="EAEAEA"/>
              </a:solidFill>
              <a:latin typeface="Times New Roman" pitchFamily="18" charset="0"/>
            </a:endParaRPr>
          </a:p>
        </p:txBody>
      </p:sp>
      <p:sp>
        <p:nvSpPr>
          <p:cNvPr id="25625" name="Gaston"/>
          <p:cNvSpPr>
            <a:spLocks/>
          </p:cNvSpPr>
          <p:nvPr/>
        </p:nvSpPr>
        <p:spPr bwMode="auto">
          <a:xfrm>
            <a:off x="3172639" y="2805906"/>
            <a:ext cx="482600" cy="315912"/>
          </a:xfrm>
          <a:custGeom>
            <a:avLst/>
            <a:gdLst>
              <a:gd name="T0" fmla="*/ 73 w 304"/>
              <a:gd name="T1" fmla="*/ 192 h 199"/>
              <a:gd name="T2" fmla="*/ 243 w 304"/>
              <a:gd name="T3" fmla="*/ 199 h 199"/>
              <a:gd name="T4" fmla="*/ 261 w 304"/>
              <a:gd name="T5" fmla="*/ 190 h 199"/>
              <a:gd name="T6" fmla="*/ 261 w 304"/>
              <a:gd name="T7" fmla="*/ 154 h 199"/>
              <a:gd name="T8" fmla="*/ 252 w 304"/>
              <a:gd name="T9" fmla="*/ 111 h 199"/>
              <a:gd name="T10" fmla="*/ 304 w 304"/>
              <a:gd name="T11" fmla="*/ 46 h 199"/>
              <a:gd name="T12" fmla="*/ 279 w 304"/>
              <a:gd name="T13" fmla="*/ 46 h 199"/>
              <a:gd name="T14" fmla="*/ 289 w 304"/>
              <a:gd name="T15" fmla="*/ 28 h 199"/>
              <a:gd name="T16" fmla="*/ 238 w 304"/>
              <a:gd name="T17" fmla="*/ 19 h 199"/>
              <a:gd name="T18" fmla="*/ 0 w 304"/>
              <a:gd name="T19" fmla="*/ 0 h 199"/>
              <a:gd name="T20" fmla="*/ 60 w 304"/>
              <a:gd name="T21" fmla="*/ 70 h 199"/>
              <a:gd name="T22" fmla="*/ 58 w 304"/>
              <a:gd name="T23" fmla="*/ 106 h 199"/>
              <a:gd name="T24" fmla="*/ 73 w 304"/>
              <a:gd name="T25" fmla="*/ 120 h 199"/>
              <a:gd name="T26" fmla="*/ 73 w 304"/>
              <a:gd name="T27"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99">
                <a:moveTo>
                  <a:pt x="73" y="192"/>
                </a:moveTo>
                <a:lnTo>
                  <a:pt x="243" y="199"/>
                </a:lnTo>
                <a:lnTo>
                  <a:pt x="261" y="190"/>
                </a:lnTo>
                <a:lnTo>
                  <a:pt x="261" y="154"/>
                </a:lnTo>
                <a:lnTo>
                  <a:pt x="252" y="111"/>
                </a:lnTo>
                <a:lnTo>
                  <a:pt x="304" y="46"/>
                </a:lnTo>
                <a:lnTo>
                  <a:pt x="279" y="46"/>
                </a:lnTo>
                <a:lnTo>
                  <a:pt x="289" y="28"/>
                </a:lnTo>
                <a:lnTo>
                  <a:pt x="238" y="19"/>
                </a:lnTo>
                <a:lnTo>
                  <a:pt x="0" y="0"/>
                </a:lnTo>
                <a:lnTo>
                  <a:pt x="60" y="70"/>
                </a:lnTo>
                <a:lnTo>
                  <a:pt x="58" y="106"/>
                </a:lnTo>
                <a:lnTo>
                  <a:pt x="73" y="120"/>
                </a:lnTo>
                <a:lnTo>
                  <a:pt x="73" y="192"/>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5" name="Franklin"/>
          <p:cNvSpPr>
            <a:spLocks/>
          </p:cNvSpPr>
          <p:nvPr/>
        </p:nvSpPr>
        <p:spPr bwMode="auto">
          <a:xfrm>
            <a:off x="5844401" y="1853406"/>
            <a:ext cx="482600" cy="501650"/>
          </a:xfrm>
          <a:custGeom>
            <a:avLst/>
            <a:gdLst>
              <a:gd name="T0" fmla="*/ 0 w 304"/>
              <a:gd name="T1" fmla="*/ 186 h 316"/>
              <a:gd name="T2" fmla="*/ 1 w 304"/>
              <a:gd name="T3" fmla="*/ 129 h 316"/>
              <a:gd name="T4" fmla="*/ 24 w 304"/>
              <a:gd name="T5" fmla="*/ 70 h 316"/>
              <a:gd name="T6" fmla="*/ 40 w 304"/>
              <a:gd name="T7" fmla="*/ 73 h 316"/>
              <a:gd name="T8" fmla="*/ 67 w 304"/>
              <a:gd name="T9" fmla="*/ 79 h 316"/>
              <a:gd name="T10" fmla="*/ 93 w 304"/>
              <a:gd name="T11" fmla="*/ 30 h 316"/>
              <a:gd name="T12" fmla="*/ 115 w 304"/>
              <a:gd name="T13" fmla="*/ 28 h 316"/>
              <a:gd name="T14" fmla="*/ 132 w 304"/>
              <a:gd name="T15" fmla="*/ 0 h 316"/>
              <a:gd name="T16" fmla="*/ 211 w 304"/>
              <a:gd name="T17" fmla="*/ 7 h 316"/>
              <a:gd name="T18" fmla="*/ 244 w 304"/>
              <a:gd name="T19" fmla="*/ 43 h 316"/>
              <a:gd name="T20" fmla="*/ 304 w 304"/>
              <a:gd name="T21" fmla="*/ 43 h 316"/>
              <a:gd name="T22" fmla="*/ 168 w 304"/>
              <a:gd name="T23" fmla="*/ 316 h 316"/>
              <a:gd name="T24" fmla="*/ 160 w 304"/>
              <a:gd name="T25" fmla="*/ 297 h 316"/>
              <a:gd name="T26" fmla="*/ 151 w 304"/>
              <a:gd name="T27" fmla="*/ 282 h 316"/>
              <a:gd name="T28" fmla="*/ 114 w 304"/>
              <a:gd name="T29" fmla="*/ 264 h 316"/>
              <a:gd name="T30" fmla="*/ 102 w 304"/>
              <a:gd name="T31" fmla="*/ 237 h 316"/>
              <a:gd name="T32" fmla="*/ 87 w 304"/>
              <a:gd name="T33" fmla="*/ 234 h 316"/>
              <a:gd name="T34" fmla="*/ 0 w 304"/>
              <a:gd name="T35" fmla="*/ 1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16">
                <a:moveTo>
                  <a:pt x="0" y="186"/>
                </a:moveTo>
                <a:lnTo>
                  <a:pt x="1" y="129"/>
                </a:lnTo>
                <a:lnTo>
                  <a:pt x="24" y="70"/>
                </a:lnTo>
                <a:lnTo>
                  <a:pt x="40" y="73"/>
                </a:lnTo>
                <a:lnTo>
                  <a:pt x="67" y="79"/>
                </a:lnTo>
                <a:lnTo>
                  <a:pt x="93" y="30"/>
                </a:lnTo>
                <a:lnTo>
                  <a:pt x="115" y="28"/>
                </a:lnTo>
                <a:lnTo>
                  <a:pt x="132" y="0"/>
                </a:lnTo>
                <a:lnTo>
                  <a:pt x="211" y="7"/>
                </a:lnTo>
                <a:lnTo>
                  <a:pt x="244" y="43"/>
                </a:lnTo>
                <a:lnTo>
                  <a:pt x="304" y="43"/>
                </a:lnTo>
                <a:lnTo>
                  <a:pt x="168" y="316"/>
                </a:lnTo>
                <a:lnTo>
                  <a:pt x="160" y="297"/>
                </a:lnTo>
                <a:lnTo>
                  <a:pt x="151" y="282"/>
                </a:lnTo>
                <a:lnTo>
                  <a:pt x="114" y="264"/>
                </a:lnTo>
                <a:lnTo>
                  <a:pt x="102" y="237"/>
                </a:lnTo>
                <a:lnTo>
                  <a:pt x="87" y="234"/>
                </a:lnTo>
                <a:lnTo>
                  <a:pt x="0" y="186"/>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0" name="Forsyth"/>
          <p:cNvSpPr>
            <a:spLocks/>
          </p:cNvSpPr>
          <p:nvPr/>
        </p:nvSpPr>
        <p:spPr bwMode="auto">
          <a:xfrm>
            <a:off x="4053701" y="1874043"/>
            <a:ext cx="423863" cy="327025"/>
          </a:xfrm>
          <a:custGeom>
            <a:avLst/>
            <a:gdLst>
              <a:gd name="T0" fmla="*/ 30 w 267"/>
              <a:gd name="T1" fmla="*/ 2 h 206"/>
              <a:gd name="T2" fmla="*/ 267 w 267"/>
              <a:gd name="T3" fmla="*/ 0 h 206"/>
              <a:gd name="T4" fmla="*/ 265 w 267"/>
              <a:gd name="T5" fmla="*/ 179 h 206"/>
              <a:gd name="T6" fmla="*/ 170 w 267"/>
              <a:gd name="T7" fmla="*/ 170 h 206"/>
              <a:gd name="T8" fmla="*/ 166 w 267"/>
              <a:gd name="T9" fmla="*/ 188 h 206"/>
              <a:gd name="T10" fmla="*/ 102 w 267"/>
              <a:gd name="T11" fmla="*/ 188 h 206"/>
              <a:gd name="T12" fmla="*/ 84 w 267"/>
              <a:gd name="T13" fmla="*/ 195 h 206"/>
              <a:gd name="T14" fmla="*/ 66 w 267"/>
              <a:gd name="T15" fmla="*/ 206 h 206"/>
              <a:gd name="T16" fmla="*/ 55 w 267"/>
              <a:gd name="T17" fmla="*/ 182 h 206"/>
              <a:gd name="T18" fmla="*/ 37 w 267"/>
              <a:gd name="T19" fmla="*/ 158 h 206"/>
              <a:gd name="T20" fmla="*/ 24 w 267"/>
              <a:gd name="T21" fmla="*/ 146 h 206"/>
              <a:gd name="T22" fmla="*/ 10 w 267"/>
              <a:gd name="T23" fmla="*/ 143 h 206"/>
              <a:gd name="T24" fmla="*/ 1 w 267"/>
              <a:gd name="T25" fmla="*/ 129 h 206"/>
              <a:gd name="T26" fmla="*/ 0 w 267"/>
              <a:gd name="T27" fmla="*/ 105 h 206"/>
              <a:gd name="T28" fmla="*/ 37 w 267"/>
              <a:gd name="T29" fmla="*/ 95 h 206"/>
              <a:gd name="T30" fmla="*/ 37 w 267"/>
              <a:gd name="T31" fmla="*/ 65 h 206"/>
              <a:gd name="T32" fmla="*/ 43 w 267"/>
              <a:gd name="T33" fmla="*/ 50 h 206"/>
              <a:gd name="T34" fmla="*/ 43 w 267"/>
              <a:gd name="T35" fmla="*/ 29 h 206"/>
              <a:gd name="T36" fmla="*/ 30 w 267"/>
              <a:gd name="T37"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 h="206">
                <a:moveTo>
                  <a:pt x="30" y="2"/>
                </a:moveTo>
                <a:lnTo>
                  <a:pt x="267" y="0"/>
                </a:lnTo>
                <a:lnTo>
                  <a:pt x="265" y="179"/>
                </a:lnTo>
                <a:lnTo>
                  <a:pt x="170" y="170"/>
                </a:lnTo>
                <a:lnTo>
                  <a:pt x="166" y="188"/>
                </a:lnTo>
                <a:lnTo>
                  <a:pt x="102" y="188"/>
                </a:lnTo>
                <a:lnTo>
                  <a:pt x="84" y="195"/>
                </a:lnTo>
                <a:lnTo>
                  <a:pt x="66" y="206"/>
                </a:lnTo>
                <a:lnTo>
                  <a:pt x="55" y="182"/>
                </a:lnTo>
                <a:lnTo>
                  <a:pt x="37" y="158"/>
                </a:lnTo>
                <a:lnTo>
                  <a:pt x="24" y="146"/>
                </a:lnTo>
                <a:lnTo>
                  <a:pt x="10" y="143"/>
                </a:lnTo>
                <a:lnTo>
                  <a:pt x="1" y="129"/>
                </a:lnTo>
                <a:lnTo>
                  <a:pt x="0" y="105"/>
                </a:lnTo>
                <a:lnTo>
                  <a:pt x="37" y="95"/>
                </a:lnTo>
                <a:lnTo>
                  <a:pt x="37" y="65"/>
                </a:lnTo>
                <a:lnTo>
                  <a:pt x="43" y="50"/>
                </a:lnTo>
                <a:lnTo>
                  <a:pt x="43" y="29"/>
                </a:lnTo>
                <a:lnTo>
                  <a:pt x="30" y="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dirty="0">
              <a:solidFill>
                <a:srgbClr val="EAEAEA"/>
              </a:solidFill>
              <a:latin typeface="Times New Roman" pitchFamily="18" charset="0"/>
            </a:endParaRPr>
          </a:p>
        </p:txBody>
      </p:sp>
      <p:sp>
        <p:nvSpPr>
          <p:cNvPr id="25686" name="Edgecombe"/>
          <p:cNvSpPr>
            <a:spLocks/>
          </p:cNvSpPr>
          <p:nvPr/>
        </p:nvSpPr>
        <p:spPr bwMode="auto">
          <a:xfrm>
            <a:off x="6496864" y="1978818"/>
            <a:ext cx="449262" cy="528638"/>
          </a:xfrm>
          <a:custGeom>
            <a:avLst/>
            <a:gdLst>
              <a:gd name="T0" fmla="*/ 247 w 283"/>
              <a:gd name="T1" fmla="*/ 101 h 333"/>
              <a:gd name="T2" fmla="*/ 253 w 283"/>
              <a:gd name="T3" fmla="*/ 126 h 333"/>
              <a:gd name="T4" fmla="*/ 253 w 283"/>
              <a:gd name="T5" fmla="*/ 141 h 333"/>
              <a:gd name="T6" fmla="*/ 283 w 283"/>
              <a:gd name="T7" fmla="*/ 168 h 333"/>
              <a:gd name="T8" fmla="*/ 283 w 283"/>
              <a:gd name="T9" fmla="*/ 230 h 333"/>
              <a:gd name="T10" fmla="*/ 270 w 283"/>
              <a:gd name="T11" fmla="*/ 221 h 333"/>
              <a:gd name="T12" fmla="*/ 255 w 283"/>
              <a:gd name="T13" fmla="*/ 224 h 333"/>
              <a:gd name="T14" fmla="*/ 211 w 283"/>
              <a:gd name="T15" fmla="*/ 240 h 333"/>
              <a:gd name="T16" fmla="*/ 177 w 283"/>
              <a:gd name="T17" fmla="*/ 278 h 333"/>
              <a:gd name="T18" fmla="*/ 103 w 283"/>
              <a:gd name="T19" fmla="*/ 333 h 333"/>
              <a:gd name="T20" fmla="*/ 66 w 283"/>
              <a:gd name="T21" fmla="*/ 302 h 333"/>
              <a:gd name="T22" fmla="*/ 61 w 283"/>
              <a:gd name="T23" fmla="*/ 251 h 333"/>
              <a:gd name="T24" fmla="*/ 51 w 283"/>
              <a:gd name="T25" fmla="*/ 225 h 333"/>
              <a:gd name="T26" fmla="*/ 0 w 283"/>
              <a:gd name="T27" fmla="*/ 204 h 333"/>
              <a:gd name="T28" fmla="*/ 64 w 283"/>
              <a:gd name="T29" fmla="*/ 12 h 333"/>
              <a:gd name="T30" fmla="*/ 82 w 283"/>
              <a:gd name="T31" fmla="*/ 0 h 333"/>
              <a:gd name="T32" fmla="*/ 103 w 283"/>
              <a:gd name="T33" fmla="*/ 14 h 333"/>
              <a:gd name="T34" fmla="*/ 141 w 283"/>
              <a:gd name="T35" fmla="*/ 24 h 333"/>
              <a:gd name="T36" fmla="*/ 169 w 283"/>
              <a:gd name="T37" fmla="*/ 39 h 333"/>
              <a:gd name="T38" fmla="*/ 180 w 283"/>
              <a:gd name="T39" fmla="*/ 75 h 333"/>
              <a:gd name="T40" fmla="*/ 190 w 283"/>
              <a:gd name="T41" fmla="*/ 84 h 333"/>
              <a:gd name="T42" fmla="*/ 216 w 283"/>
              <a:gd name="T43" fmla="*/ 93 h 333"/>
              <a:gd name="T44" fmla="*/ 247 w 283"/>
              <a:gd name="T45" fmla="*/ 10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33">
                <a:moveTo>
                  <a:pt x="247" y="101"/>
                </a:moveTo>
                <a:lnTo>
                  <a:pt x="253" y="126"/>
                </a:lnTo>
                <a:lnTo>
                  <a:pt x="253" y="141"/>
                </a:lnTo>
                <a:lnTo>
                  <a:pt x="283" y="168"/>
                </a:lnTo>
                <a:lnTo>
                  <a:pt x="283" y="230"/>
                </a:lnTo>
                <a:lnTo>
                  <a:pt x="270" y="221"/>
                </a:lnTo>
                <a:lnTo>
                  <a:pt x="255" y="224"/>
                </a:lnTo>
                <a:lnTo>
                  <a:pt x="211" y="240"/>
                </a:lnTo>
                <a:lnTo>
                  <a:pt x="177" y="278"/>
                </a:lnTo>
                <a:lnTo>
                  <a:pt x="103" y="333"/>
                </a:lnTo>
                <a:lnTo>
                  <a:pt x="66" y="302"/>
                </a:lnTo>
                <a:lnTo>
                  <a:pt x="61" y="251"/>
                </a:lnTo>
                <a:lnTo>
                  <a:pt x="51" y="225"/>
                </a:lnTo>
                <a:lnTo>
                  <a:pt x="0" y="204"/>
                </a:lnTo>
                <a:lnTo>
                  <a:pt x="64" y="12"/>
                </a:lnTo>
                <a:lnTo>
                  <a:pt x="82" y="0"/>
                </a:lnTo>
                <a:lnTo>
                  <a:pt x="103" y="14"/>
                </a:lnTo>
                <a:lnTo>
                  <a:pt x="141" y="24"/>
                </a:lnTo>
                <a:lnTo>
                  <a:pt x="169" y="39"/>
                </a:lnTo>
                <a:lnTo>
                  <a:pt x="180" y="75"/>
                </a:lnTo>
                <a:lnTo>
                  <a:pt x="190" y="84"/>
                </a:lnTo>
                <a:lnTo>
                  <a:pt x="216" y="93"/>
                </a:lnTo>
                <a:lnTo>
                  <a:pt x="247" y="101"/>
                </a:lnTo>
                <a:close/>
              </a:path>
            </a:pathLst>
          </a:custGeom>
          <a:solidFill>
            <a:srgbClr val="7DDFE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62" name="Durham"/>
          <p:cNvSpPr>
            <a:spLocks/>
          </p:cNvSpPr>
          <p:nvPr/>
        </p:nvSpPr>
        <p:spPr bwMode="auto">
          <a:xfrm>
            <a:off x="5412601" y="1897856"/>
            <a:ext cx="280988" cy="427037"/>
          </a:xfrm>
          <a:custGeom>
            <a:avLst/>
            <a:gdLst>
              <a:gd name="T0" fmla="*/ 123 w 177"/>
              <a:gd name="T1" fmla="*/ 2 h 269"/>
              <a:gd name="T2" fmla="*/ 123 w 177"/>
              <a:gd name="T3" fmla="*/ 110 h 269"/>
              <a:gd name="T4" fmla="*/ 141 w 177"/>
              <a:gd name="T5" fmla="*/ 120 h 269"/>
              <a:gd name="T6" fmla="*/ 174 w 177"/>
              <a:gd name="T7" fmla="*/ 153 h 269"/>
              <a:gd name="T8" fmla="*/ 177 w 177"/>
              <a:gd name="T9" fmla="*/ 168 h 269"/>
              <a:gd name="T10" fmla="*/ 168 w 177"/>
              <a:gd name="T11" fmla="*/ 207 h 269"/>
              <a:gd name="T12" fmla="*/ 153 w 177"/>
              <a:gd name="T13" fmla="*/ 225 h 269"/>
              <a:gd name="T14" fmla="*/ 125 w 177"/>
              <a:gd name="T15" fmla="*/ 225 h 269"/>
              <a:gd name="T16" fmla="*/ 107 w 177"/>
              <a:gd name="T17" fmla="*/ 260 h 269"/>
              <a:gd name="T18" fmla="*/ 63 w 177"/>
              <a:gd name="T19" fmla="*/ 260 h 269"/>
              <a:gd name="T20" fmla="*/ 0 w 177"/>
              <a:gd name="T21" fmla="*/ 269 h 269"/>
              <a:gd name="T22" fmla="*/ 36 w 177"/>
              <a:gd name="T23" fmla="*/ 0 h 269"/>
              <a:gd name="T24" fmla="*/ 123 w 177"/>
              <a:gd name="T25"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69">
                <a:moveTo>
                  <a:pt x="123" y="2"/>
                </a:moveTo>
                <a:lnTo>
                  <a:pt x="123" y="110"/>
                </a:lnTo>
                <a:lnTo>
                  <a:pt x="141" y="120"/>
                </a:lnTo>
                <a:lnTo>
                  <a:pt x="174" y="153"/>
                </a:lnTo>
                <a:lnTo>
                  <a:pt x="177" y="168"/>
                </a:lnTo>
                <a:lnTo>
                  <a:pt x="168" y="207"/>
                </a:lnTo>
                <a:lnTo>
                  <a:pt x="153" y="225"/>
                </a:lnTo>
                <a:lnTo>
                  <a:pt x="125" y="225"/>
                </a:lnTo>
                <a:lnTo>
                  <a:pt x="107" y="260"/>
                </a:lnTo>
                <a:lnTo>
                  <a:pt x="63" y="260"/>
                </a:lnTo>
                <a:lnTo>
                  <a:pt x="0" y="269"/>
                </a:lnTo>
                <a:lnTo>
                  <a:pt x="36" y="0"/>
                </a:lnTo>
                <a:lnTo>
                  <a:pt x="123" y="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5" name="Duplin"/>
          <p:cNvSpPr>
            <a:spLocks/>
          </p:cNvSpPr>
          <p:nvPr/>
        </p:nvSpPr>
        <p:spPr bwMode="auto">
          <a:xfrm>
            <a:off x="6188889" y="3069431"/>
            <a:ext cx="508000" cy="536575"/>
          </a:xfrm>
          <a:custGeom>
            <a:avLst/>
            <a:gdLst>
              <a:gd name="T0" fmla="*/ 39 w 320"/>
              <a:gd name="T1" fmla="*/ 338 h 338"/>
              <a:gd name="T2" fmla="*/ 303 w 320"/>
              <a:gd name="T3" fmla="*/ 329 h 338"/>
              <a:gd name="T4" fmla="*/ 309 w 320"/>
              <a:gd name="T5" fmla="*/ 282 h 338"/>
              <a:gd name="T6" fmla="*/ 315 w 320"/>
              <a:gd name="T7" fmla="*/ 221 h 338"/>
              <a:gd name="T8" fmla="*/ 320 w 320"/>
              <a:gd name="T9" fmla="*/ 183 h 338"/>
              <a:gd name="T10" fmla="*/ 305 w 320"/>
              <a:gd name="T11" fmla="*/ 150 h 338"/>
              <a:gd name="T12" fmla="*/ 290 w 320"/>
              <a:gd name="T13" fmla="*/ 140 h 338"/>
              <a:gd name="T14" fmla="*/ 270 w 320"/>
              <a:gd name="T15" fmla="*/ 131 h 338"/>
              <a:gd name="T16" fmla="*/ 261 w 320"/>
              <a:gd name="T17" fmla="*/ 101 h 338"/>
              <a:gd name="T18" fmla="*/ 249 w 320"/>
              <a:gd name="T19" fmla="*/ 41 h 338"/>
              <a:gd name="T20" fmla="*/ 243 w 320"/>
              <a:gd name="T21" fmla="*/ 26 h 338"/>
              <a:gd name="T22" fmla="*/ 203 w 320"/>
              <a:gd name="T23" fmla="*/ 8 h 338"/>
              <a:gd name="T24" fmla="*/ 179 w 320"/>
              <a:gd name="T25" fmla="*/ 32 h 338"/>
              <a:gd name="T26" fmla="*/ 168 w 320"/>
              <a:gd name="T27" fmla="*/ 32 h 338"/>
              <a:gd name="T28" fmla="*/ 108 w 320"/>
              <a:gd name="T29" fmla="*/ 2 h 338"/>
              <a:gd name="T30" fmla="*/ 90 w 320"/>
              <a:gd name="T31" fmla="*/ 0 h 338"/>
              <a:gd name="T32" fmla="*/ 69 w 320"/>
              <a:gd name="T33" fmla="*/ 11 h 338"/>
              <a:gd name="T34" fmla="*/ 53 w 320"/>
              <a:gd name="T35" fmla="*/ 11 h 338"/>
              <a:gd name="T36" fmla="*/ 33 w 320"/>
              <a:gd name="T37" fmla="*/ 2 h 338"/>
              <a:gd name="T38" fmla="*/ 18 w 320"/>
              <a:gd name="T39" fmla="*/ 3 h 338"/>
              <a:gd name="T40" fmla="*/ 24 w 320"/>
              <a:gd name="T41" fmla="*/ 96 h 338"/>
              <a:gd name="T42" fmla="*/ 24 w 320"/>
              <a:gd name="T43" fmla="*/ 161 h 338"/>
              <a:gd name="T44" fmla="*/ 21 w 320"/>
              <a:gd name="T45" fmla="*/ 221 h 338"/>
              <a:gd name="T46" fmla="*/ 0 w 320"/>
              <a:gd name="T47" fmla="*/ 320 h 338"/>
              <a:gd name="T48" fmla="*/ 39 w 320"/>
              <a:gd name="T4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338">
                <a:moveTo>
                  <a:pt x="39" y="338"/>
                </a:moveTo>
                <a:lnTo>
                  <a:pt x="303" y="329"/>
                </a:lnTo>
                <a:lnTo>
                  <a:pt x="309" y="282"/>
                </a:lnTo>
                <a:lnTo>
                  <a:pt x="315" y="221"/>
                </a:lnTo>
                <a:lnTo>
                  <a:pt x="320" y="183"/>
                </a:lnTo>
                <a:lnTo>
                  <a:pt x="305" y="150"/>
                </a:lnTo>
                <a:lnTo>
                  <a:pt x="290" y="140"/>
                </a:lnTo>
                <a:lnTo>
                  <a:pt x="270" y="131"/>
                </a:lnTo>
                <a:lnTo>
                  <a:pt x="261" y="101"/>
                </a:lnTo>
                <a:lnTo>
                  <a:pt x="249" y="41"/>
                </a:lnTo>
                <a:lnTo>
                  <a:pt x="243" y="26"/>
                </a:lnTo>
                <a:lnTo>
                  <a:pt x="203" y="8"/>
                </a:lnTo>
                <a:lnTo>
                  <a:pt x="179" y="32"/>
                </a:lnTo>
                <a:lnTo>
                  <a:pt x="168" y="32"/>
                </a:lnTo>
                <a:lnTo>
                  <a:pt x="108" y="2"/>
                </a:lnTo>
                <a:lnTo>
                  <a:pt x="90" y="0"/>
                </a:lnTo>
                <a:lnTo>
                  <a:pt x="69" y="11"/>
                </a:lnTo>
                <a:lnTo>
                  <a:pt x="53" y="11"/>
                </a:lnTo>
                <a:lnTo>
                  <a:pt x="33" y="2"/>
                </a:lnTo>
                <a:lnTo>
                  <a:pt x="18" y="3"/>
                </a:lnTo>
                <a:lnTo>
                  <a:pt x="24" y="96"/>
                </a:lnTo>
                <a:lnTo>
                  <a:pt x="24" y="161"/>
                </a:lnTo>
                <a:lnTo>
                  <a:pt x="21" y="221"/>
                </a:lnTo>
                <a:lnTo>
                  <a:pt x="0" y="320"/>
                </a:lnTo>
                <a:lnTo>
                  <a:pt x="39" y="338"/>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8" name="Davie"/>
          <p:cNvSpPr>
            <a:spLocks/>
          </p:cNvSpPr>
          <p:nvPr/>
        </p:nvSpPr>
        <p:spPr bwMode="auto">
          <a:xfrm>
            <a:off x="3872726" y="2105818"/>
            <a:ext cx="311150" cy="314325"/>
          </a:xfrm>
          <a:custGeom>
            <a:avLst/>
            <a:gdLst>
              <a:gd name="T0" fmla="*/ 126 w 196"/>
              <a:gd name="T1" fmla="*/ 0 h 198"/>
              <a:gd name="T2" fmla="*/ 136 w 196"/>
              <a:gd name="T3" fmla="*/ 1 h 198"/>
              <a:gd name="T4" fmla="*/ 151 w 196"/>
              <a:gd name="T5" fmla="*/ 12 h 198"/>
              <a:gd name="T6" fmla="*/ 174 w 196"/>
              <a:gd name="T7" fmla="*/ 43 h 198"/>
              <a:gd name="T8" fmla="*/ 186 w 196"/>
              <a:gd name="T9" fmla="*/ 81 h 198"/>
              <a:gd name="T10" fmla="*/ 196 w 196"/>
              <a:gd name="T11" fmla="*/ 121 h 198"/>
              <a:gd name="T12" fmla="*/ 166 w 196"/>
              <a:gd name="T13" fmla="*/ 127 h 198"/>
              <a:gd name="T14" fmla="*/ 172 w 196"/>
              <a:gd name="T15" fmla="*/ 145 h 198"/>
              <a:gd name="T16" fmla="*/ 184 w 196"/>
              <a:gd name="T17" fmla="*/ 151 h 198"/>
              <a:gd name="T18" fmla="*/ 121 w 196"/>
              <a:gd name="T19" fmla="*/ 157 h 198"/>
              <a:gd name="T20" fmla="*/ 132 w 196"/>
              <a:gd name="T21" fmla="*/ 198 h 198"/>
              <a:gd name="T22" fmla="*/ 97 w 196"/>
              <a:gd name="T23" fmla="*/ 183 h 198"/>
              <a:gd name="T24" fmla="*/ 43 w 196"/>
              <a:gd name="T25" fmla="*/ 148 h 198"/>
              <a:gd name="T26" fmla="*/ 0 w 196"/>
              <a:gd name="T27" fmla="*/ 142 h 198"/>
              <a:gd name="T28" fmla="*/ 3 w 196"/>
              <a:gd name="T29" fmla="*/ 1 h 198"/>
              <a:gd name="T30" fmla="*/ 126 w 196"/>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98">
                <a:moveTo>
                  <a:pt x="126" y="0"/>
                </a:moveTo>
                <a:lnTo>
                  <a:pt x="136" y="1"/>
                </a:lnTo>
                <a:lnTo>
                  <a:pt x="151" y="12"/>
                </a:lnTo>
                <a:lnTo>
                  <a:pt x="174" y="43"/>
                </a:lnTo>
                <a:lnTo>
                  <a:pt x="186" y="81"/>
                </a:lnTo>
                <a:lnTo>
                  <a:pt x="196" y="121"/>
                </a:lnTo>
                <a:lnTo>
                  <a:pt x="166" y="127"/>
                </a:lnTo>
                <a:lnTo>
                  <a:pt x="172" y="145"/>
                </a:lnTo>
                <a:lnTo>
                  <a:pt x="184" y="151"/>
                </a:lnTo>
                <a:lnTo>
                  <a:pt x="121" y="157"/>
                </a:lnTo>
                <a:lnTo>
                  <a:pt x="132" y="198"/>
                </a:lnTo>
                <a:lnTo>
                  <a:pt x="97" y="183"/>
                </a:lnTo>
                <a:lnTo>
                  <a:pt x="43" y="148"/>
                </a:lnTo>
                <a:lnTo>
                  <a:pt x="0" y="142"/>
                </a:lnTo>
                <a:lnTo>
                  <a:pt x="3" y="1"/>
                </a:lnTo>
                <a:lnTo>
                  <a:pt x="126"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9" name="Davidson"/>
          <p:cNvSpPr>
            <a:spLocks/>
          </p:cNvSpPr>
          <p:nvPr/>
        </p:nvSpPr>
        <p:spPr bwMode="auto">
          <a:xfrm>
            <a:off x="4063226" y="2139156"/>
            <a:ext cx="411163" cy="590550"/>
          </a:xfrm>
          <a:custGeom>
            <a:avLst/>
            <a:gdLst>
              <a:gd name="T0" fmla="*/ 58 w 259"/>
              <a:gd name="T1" fmla="*/ 39 h 372"/>
              <a:gd name="T2" fmla="*/ 79 w 259"/>
              <a:gd name="T3" fmla="*/ 28 h 372"/>
              <a:gd name="T4" fmla="*/ 97 w 259"/>
              <a:gd name="T5" fmla="*/ 21 h 372"/>
              <a:gd name="T6" fmla="*/ 160 w 259"/>
              <a:gd name="T7" fmla="*/ 21 h 372"/>
              <a:gd name="T8" fmla="*/ 160 w 259"/>
              <a:gd name="T9" fmla="*/ 0 h 372"/>
              <a:gd name="T10" fmla="*/ 259 w 259"/>
              <a:gd name="T11" fmla="*/ 13 h 372"/>
              <a:gd name="T12" fmla="*/ 247 w 259"/>
              <a:gd name="T13" fmla="*/ 372 h 372"/>
              <a:gd name="T14" fmla="*/ 187 w 259"/>
              <a:gd name="T15" fmla="*/ 372 h 372"/>
              <a:gd name="T16" fmla="*/ 163 w 259"/>
              <a:gd name="T17" fmla="*/ 318 h 372"/>
              <a:gd name="T18" fmla="*/ 97 w 259"/>
              <a:gd name="T19" fmla="*/ 255 h 372"/>
              <a:gd name="T20" fmla="*/ 97 w 259"/>
              <a:gd name="T21" fmla="*/ 214 h 372"/>
              <a:gd name="T22" fmla="*/ 52 w 259"/>
              <a:gd name="T23" fmla="*/ 205 h 372"/>
              <a:gd name="T24" fmla="*/ 15 w 259"/>
              <a:gd name="T25" fmla="*/ 202 h 372"/>
              <a:gd name="T26" fmla="*/ 10 w 259"/>
              <a:gd name="T27" fmla="*/ 175 h 372"/>
              <a:gd name="T28" fmla="*/ 0 w 259"/>
              <a:gd name="T29" fmla="*/ 135 h 372"/>
              <a:gd name="T30" fmla="*/ 64 w 259"/>
              <a:gd name="T31" fmla="*/ 130 h 372"/>
              <a:gd name="T32" fmla="*/ 52 w 259"/>
              <a:gd name="T33" fmla="*/ 123 h 372"/>
              <a:gd name="T34" fmla="*/ 46 w 259"/>
              <a:gd name="T35" fmla="*/ 106 h 372"/>
              <a:gd name="T36" fmla="*/ 76 w 259"/>
              <a:gd name="T37" fmla="*/ 100 h 372"/>
              <a:gd name="T38" fmla="*/ 64 w 259"/>
              <a:gd name="T39" fmla="*/ 54 h 372"/>
              <a:gd name="T40" fmla="*/ 58 w 259"/>
              <a:gd name="T41" fmla="*/ 3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372">
                <a:moveTo>
                  <a:pt x="58" y="39"/>
                </a:moveTo>
                <a:lnTo>
                  <a:pt x="79" y="28"/>
                </a:lnTo>
                <a:lnTo>
                  <a:pt x="97" y="21"/>
                </a:lnTo>
                <a:lnTo>
                  <a:pt x="160" y="21"/>
                </a:lnTo>
                <a:lnTo>
                  <a:pt x="160" y="0"/>
                </a:lnTo>
                <a:lnTo>
                  <a:pt x="259" y="13"/>
                </a:lnTo>
                <a:lnTo>
                  <a:pt x="247" y="372"/>
                </a:lnTo>
                <a:lnTo>
                  <a:pt x="187" y="372"/>
                </a:lnTo>
                <a:lnTo>
                  <a:pt x="163" y="318"/>
                </a:lnTo>
                <a:lnTo>
                  <a:pt x="97" y="255"/>
                </a:lnTo>
                <a:lnTo>
                  <a:pt x="97" y="214"/>
                </a:lnTo>
                <a:lnTo>
                  <a:pt x="52" y="205"/>
                </a:lnTo>
                <a:lnTo>
                  <a:pt x="15" y="202"/>
                </a:lnTo>
                <a:lnTo>
                  <a:pt x="10" y="175"/>
                </a:lnTo>
                <a:lnTo>
                  <a:pt x="0" y="135"/>
                </a:lnTo>
                <a:lnTo>
                  <a:pt x="64" y="130"/>
                </a:lnTo>
                <a:lnTo>
                  <a:pt x="52" y="123"/>
                </a:lnTo>
                <a:lnTo>
                  <a:pt x="46" y="106"/>
                </a:lnTo>
                <a:lnTo>
                  <a:pt x="76" y="100"/>
                </a:lnTo>
                <a:lnTo>
                  <a:pt x="64" y="54"/>
                </a:lnTo>
                <a:lnTo>
                  <a:pt x="58" y="39"/>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1" name="Dare"/>
          <p:cNvSpPr>
            <a:spLocks/>
          </p:cNvSpPr>
          <p:nvPr/>
        </p:nvSpPr>
        <p:spPr bwMode="auto">
          <a:xfrm>
            <a:off x="8174851" y="2115343"/>
            <a:ext cx="276225" cy="477838"/>
          </a:xfrm>
          <a:custGeom>
            <a:avLst/>
            <a:gdLst>
              <a:gd name="T0" fmla="*/ 0 w 174"/>
              <a:gd name="T1" fmla="*/ 228 h 301"/>
              <a:gd name="T2" fmla="*/ 9 w 174"/>
              <a:gd name="T3" fmla="*/ 66 h 301"/>
              <a:gd name="T4" fmla="*/ 29 w 174"/>
              <a:gd name="T5" fmla="*/ 57 h 301"/>
              <a:gd name="T6" fmla="*/ 41 w 174"/>
              <a:gd name="T7" fmla="*/ 46 h 301"/>
              <a:gd name="T8" fmla="*/ 51 w 174"/>
              <a:gd name="T9" fmla="*/ 48 h 301"/>
              <a:gd name="T10" fmla="*/ 54 w 174"/>
              <a:gd name="T11" fmla="*/ 63 h 301"/>
              <a:gd name="T12" fmla="*/ 54 w 174"/>
              <a:gd name="T13" fmla="*/ 73 h 301"/>
              <a:gd name="T14" fmla="*/ 63 w 174"/>
              <a:gd name="T15" fmla="*/ 82 h 301"/>
              <a:gd name="T16" fmla="*/ 77 w 174"/>
              <a:gd name="T17" fmla="*/ 88 h 301"/>
              <a:gd name="T18" fmla="*/ 83 w 174"/>
              <a:gd name="T19" fmla="*/ 75 h 301"/>
              <a:gd name="T20" fmla="*/ 95 w 174"/>
              <a:gd name="T21" fmla="*/ 63 h 301"/>
              <a:gd name="T22" fmla="*/ 60 w 174"/>
              <a:gd name="T23" fmla="*/ 63 h 301"/>
              <a:gd name="T24" fmla="*/ 57 w 174"/>
              <a:gd name="T25" fmla="*/ 48 h 301"/>
              <a:gd name="T26" fmla="*/ 108 w 174"/>
              <a:gd name="T27" fmla="*/ 48 h 301"/>
              <a:gd name="T28" fmla="*/ 101 w 174"/>
              <a:gd name="T29" fmla="*/ 34 h 301"/>
              <a:gd name="T30" fmla="*/ 84 w 174"/>
              <a:gd name="T31" fmla="*/ 28 h 301"/>
              <a:gd name="T32" fmla="*/ 89 w 174"/>
              <a:gd name="T33" fmla="*/ 0 h 301"/>
              <a:gd name="T34" fmla="*/ 92 w 174"/>
              <a:gd name="T35" fmla="*/ 10 h 301"/>
              <a:gd name="T36" fmla="*/ 107 w 174"/>
              <a:gd name="T37" fmla="*/ 19 h 301"/>
              <a:gd name="T38" fmla="*/ 138 w 174"/>
              <a:gd name="T39" fmla="*/ 22 h 301"/>
              <a:gd name="T40" fmla="*/ 113 w 174"/>
              <a:gd name="T41" fmla="*/ 24 h 301"/>
              <a:gd name="T42" fmla="*/ 119 w 174"/>
              <a:gd name="T43" fmla="*/ 34 h 301"/>
              <a:gd name="T44" fmla="*/ 132 w 174"/>
              <a:gd name="T45" fmla="*/ 46 h 301"/>
              <a:gd name="T46" fmla="*/ 137 w 174"/>
              <a:gd name="T47" fmla="*/ 63 h 301"/>
              <a:gd name="T48" fmla="*/ 144 w 174"/>
              <a:gd name="T49" fmla="*/ 75 h 301"/>
              <a:gd name="T50" fmla="*/ 149 w 174"/>
              <a:gd name="T51" fmla="*/ 87 h 301"/>
              <a:gd name="T52" fmla="*/ 158 w 174"/>
              <a:gd name="T53" fmla="*/ 103 h 301"/>
              <a:gd name="T54" fmla="*/ 164 w 174"/>
              <a:gd name="T55" fmla="*/ 114 h 301"/>
              <a:gd name="T56" fmla="*/ 164 w 174"/>
              <a:gd name="T57" fmla="*/ 127 h 301"/>
              <a:gd name="T58" fmla="*/ 159 w 174"/>
              <a:gd name="T59" fmla="*/ 142 h 301"/>
              <a:gd name="T60" fmla="*/ 159 w 174"/>
              <a:gd name="T61" fmla="*/ 162 h 301"/>
              <a:gd name="T62" fmla="*/ 167 w 174"/>
              <a:gd name="T63" fmla="*/ 171 h 301"/>
              <a:gd name="T64" fmla="*/ 167 w 174"/>
              <a:gd name="T65" fmla="*/ 193 h 301"/>
              <a:gd name="T66" fmla="*/ 173 w 174"/>
              <a:gd name="T67" fmla="*/ 204 h 301"/>
              <a:gd name="T68" fmla="*/ 168 w 174"/>
              <a:gd name="T69" fmla="*/ 220 h 301"/>
              <a:gd name="T70" fmla="*/ 156 w 174"/>
              <a:gd name="T71" fmla="*/ 204 h 301"/>
              <a:gd name="T72" fmla="*/ 143 w 174"/>
              <a:gd name="T73" fmla="*/ 201 h 301"/>
              <a:gd name="T74" fmla="*/ 138 w 174"/>
              <a:gd name="T75" fmla="*/ 214 h 301"/>
              <a:gd name="T76" fmla="*/ 152 w 174"/>
              <a:gd name="T77" fmla="*/ 228 h 301"/>
              <a:gd name="T78" fmla="*/ 156 w 174"/>
              <a:gd name="T79" fmla="*/ 238 h 301"/>
              <a:gd name="T80" fmla="*/ 174 w 174"/>
              <a:gd name="T81" fmla="*/ 258 h 301"/>
              <a:gd name="T82" fmla="*/ 150 w 174"/>
              <a:gd name="T83" fmla="*/ 265 h 301"/>
              <a:gd name="T84" fmla="*/ 143 w 174"/>
              <a:gd name="T85" fmla="*/ 274 h 301"/>
              <a:gd name="T86" fmla="*/ 141 w 174"/>
              <a:gd name="T87" fmla="*/ 292 h 301"/>
              <a:gd name="T88" fmla="*/ 123 w 174"/>
              <a:gd name="T89" fmla="*/ 292 h 301"/>
              <a:gd name="T90" fmla="*/ 102 w 174"/>
              <a:gd name="T91" fmla="*/ 301 h 301"/>
              <a:gd name="T92" fmla="*/ 89 w 174"/>
              <a:gd name="T93" fmla="*/ 300 h 301"/>
              <a:gd name="T94" fmla="*/ 113 w 174"/>
              <a:gd name="T95" fmla="*/ 289 h 301"/>
              <a:gd name="T96" fmla="*/ 113 w 174"/>
              <a:gd name="T97" fmla="*/ 276 h 301"/>
              <a:gd name="T98" fmla="*/ 98 w 174"/>
              <a:gd name="T99" fmla="*/ 276 h 301"/>
              <a:gd name="T100" fmla="*/ 93 w 174"/>
              <a:gd name="T101" fmla="*/ 252 h 301"/>
              <a:gd name="T102" fmla="*/ 80 w 174"/>
              <a:gd name="T103" fmla="*/ 252 h 301"/>
              <a:gd name="T104" fmla="*/ 74 w 174"/>
              <a:gd name="T105" fmla="*/ 232 h 301"/>
              <a:gd name="T106" fmla="*/ 63 w 174"/>
              <a:gd name="T107" fmla="*/ 223 h 301"/>
              <a:gd name="T108" fmla="*/ 0 w 174"/>
              <a:gd name="T109" fmla="*/ 22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 h="301">
                <a:moveTo>
                  <a:pt x="0" y="228"/>
                </a:moveTo>
                <a:lnTo>
                  <a:pt x="9" y="66"/>
                </a:lnTo>
                <a:lnTo>
                  <a:pt x="29" y="57"/>
                </a:lnTo>
                <a:lnTo>
                  <a:pt x="41" y="46"/>
                </a:lnTo>
                <a:lnTo>
                  <a:pt x="51" y="48"/>
                </a:lnTo>
                <a:lnTo>
                  <a:pt x="54" y="63"/>
                </a:lnTo>
                <a:lnTo>
                  <a:pt x="54" y="73"/>
                </a:lnTo>
                <a:lnTo>
                  <a:pt x="63" y="82"/>
                </a:lnTo>
                <a:lnTo>
                  <a:pt x="77" y="88"/>
                </a:lnTo>
                <a:lnTo>
                  <a:pt x="83" y="75"/>
                </a:lnTo>
                <a:lnTo>
                  <a:pt x="95" y="63"/>
                </a:lnTo>
                <a:lnTo>
                  <a:pt x="60" y="63"/>
                </a:lnTo>
                <a:lnTo>
                  <a:pt x="57" y="48"/>
                </a:lnTo>
                <a:lnTo>
                  <a:pt x="108" y="48"/>
                </a:lnTo>
                <a:lnTo>
                  <a:pt x="101" y="34"/>
                </a:lnTo>
                <a:lnTo>
                  <a:pt x="84" y="28"/>
                </a:lnTo>
                <a:lnTo>
                  <a:pt x="89" y="0"/>
                </a:lnTo>
                <a:lnTo>
                  <a:pt x="92" y="10"/>
                </a:lnTo>
                <a:lnTo>
                  <a:pt x="107" y="19"/>
                </a:lnTo>
                <a:lnTo>
                  <a:pt x="138" y="22"/>
                </a:lnTo>
                <a:lnTo>
                  <a:pt x="113" y="24"/>
                </a:lnTo>
                <a:lnTo>
                  <a:pt x="119" y="34"/>
                </a:lnTo>
                <a:lnTo>
                  <a:pt x="132" y="46"/>
                </a:lnTo>
                <a:lnTo>
                  <a:pt x="137" y="63"/>
                </a:lnTo>
                <a:lnTo>
                  <a:pt x="144" y="75"/>
                </a:lnTo>
                <a:lnTo>
                  <a:pt x="149" y="87"/>
                </a:lnTo>
                <a:lnTo>
                  <a:pt x="158" y="103"/>
                </a:lnTo>
                <a:lnTo>
                  <a:pt x="164" y="114"/>
                </a:lnTo>
                <a:lnTo>
                  <a:pt x="164" y="127"/>
                </a:lnTo>
                <a:lnTo>
                  <a:pt x="159" y="142"/>
                </a:lnTo>
                <a:lnTo>
                  <a:pt x="159" y="162"/>
                </a:lnTo>
                <a:lnTo>
                  <a:pt x="167" y="171"/>
                </a:lnTo>
                <a:lnTo>
                  <a:pt x="167" y="193"/>
                </a:lnTo>
                <a:lnTo>
                  <a:pt x="173" y="204"/>
                </a:lnTo>
                <a:lnTo>
                  <a:pt x="168" y="220"/>
                </a:lnTo>
                <a:lnTo>
                  <a:pt x="156" y="204"/>
                </a:lnTo>
                <a:lnTo>
                  <a:pt x="143" y="201"/>
                </a:lnTo>
                <a:lnTo>
                  <a:pt x="138" y="214"/>
                </a:lnTo>
                <a:lnTo>
                  <a:pt x="152" y="228"/>
                </a:lnTo>
                <a:lnTo>
                  <a:pt x="156" y="238"/>
                </a:lnTo>
                <a:lnTo>
                  <a:pt x="174" y="258"/>
                </a:lnTo>
                <a:lnTo>
                  <a:pt x="150" y="265"/>
                </a:lnTo>
                <a:lnTo>
                  <a:pt x="143" y="274"/>
                </a:lnTo>
                <a:lnTo>
                  <a:pt x="141" y="292"/>
                </a:lnTo>
                <a:lnTo>
                  <a:pt x="123" y="292"/>
                </a:lnTo>
                <a:lnTo>
                  <a:pt x="102" y="301"/>
                </a:lnTo>
                <a:lnTo>
                  <a:pt x="89" y="300"/>
                </a:lnTo>
                <a:lnTo>
                  <a:pt x="113" y="289"/>
                </a:lnTo>
                <a:lnTo>
                  <a:pt x="113" y="276"/>
                </a:lnTo>
                <a:lnTo>
                  <a:pt x="98" y="276"/>
                </a:lnTo>
                <a:lnTo>
                  <a:pt x="93" y="252"/>
                </a:lnTo>
                <a:lnTo>
                  <a:pt x="80" y="252"/>
                </a:lnTo>
                <a:lnTo>
                  <a:pt x="74" y="232"/>
                </a:lnTo>
                <a:lnTo>
                  <a:pt x="63" y="223"/>
                </a:lnTo>
                <a:lnTo>
                  <a:pt x="0" y="228"/>
                </a:lnTo>
                <a:close/>
              </a:path>
            </a:pathLst>
          </a:custGeom>
          <a:solidFill>
            <a:srgbClr val="88E0E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3" name="Currituck"/>
          <p:cNvSpPr>
            <a:spLocks/>
          </p:cNvSpPr>
          <p:nvPr/>
        </p:nvSpPr>
        <p:spPr bwMode="auto">
          <a:xfrm>
            <a:off x="7860526" y="1481931"/>
            <a:ext cx="500063" cy="539750"/>
          </a:xfrm>
          <a:custGeom>
            <a:avLst/>
            <a:gdLst>
              <a:gd name="T0" fmla="*/ 0 w 315"/>
              <a:gd name="T1" fmla="*/ 6 h 340"/>
              <a:gd name="T2" fmla="*/ 123 w 315"/>
              <a:gd name="T3" fmla="*/ 3 h 340"/>
              <a:gd name="T4" fmla="*/ 155 w 315"/>
              <a:gd name="T5" fmla="*/ 0 h 340"/>
              <a:gd name="T6" fmla="*/ 158 w 315"/>
              <a:gd name="T7" fmla="*/ 13 h 340"/>
              <a:gd name="T8" fmla="*/ 131 w 315"/>
              <a:gd name="T9" fmla="*/ 18 h 340"/>
              <a:gd name="T10" fmla="*/ 126 w 315"/>
              <a:gd name="T11" fmla="*/ 27 h 340"/>
              <a:gd name="T12" fmla="*/ 135 w 315"/>
              <a:gd name="T13" fmla="*/ 33 h 340"/>
              <a:gd name="T14" fmla="*/ 152 w 315"/>
              <a:gd name="T15" fmla="*/ 27 h 340"/>
              <a:gd name="T16" fmla="*/ 164 w 315"/>
              <a:gd name="T17" fmla="*/ 52 h 340"/>
              <a:gd name="T18" fmla="*/ 173 w 315"/>
              <a:gd name="T19" fmla="*/ 67 h 340"/>
              <a:gd name="T20" fmla="*/ 195 w 315"/>
              <a:gd name="T21" fmla="*/ 69 h 340"/>
              <a:gd name="T22" fmla="*/ 195 w 315"/>
              <a:gd name="T23" fmla="*/ 79 h 340"/>
              <a:gd name="T24" fmla="*/ 188 w 315"/>
              <a:gd name="T25" fmla="*/ 88 h 340"/>
              <a:gd name="T26" fmla="*/ 198 w 315"/>
              <a:gd name="T27" fmla="*/ 106 h 340"/>
              <a:gd name="T28" fmla="*/ 215 w 315"/>
              <a:gd name="T29" fmla="*/ 106 h 340"/>
              <a:gd name="T30" fmla="*/ 218 w 315"/>
              <a:gd name="T31" fmla="*/ 90 h 340"/>
              <a:gd name="T32" fmla="*/ 209 w 315"/>
              <a:gd name="T33" fmla="*/ 76 h 340"/>
              <a:gd name="T34" fmla="*/ 219 w 315"/>
              <a:gd name="T35" fmla="*/ 76 h 340"/>
              <a:gd name="T36" fmla="*/ 218 w 315"/>
              <a:gd name="T37" fmla="*/ 100 h 340"/>
              <a:gd name="T38" fmla="*/ 218 w 315"/>
              <a:gd name="T39" fmla="*/ 126 h 340"/>
              <a:gd name="T40" fmla="*/ 225 w 315"/>
              <a:gd name="T41" fmla="*/ 138 h 340"/>
              <a:gd name="T42" fmla="*/ 242 w 315"/>
              <a:gd name="T43" fmla="*/ 157 h 340"/>
              <a:gd name="T44" fmla="*/ 254 w 315"/>
              <a:gd name="T45" fmla="*/ 183 h 340"/>
              <a:gd name="T46" fmla="*/ 264 w 315"/>
              <a:gd name="T47" fmla="*/ 192 h 340"/>
              <a:gd name="T48" fmla="*/ 258 w 315"/>
              <a:gd name="T49" fmla="*/ 222 h 340"/>
              <a:gd name="T50" fmla="*/ 267 w 315"/>
              <a:gd name="T51" fmla="*/ 238 h 340"/>
              <a:gd name="T52" fmla="*/ 291 w 315"/>
              <a:gd name="T53" fmla="*/ 283 h 340"/>
              <a:gd name="T54" fmla="*/ 312 w 315"/>
              <a:gd name="T55" fmla="*/ 324 h 340"/>
              <a:gd name="T56" fmla="*/ 315 w 315"/>
              <a:gd name="T57" fmla="*/ 340 h 340"/>
              <a:gd name="T58" fmla="*/ 294 w 315"/>
              <a:gd name="T59" fmla="*/ 316 h 340"/>
              <a:gd name="T60" fmla="*/ 267 w 315"/>
              <a:gd name="T61" fmla="*/ 313 h 340"/>
              <a:gd name="T62" fmla="*/ 267 w 315"/>
              <a:gd name="T63" fmla="*/ 277 h 340"/>
              <a:gd name="T64" fmla="*/ 252 w 315"/>
              <a:gd name="T65" fmla="*/ 256 h 340"/>
              <a:gd name="T66" fmla="*/ 237 w 315"/>
              <a:gd name="T67" fmla="*/ 235 h 340"/>
              <a:gd name="T68" fmla="*/ 237 w 315"/>
              <a:gd name="T69" fmla="*/ 213 h 340"/>
              <a:gd name="T70" fmla="*/ 213 w 315"/>
              <a:gd name="T71" fmla="*/ 205 h 340"/>
              <a:gd name="T72" fmla="*/ 204 w 315"/>
              <a:gd name="T73" fmla="*/ 196 h 340"/>
              <a:gd name="T74" fmla="*/ 197 w 315"/>
              <a:gd name="T75" fmla="*/ 175 h 340"/>
              <a:gd name="T76" fmla="*/ 165 w 315"/>
              <a:gd name="T77" fmla="*/ 139 h 340"/>
              <a:gd name="T78" fmla="*/ 113 w 315"/>
              <a:gd name="T79" fmla="*/ 139 h 340"/>
              <a:gd name="T80" fmla="*/ 92 w 315"/>
              <a:gd name="T81" fmla="*/ 112 h 340"/>
              <a:gd name="T82" fmla="*/ 93 w 315"/>
              <a:gd name="T83" fmla="*/ 87 h 340"/>
              <a:gd name="T84" fmla="*/ 39 w 315"/>
              <a:gd name="T85" fmla="*/ 45 h 340"/>
              <a:gd name="T86" fmla="*/ 0 w 315"/>
              <a:gd name="T87"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5" h="340">
                <a:moveTo>
                  <a:pt x="0" y="6"/>
                </a:moveTo>
                <a:lnTo>
                  <a:pt x="123" y="3"/>
                </a:lnTo>
                <a:lnTo>
                  <a:pt x="155" y="0"/>
                </a:lnTo>
                <a:lnTo>
                  <a:pt x="158" y="13"/>
                </a:lnTo>
                <a:lnTo>
                  <a:pt x="131" y="18"/>
                </a:lnTo>
                <a:lnTo>
                  <a:pt x="126" y="27"/>
                </a:lnTo>
                <a:lnTo>
                  <a:pt x="135" y="33"/>
                </a:lnTo>
                <a:lnTo>
                  <a:pt x="152" y="27"/>
                </a:lnTo>
                <a:lnTo>
                  <a:pt x="164" y="52"/>
                </a:lnTo>
                <a:lnTo>
                  <a:pt x="173" y="67"/>
                </a:lnTo>
                <a:lnTo>
                  <a:pt x="195" y="69"/>
                </a:lnTo>
                <a:lnTo>
                  <a:pt x="195" y="79"/>
                </a:lnTo>
                <a:lnTo>
                  <a:pt x="188" y="88"/>
                </a:lnTo>
                <a:lnTo>
                  <a:pt x="198" y="106"/>
                </a:lnTo>
                <a:lnTo>
                  <a:pt x="215" y="106"/>
                </a:lnTo>
                <a:lnTo>
                  <a:pt x="218" y="90"/>
                </a:lnTo>
                <a:lnTo>
                  <a:pt x="209" y="76"/>
                </a:lnTo>
                <a:lnTo>
                  <a:pt x="219" y="76"/>
                </a:lnTo>
                <a:lnTo>
                  <a:pt x="218" y="100"/>
                </a:lnTo>
                <a:lnTo>
                  <a:pt x="218" y="126"/>
                </a:lnTo>
                <a:lnTo>
                  <a:pt x="225" y="138"/>
                </a:lnTo>
                <a:lnTo>
                  <a:pt x="242" y="157"/>
                </a:lnTo>
                <a:lnTo>
                  <a:pt x="254" y="183"/>
                </a:lnTo>
                <a:lnTo>
                  <a:pt x="264" y="192"/>
                </a:lnTo>
                <a:lnTo>
                  <a:pt x="258" y="222"/>
                </a:lnTo>
                <a:lnTo>
                  <a:pt x="267" y="238"/>
                </a:lnTo>
                <a:lnTo>
                  <a:pt x="291" y="283"/>
                </a:lnTo>
                <a:lnTo>
                  <a:pt x="312" y="324"/>
                </a:lnTo>
                <a:lnTo>
                  <a:pt x="315" y="340"/>
                </a:lnTo>
                <a:lnTo>
                  <a:pt x="294" y="316"/>
                </a:lnTo>
                <a:lnTo>
                  <a:pt x="267" y="313"/>
                </a:lnTo>
                <a:lnTo>
                  <a:pt x="267" y="277"/>
                </a:lnTo>
                <a:lnTo>
                  <a:pt x="252" y="256"/>
                </a:lnTo>
                <a:lnTo>
                  <a:pt x="237" y="235"/>
                </a:lnTo>
                <a:lnTo>
                  <a:pt x="237" y="213"/>
                </a:lnTo>
                <a:lnTo>
                  <a:pt x="213" y="205"/>
                </a:lnTo>
                <a:lnTo>
                  <a:pt x="204" y="196"/>
                </a:lnTo>
                <a:lnTo>
                  <a:pt x="197" y="175"/>
                </a:lnTo>
                <a:lnTo>
                  <a:pt x="165" y="139"/>
                </a:lnTo>
                <a:lnTo>
                  <a:pt x="113" y="139"/>
                </a:lnTo>
                <a:lnTo>
                  <a:pt x="92" y="112"/>
                </a:lnTo>
                <a:lnTo>
                  <a:pt x="93" y="87"/>
                </a:lnTo>
                <a:lnTo>
                  <a:pt x="39" y="45"/>
                </a:lnTo>
                <a:lnTo>
                  <a:pt x="0" y="6"/>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dirty="0">
              <a:solidFill>
                <a:srgbClr val="EAEAEA"/>
              </a:solidFill>
              <a:latin typeface="Times New Roman" pitchFamily="18" charset="0"/>
            </a:endParaRPr>
          </a:p>
        </p:txBody>
      </p:sp>
      <p:sp>
        <p:nvSpPr>
          <p:cNvPr id="25657" name="Cumberland"/>
          <p:cNvSpPr>
            <a:spLocks/>
          </p:cNvSpPr>
          <p:nvPr/>
        </p:nvSpPr>
        <p:spPr bwMode="auto">
          <a:xfrm>
            <a:off x="5331639" y="2997993"/>
            <a:ext cx="571500" cy="488950"/>
          </a:xfrm>
          <a:custGeom>
            <a:avLst/>
            <a:gdLst>
              <a:gd name="T0" fmla="*/ 290 w 360"/>
              <a:gd name="T1" fmla="*/ 15 h 308"/>
              <a:gd name="T2" fmla="*/ 275 w 360"/>
              <a:gd name="T3" fmla="*/ 51 h 308"/>
              <a:gd name="T4" fmla="*/ 282 w 360"/>
              <a:gd name="T5" fmla="*/ 62 h 308"/>
              <a:gd name="T6" fmla="*/ 275 w 360"/>
              <a:gd name="T7" fmla="*/ 96 h 308"/>
              <a:gd name="T8" fmla="*/ 258 w 360"/>
              <a:gd name="T9" fmla="*/ 125 h 308"/>
              <a:gd name="T10" fmla="*/ 260 w 360"/>
              <a:gd name="T11" fmla="*/ 138 h 308"/>
              <a:gd name="T12" fmla="*/ 276 w 360"/>
              <a:gd name="T13" fmla="*/ 185 h 308"/>
              <a:gd name="T14" fmla="*/ 276 w 360"/>
              <a:gd name="T15" fmla="*/ 200 h 308"/>
              <a:gd name="T16" fmla="*/ 360 w 360"/>
              <a:gd name="T17" fmla="*/ 287 h 308"/>
              <a:gd name="T18" fmla="*/ 126 w 360"/>
              <a:gd name="T19" fmla="*/ 308 h 308"/>
              <a:gd name="T20" fmla="*/ 99 w 360"/>
              <a:gd name="T21" fmla="*/ 252 h 308"/>
              <a:gd name="T22" fmla="*/ 74 w 360"/>
              <a:gd name="T23" fmla="*/ 239 h 308"/>
              <a:gd name="T24" fmla="*/ 42 w 360"/>
              <a:gd name="T25" fmla="*/ 225 h 308"/>
              <a:gd name="T26" fmla="*/ 9 w 360"/>
              <a:gd name="T27" fmla="*/ 143 h 308"/>
              <a:gd name="T28" fmla="*/ 0 w 360"/>
              <a:gd name="T29" fmla="*/ 84 h 308"/>
              <a:gd name="T30" fmla="*/ 8 w 360"/>
              <a:gd name="T31" fmla="*/ 47 h 308"/>
              <a:gd name="T32" fmla="*/ 188 w 360"/>
              <a:gd name="T33" fmla="*/ 0 h 308"/>
              <a:gd name="T34" fmla="*/ 290 w 360"/>
              <a:gd name="T35" fmla="*/ 1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0" h="308">
                <a:moveTo>
                  <a:pt x="290" y="15"/>
                </a:moveTo>
                <a:lnTo>
                  <a:pt x="275" y="51"/>
                </a:lnTo>
                <a:lnTo>
                  <a:pt x="282" y="62"/>
                </a:lnTo>
                <a:lnTo>
                  <a:pt x="275" y="96"/>
                </a:lnTo>
                <a:lnTo>
                  <a:pt x="258" y="125"/>
                </a:lnTo>
                <a:lnTo>
                  <a:pt x="260" y="138"/>
                </a:lnTo>
                <a:lnTo>
                  <a:pt x="276" y="185"/>
                </a:lnTo>
                <a:lnTo>
                  <a:pt x="276" y="200"/>
                </a:lnTo>
                <a:lnTo>
                  <a:pt x="360" y="287"/>
                </a:lnTo>
                <a:lnTo>
                  <a:pt x="126" y="308"/>
                </a:lnTo>
                <a:lnTo>
                  <a:pt x="99" y="252"/>
                </a:lnTo>
                <a:lnTo>
                  <a:pt x="74" y="239"/>
                </a:lnTo>
                <a:lnTo>
                  <a:pt x="42" y="225"/>
                </a:lnTo>
                <a:lnTo>
                  <a:pt x="9" y="143"/>
                </a:lnTo>
                <a:lnTo>
                  <a:pt x="0" y="84"/>
                </a:lnTo>
                <a:lnTo>
                  <a:pt x="8" y="47"/>
                </a:lnTo>
                <a:lnTo>
                  <a:pt x="188" y="0"/>
                </a:lnTo>
                <a:lnTo>
                  <a:pt x="290" y="15"/>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704" name="Craven"/>
          <p:cNvSpPr>
            <a:spLocks/>
          </p:cNvSpPr>
          <p:nvPr/>
        </p:nvSpPr>
        <p:spPr bwMode="auto">
          <a:xfrm>
            <a:off x="6831826" y="2807493"/>
            <a:ext cx="812800" cy="646113"/>
          </a:xfrm>
          <a:custGeom>
            <a:avLst/>
            <a:gdLst>
              <a:gd name="T0" fmla="*/ 336 w 512"/>
              <a:gd name="T1" fmla="*/ 122 h 407"/>
              <a:gd name="T2" fmla="*/ 303 w 512"/>
              <a:gd name="T3" fmla="*/ 164 h 407"/>
              <a:gd name="T4" fmla="*/ 323 w 512"/>
              <a:gd name="T5" fmla="*/ 207 h 407"/>
              <a:gd name="T6" fmla="*/ 311 w 512"/>
              <a:gd name="T7" fmla="*/ 233 h 407"/>
              <a:gd name="T8" fmla="*/ 285 w 512"/>
              <a:gd name="T9" fmla="*/ 225 h 407"/>
              <a:gd name="T10" fmla="*/ 272 w 512"/>
              <a:gd name="T11" fmla="*/ 201 h 407"/>
              <a:gd name="T12" fmla="*/ 249 w 512"/>
              <a:gd name="T13" fmla="*/ 191 h 407"/>
              <a:gd name="T14" fmla="*/ 257 w 512"/>
              <a:gd name="T15" fmla="*/ 215 h 407"/>
              <a:gd name="T16" fmla="*/ 273 w 512"/>
              <a:gd name="T17" fmla="*/ 242 h 407"/>
              <a:gd name="T18" fmla="*/ 302 w 512"/>
              <a:gd name="T19" fmla="*/ 288 h 407"/>
              <a:gd name="T20" fmla="*/ 333 w 512"/>
              <a:gd name="T21" fmla="*/ 309 h 407"/>
              <a:gd name="T22" fmla="*/ 339 w 512"/>
              <a:gd name="T23" fmla="*/ 329 h 407"/>
              <a:gd name="T24" fmla="*/ 359 w 512"/>
              <a:gd name="T25" fmla="*/ 324 h 407"/>
              <a:gd name="T26" fmla="*/ 383 w 512"/>
              <a:gd name="T27" fmla="*/ 330 h 407"/>
              <a:gd name="T28" fmla="*/ 411 w 512"/>
              <a:gd name="T29" fmla="*/ 326 h 407"/>
              <a:gd name="T30" fmla="*/ 420 w 512"/>
              <a:gd name="T31" fmla="*/ 360 h 407"/>
              <a:gd name="T32" fmla="*/ 440 w 512"/>
              <a:gd name="T33" fmla="*/ 336 h 407"/>
              <a:gd name="T34" fmla="*/ 485 w 512"/>
              <a:gd name="T35" fmla="*/ 323 h 407"/>
              <a:gd name="T36" fmla="*/ 507 w 512"/>
              <a:gd name="T37" fmla="*/ 350 h 407"/>
              <a:gd name="T38" fmla="*/ 494 w 512"/>
              <a:gd name="T39" fmla="*/ 360 h 407"/>
              <a:gd name="T40" fmla="*/ 392 w 512"/>
              <a:gd name="T41" fmla="*/ 393 h 407"/>
              <a:gd name="T42" fmla="*/ 228 w 512"/>
              <a:gd name="T43" fmla="*/ 407 h 407"/>
              <a:gd name="T44" fmla="*/ 212 w 512"/>
              <a:gd name="T45" fmla="*/ 228 h 407"/>
              <a:gd name="T46" fmla="*/ 177 w 512"/>
              <a:gd name="T47" fmla="*/ 251 h 407"/>
              <a:gd name="T48" fmla="*/ 152 w 512"/>
              <a:gd name="T49" fmla="*/ 218 h 407"/>
              <a:gd name="T50" fmla="*/ 0 w 512"/>
              <a:gd name="T51" fmla="*/ 132 h 407"/>
              <a:gd name="T52" fmla="*/ 35 w 512"/>
              <a:gd name="T53" fmla="*/ 99 h 407"/>
              <a:gd name="T54" fmla="*/ 27 w 512"/>
              <a:gd name="T55" fmla="*/ 66 h 407"/>
              <a:gd name="T56" fmla="*/ 77 w 512"/>
              <a:gd name="T57" fmla="*/ 51 h 407"/>
              <a:gd name="T58" fmla="*/ 125 w 512"/>
              <a:gd name="T59" fmla="*/ 32 h 407"/>
              <a:gd name="T60" fmla="*/ 146 w 512"/>
              <a:gd name="T61" fmla="*/ 12 h 407"/>
              <a:gd name="T62" fmla="*/ 309 w 512"/>
              <a:gd name="T63" fmla="*/ 6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407">
                <a:moveTo>
                  <a:pt x="339" y="99"/>
                </a:moveTo>
                <a:lnTo>
                  <a:pt x="336" y="122"/>
                </a:lnTo>
                <a:lnTo>
                  <a:pt x="315" y="143"/>
                </a:lnTo>
                <a:lnTo>
                  <a:pt x="303" y="164"/>
                </a:lnTo>
                <a:lnTo>
                  <a:pt x="297" y="179"/>
                </a:lnTo>
                <a:lnTo>
                  <a:pt x="323" y="207"/>
                </a:lnTo>
                <a:lnTo>
                  <a:pt x="321" y="231"/>
                </a:lnTo>
                <a:lnTo>
                  <a:pt x="311" y="233"/>
                </a:lnTo>
                <a:lnTo>
                  <a:pt x="300" y="243"/>
                </a:lnTo>
                <a:lnTo>
                  <a:pt x="285" y="225"/>
                </a:lnTo>
                <a:lnTo>
                  <a:pt x="276" y="215"/>
                </a:lnTo>
                <a:lnTo>
                  <a:pt x="272" y="201"/>
                </a:lnTo>
                <a:lnTo>
                  <a:pt x="260" y="192"/>
                </a:lnTo>
                <a:lnTo>
                  <a:pt x="249" y="191"/>
                </a:lnTo>
                <a:lnTo>
                  <a:pt x="234" y="186"/>
                </a:lnTo>
                <a:lnTo>
                  <a:pt x="257" y="215"/>
                </a:lnTo>
                <a:lnTo>
                  <a:pt x="263" y="228"/>
                </a:lnTo>
                <a:lnTo>
                  <a:pt x="273" y="242"/>
                </a:lnTo>
                <a:lnTo>
                  <a:pt x="281" y="263"/>
                </a:lnTo>
                <a:lnTo>
                  <a:pt x="302" y="288"/>
                </a:lnTo>
                <a:lnTo>
                  <a:pt x="320" y="300"/>
                </a:lnTo>
                <a:lnTo>
                  <a:pt x="333" y="309"/>
                </a:lnTo>
                <a:lnTo>
                  <a:pt x="336" y="344"/>
                </a:lnTo>
                <a:lnTo>
                  <a:pt x="339" y="329"/>
                </a:lnTo>
                <a:lnTo>
                  <a:pt x="347" y="318"/>
                </a:lnTo>
                <a:lnTo>
                  <a:pt x="359" y="324"/>
                </a:lnTo>
                <a:lnTo>
                  <a:pt x="368" y="330"/>
                </a:lnTo>
                <a:lnTo>
                  <a:pt x="383" y="330"/>
                </a:lnTo>
                <a:lnTo>
                  <a:pt x="398" y="321"/>
                </a:lnTo>
                <a:lnTo>
                  <a:pt x="411" y="326"/>
                </a:lnTo>
                <a:lnTo>
                  <a:pt x="420" y="342"/>
                </a:lnTo>
                <a:lnTo>
                  <a:pt x="420" y="360"/>
                </a:lnTo>
                <a:lnTo>
                  <a:pt x="429" y="350"/>
                </a:lnTo>
                <a:lnTo>
                  <a:pt x="440" y="336"/>
                </a:lnTo>
                <a:lnTo>
                  <a:pt x="462" y="309"/>
                </a:lnTo>
                <a:lnTo>
                  <a:pt x="485" y="323"/>
                </a:lnTo>
                <a:lnTo>
                  <a:pt x="489" y="348"/>
                </a:lnTo>
                <a:lnTo>
                  <a:pt x="507" y="350"/>
                </a:lnTo>
                <a:lnTo>
                  <a:pt x="512" y="360"/>
                </a:lnTo>
                <a:lnTo>
                  <a:pt x="494" y="360"/>
                </a:lnTo>
                <a:lnTo>
                  <a:pt x="438" y="390"/>
                </a:lnTo>
                <a:lnTo>
                  <a:pt x="392" y="393"/>
                </a:lnTo>
                <a:lnTo>
                  <a:pt x="369" y="401"/>
                </a:lnTo>
                <a:lnTo>
                  <a:pt x="228" y="407"/>
                </a:lnTo>
                <a:lnTo>
                  <a:pt x="228" y="263"/>
                </a:lnTo>
                <a:lnTo>
                  <a:pt x="212" y="228"/>
                </a:lnTo>
                <a:lnTo>
                  <a:pt x="201" y="243"/>
                </a:lnTo>
                <a:lnTo>
                  <a:pt x="177" y="251"/>
                </a:lnTo>
                <a:lnTo>
                  <a:pt x="170" y="222"/>
                </a:lnTo>
                <a:lnTo>
                  <a:pt x="152" y="218"/>
                </a:lnTo>
                <a:lnTo>
                  <a:pt x="68" y="167"/>
                </a:lnTo>
                <a:lnTo>
                  <a:pt x="0" y="132"/>
                </a:lnTo>
                <a:lnTo>
                  <a:pt x="42" y="111"/>
                </a:lnTo>
                <a:lnTo>
                  <a:pt x="35" y="99"/>
                </a:lnTo>
                <a:lnTo>
                  <a:pt x="27" y="84"/>
                </a:lnTo>
                <a:lnTo>
                  <a:pt x="27" y="66"/>
                </a:lnTo>
                <a:lnTo>
                  <a:pt x="51" y="48"/>
                </a:lnTo>
                <a:lnTo>
                  <a:pt x="77" y="51"/>
                </a:lnTo>
                <a:lnTo>
                  <a:pt x="102" y="20"/>
                </a:lnTo>
                <a:lnTo>
                  <a:pt x="125" y="32"/>
                </a:lnTo>
                <a:lnTo>
                  <a:pt x="143" y="33"/>
                </a:lnTo>
                <a:lnTo>
                  <a:pt x="146" y="12"/>
                </a:lnTo>
                <a:lnTo>
                  <a:pt x="167" y="0"/>
                </a:lnTo>
                <a:lnTo>
                  <a:pt x="309" y="69"/>
                </a:lnTo>
                <a:lnTo>
                  <a:pt x="339" y="99"/>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0" name="Columbus"/>
          <p:cNvSpPr>
            <a:spLocks/>
          </p:cNvSpPr>
          <p:nvPr/>
        </p:nvSpPr>
        <p:spPr bwMode="auto">
          <a:xfrm>
            <a:off x="5374501" y="3888581"/>
            <a:ext cx="846138" cy="604837"/>
          </a:xfrm>
          <a:custGeom>
            <a:avLst/>
            <a:gdLst>
              <a:gd name="T0" fmla="*/ 0 w 533"/>
              <a:gd name="T1" fmla="*/ 129 h 381"/>
              <a:gd name="T2" fmla="*/ 254 w 533"/>
              <a:gd name="T3" fmla="*/ 381 h 381"/>
              <a:gd name="T4" fmla="*/ 269 w 533"/>
              <a:gd name="T5" fmla="*/ 353 h 381"/>
              <a:gd name="T6" fmla="*/ 260 w 533"/>
              <a:gd name="T7" fmla="*/ 335 h 381"/>
              <a:gd name="T8" fmla="*/ 276 w 533"/>
              <a:gd name="T9" fmla="*/ 314 h 381"/>
              <a:gd name="T10" fmla="*/ 291 w 533"/>
              <a:gd name="T11" fmla="*/ 308 h 381"/>
              <a:gd name="T12" fmla="*/ 303 w 533"/>
              <a:gd name="T13" fmla="*/ 294 h 381"/>
              <a:gd name="T14" fmla="*/ 311 w 533"/>
              <a:gd name="T15" fmla="*/ 258 h 381"/>
              <a:gd name="T16" fmla="*/ 326 w 533"/>
              <a:gd name="T17" fmla="*/ 224 h 381"/>
              <a:gd name="T18" fmla="*/ 341 w 533"/>
              <a:gd name="T19" fmla="*/ 221 h 381"/>
              <a:gd name="T20" fmla="*/ 359 w 533"/>
              <a:gd name="T21" fmla="*/ 228 h 381"/>
              <a:gd name="T22" fmla="*/ 386 w 533"/>
              <a:gd name="T23" fmla="*/ 239 h 381"/>
              <a:gd name="T24" fmla="*/ 410 w 533"/>
              <a:gd name="T25" fmla="*/ 186 h 381"/>
              <a:gd name="T26" fmla="*/ 486 w 533"/>
              <a:gd name="T27" fmla="*/ 177 h 381"/>
              <a:gd name="T28" fmla="*/ 533 w 533"/>
              <a:gd name="T29" fmla="*/ 83 h 381"/>
              <a:gd name="T30" fmla="*/ 507 w 533"/>
              <a:gd name="T31" fmla="*/ 71 h 381"/>
              <a:gd name="T32" fmla="*/ 479 w 533"/>
              <a:gd name="T33" fmla="*/ 48 h 381"/>
              <a:gd name="T34" fmla="*/ 441 w 533"/>
              <a:gd name="T35" fmla="*/ 72 h 381"/>
              <a:gd name="T36" fmla="*/ 366 w 533"/>
              <a:gd name="T37" fmla="*/ 72 h 381"/>
              <a:gd name="T38" fmla="*/ 251 w 533"/>
              <a:gd name="T39" fmla="*/ 11 h 381"/>
              <a:gd name="T40" fmla="*/ 209 w 533"/>
              <a:gd name="T41" fmla="*/ 8 h 381"/>
              <a:gd name="T42" fmla="*/ 183 w 533"/>
              <a:gd name="T43" fmla="*/ 17 h 381"/>
              <a:gd name="T44" fmla="*/ 146 w 533"/>
              <a:gd name="T45" fmla="*/ 14 h 381"/>
              <a:gd name="T46" fmla="*/ 116 w 533"/>
              <a:gd name="T47" fmla="*/ 0 h 381"/>
              <a:gd name="T48" fmla="*/ 68 w 533"/>
              <a:gd name="T49" fmla="*/ 17 h 381"/>
              <a:gd name="T50" fmla="*/ 63 w 533"/>
              <a:gd name="T51" fmla="*/ 54 h 381"/>
              <a:gd name="T52" fmla="*/ 35 w 533"/>
              <a:gd name="T53" fmla="*/ 63 h 381"/>
              <a:gd name="T54" fmla="*/ 18 w 533"/>
              <a:gd name="T55" fmla="*/ 113 h 381"/>
              <a:gd name="T56" fmla="*/ 0 w 533"/>
              <a:gd name="T57" fmla="*/ 12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381">
                <a:moveTo>
                  <a:pt x="0" y="129"/>
                </a:moveTo>
                <a:lnTo>
                  <a:pt x="254" y="381"/>
                </a:lnTo>
                <a:lnTo>
                  <a:pt x="269" y="353"/>
                </a:lnTo>
                <a:lnTo>
                  <a:pt x="260" y="335"/>
                </a:lnTo>
                <a:lnTo>
                  <a:pt x="276" y="314"/>
                </a:lnTo>
                <a:lnTo>
                  <a:pt x="291" y="308"/>
                </a:lnTo>
                <a:lnTo>
                  <a:pt x="303" y="294"/>
                </a:lnTo>
                <a:lnTo>
                  <a:pt x="311" y="258"/>
                </a:lnTo>
                <a:lnTo>
                  <a:pt x="326" y="224"/>
                </a:lnTo>
                <a:lnTo>
                  <a:pt x="341" y="221"/>
                </a:lnTo>
                <a:lnTo>
                  <a:pt x="359" y="228"/>
                </a:lnTo>
                <a:lnTo>
                  <a:pt x="386" y="239"/>
                </a:lnTo>
                <a:lnTo>
                  <a:pt x="410" y="186"/>
                </a:lnTo>
                <a:lnTo>
                  <a:pt x="486" y="177"/>
                </a:lnTo>
                <a:lnTo>
                  <a:pt x="533" y="83"/>
                </a:lnTo>
                <a:lnTo>
                  <a:pt x="507" y="71"/>
                </a:lnTo>
                <a:lnTo>
                  <a:pt x="479" y="48"/>
                </a:lnTo>
                <a:lnTo>
                  <a:pt x="441" y="72"/>
                </a:lnTo>
                <a:lnTo>
                  <a:pt x="366" y="72"/>
                </a:lnTo>
                <a:lnTo>
                  <a:pt x="251" y="11"/>
                </a:lnTo>
                <a:lnTo>
                  <a:pt x="209" y="8"/>
                </a:lnTo>
                <a:lnTo>
                  <a:pt x="183" y="17"/>
                </a:lnTo>
                <a:lnTo>
                  <a:pt x="146" y="14"/>
                </a:lnTo>
                <a:lnTo>
                  <a:pt x="116" y="0"/>
                </a:lnTo>
                <a:lnTo>
                  <a:pt x="68" y="17"/>
                </a:lnTo>
                <a:lnTo>
                  <a:pt x="63" y="54"/>
                </a:lnTo>
                <a:lnTo>
                  <a:pt x="35" y="63"/>
                </a:lnTo>
                <a:lnTo>
                  <a:pt x="18" y="113"/>
                </a:lnTo>
                <a:lnTo>
                  <a:pt x="0" y="129"/>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4" name="Cleveland"/>
          <p:cNvSpPr>
            <a:spLocks/>
          </p:cNvSpPr>
          <p:nvPr/>
        </p:nvSpPr>
        <p:spPr bwMode="auto">
          <a:xfrm>
            <a:off x="2874189" y="2631281"/>
            <a:ext cx="414337" cy="479425"/>
          </a:xfrm>
          <a:custGeom>
            <a:avLst/>
            <a:gdLst>
              <a:gd name="T0" fmla="*/ 146 w 261"/>
              <a:gd name="T1" fmla="*/ 12 h 302"/>
              <a:gd name="T2" fmla="*/ 161 w 261"/>
              <a:gd name="T3" fmla="*/ 26 h 302"/>
              <a:gd name="T4" fmla="*/ 170 w 261"/>
              <a:gd name="T5" fmla="*/ 42 h 302"/>
              <a:gd name="T6" fmla="*/ 186 w 261"/>
              <a:gd name="T7" fmla="*/ 111 h 302"/>
              <a:gd name="T8" fmla="*/ 248 w 261"/>
              <a:gd name="T9" fmla="*/ 179 h 302"/>
              <a:gd name="T10" fmla="*/ 246 w 261"/>
              <a:gd name="T11" fmla="*/ 216 h 302"/>
              <a:gd name="T12" fmla="*/ 261 w 261"/>
              <a:gd name="T13" fmla="*/ 228 h 302"/>
              <a:gd name="T14" fmla="*/ 261 w 261"/>
              <a:gd name="T15" fmla="*/ 302 h 302"/>
              <a:gd name="T16" fmla="*/ 0 w 261"/>
              <a:gd name="T17" fmla="*/ 281 h 302"/>
              <a:gd name="T18" fmla="*/ 45 w 261"/>
              <a:gd name="T19" fmla="*/ 162 h 302"/>
              <a:gd name="T20" fmla="*/ 51 w 261"/>
              <a:gd name="T21" fmla="*/ 0 h 302"/>
              <a:gd name="T22" fmla="*/ 146 w 261"/>
              <a:gd name="T23" fmla="*/ 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02">
                <a:moveTo>
                  <a:pt x="146" y="12"/>
                </a:moveTo>
                <a:lnTo>
                  <a:pt x="161" y="26"/>
                </a:lnTo>
                <a:lnTo>
                  <a:pt x="170" y="42"/>
                </a:lnTo>
                <a:lnTo>
                  <a:pt x="186" y="111"/>
                </a:lnTo>
                <a:lnTo>
                  <a:pt x="248" y="179"/>
                </a:lnTo>
                <a:lnTo>
                  <a:pt x="246" y="216"/>
                </a:lnTo>
                <a:lnTo>
                  <a:pt x="261" y="228"/>
                </a:lnTo>
                <a:lnTo>
                  <a:pt x="261" y="302"/>
                </a:lnTo>
                <a:lnTo>
                  <a:pt x="0" y="281"/>
                </a:lnTo>
                <a:lnTo>
                  <a:pt x="45" y="162"/>
                </a:lnTo>
                <a:lnTo>
                  <a:pt x="51" y="0"/>
                </a:lnTo>
                <a:lnTo>
                  <a:pt x="146" y="1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4" name="Clay"/>
          <p:cNvSpPr>
            <a:spLocks/>
          </p:cNvSpPr>
          <p:nvPr/>
        </p:nvSpPr>
        <p:spPr bwMode="auto">
          <a:xfrm>
            <a:off x="819964" y="3048793"/>
            <a:ext cx="454025" cy="201613"/>
          </a:xfrm>
          <a:custGeom>
            <a:avLst/>
            <a:gdLst>
              <a:gd name="T0" fmla="*/ 159 w 286"/>
              <a:gd name="T1" fmla="*/ 3 h 127"/>
              <a:gd name="T2" fmla="*/ 204 w 286"/>
              <a:gd name="T3" fmla="*/ 3 h 127"/>
              <a:gd name="T4" fmla="*/ 226 w 286"/>
              <a:gd name="T5" fmla="*/ 37 h 127"/>
              <a:gd name="T6" fmla="*/ 255 w 286"/>
              <a:gd name="T7" fmla="*/ 88 h 127"/>
              <a:gd name="T8" fmla="*/ 286 w 286"/>
              <a:gd name="T9" fmla="*/ 127 h 127"/>
              <a:gd name="T10" fmla="*/ 0 w 286"/>
              <a:gd name="T11" fmla="*/ 117 h 127"/>
              <a:gd name="T12" fmla="*/ 36 w 286"/>
              <a:gd name="T13" fmla="*/ 67 h 127"/>
              <a:gd name="T14" fmla="*/ 85 w 286"/>
              <a:gd name="T15" fmla="*/ 16 h 127"/>
              <a:gd name="T16" fmla="*/ 141 w 286"/>
              <a:gd name="T17" fmla="*/ 0 h 127"/>
              <a:gd name="T18" fmla="*/ 159 w 286"/>
              <a:gd name="T19"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27">
                <a:moveTo>
                  <a:pt x="159" y="3"/>
                </a:moveTo>
                <a:lnTo>
                  <a:pt x="204" y="3"/>
                </a:lnTo>
                <a:lnTo>
                  <a:pt x="226" y="37"/>
                </a:lnTo>
                <a:lnTo>
                  <a:pt x="255" y="88"/>
                </a:lnTo>
                <a:lnTo>
                  <a:pt x="286" y="127"/>
                </a:lnTo>
                <a:lnTo>
                  <a:pt x="0" y="117"/>
                </a:lnTo>
                <a:lnTo>
                  <a:pt x="36" y="67"/>
                </a:lnTo>
                <a:lnTo>
                  <a:pt x="85" y="16"/>
                </a:lnTo>
                <a:lnTo>
                  <a:pt x="141" y="0"/>
                </a:lnTo>
                <a:lnTo>
                  <a:pt x="159" y="3"/>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7" name="Chowan"/>
          <p:cNvSpPr>
            <a:spLocks/>
          </p:cNvSpPr>
          <p:nvPr/>
        </p:nvSpPr>
        <p:spPr bwMode="auto">
          <a:xfrm>
            <a:off x="7506514" y="1726406"/>
            <a:ext cx="271462" cy="393700"/>
          </a:xfrm>
          <a:custGeom>
            <a:avLst/>
            <a:gdLst>
              <a:gd name="T0" fmla="*/ 171 w 171"/>
              <a:gd name="T1" fmla="*/ 200 h 248"/>
              <a:gd name="T2" fmla="*/ 150 w 171"/>
              <a:gd name="T3" fmla="*/ 212 h 248"/>
              <a:gd name="T4" fmla="*/ 136 w 171"/>
              <a:gd name="T5" fmla="*/ 224 h 248"/>
              <a:gd name="T6" fmla="*/ 124 w 171"/>
              <a:gd name="T7" fmla="*/ 239 h 248"/>
              <a:gd name="T8" fmla="*/ 106 w 171"/>
              <a:gd name="T9" fmla="*/ 239 h 248"/>
              <a:gd name="T10" fmla="*/ 97 w 171"/>
              <a:gd name="T11" fmla="*/ 248 h 248"/>
              <a:gd name="T12" fmla="*/ 87 w 171"/>
              <a:gd name="T13" fmla="*/ 248 h 248"/>
              <a:gd name="T14" fmla="*/ 81 w 171"/>
              <a:gd name="T15" fmla="*/ 218 h 248"/>
              <a:gd name="T16" fmla="*/ 66 w 171"/>
              <a:gd name="T17" fmla="*/ 210 h 248"/>
              <a:gd name="T18" fmla="*/ 51 w 171"/>
              <a:gd name="T19" fmla="*/ 200 h 248"/>
              <a:gd name="T20" fmla="*/ 57 w 171"/>
              <a:gd name="T21" fmla="*/ 210 h 248"/>
              <a:gd name="T22" fmla="*/ 45 w 171"/>
              <a:gd name="T23" fmla="*/ 216 h 248"/>
              <a:gd name="T24" fmla="*/ 34 w 171"/>
              <a:gd name="T25" fmla="*/ 222 h 248"/>
              <a:gd name="T26" fmla="*/ 21 w 171"/>
              <a:gd name="T27" fmla="*/ 198 h 248"/>
              <a:gd name="T28" fmla="*/ 7 w 171"/>
              <a:gd name="T29" fmla="*/ 177 h 248"/>
              <a:gd name="T30" fmla="*/ 7 w 171"/>
              <a:gd name="T31" fmla="*/ 162 h 248"/>
              <a:gd name="T32" fmla="*/ 0 w 171"/>
              <a:gd name="T33" fmla="*/ 143 h 248"/>
              <a:gd name="T34" fmla="*/ 1 w 171"/>
              <a:gd name="T35" fmla="*/ 126 h 248"/>
              <a:gd name="T36" fmla="*/ 9 w 171"/>
              <a:gd name="T37" fmla="*/ 105 h 248"/>
              <a:gd name="T38" fmla="*/ 12 w 171"/>
              <a:gd name="T39" fmla="*/ 84 h 248"/>
              <a:gd name="T40" fmla="*/ 25 w 171"/>
              <a:gd name="T41" fmla="*/ 72 h 248"/>
              <a:gd name="T42" fmla="*/ 25 w 171"/>
              <a:gd name="T43" fmla="*/ 56 h 248"/>
              <a:gd name="T44" fmla="*/ 22 w 171"/>
              <a:gd name="T45" fmla="*/ 44 h 248"/>
              <a:gd name="T46" fmla="*/ 36 w 171"/>
              <a:gd name="T47" fmla="*/ 26 h 248"/>
              <a:gd name="T48" fmla="*/ 45 w 171"/>
              <a:gd name="T49" fmla="*/ 17 h 248"/>
              <a:gd name="T50" fmla="*/ 70 w 171"/>
              <a:gd name="T51" fmla="*/ 9 h 248"/>
              <a:gd name="T52" fmla="*/ 84 w 171"/>
              <a:gd name="T53" fmla="*/ 0 h 248"/>
              <a:gd name="T54" fmla="*/ 76 w 171"/>
              <a:gd name="T55" fmla="*/ 30 h 248"/>
              <a:gd name="T56" fmla="*/ 70 w 171"/>
              <a:gd name="T57" fmla="*/ 72 h 248"/>
              <a:gd name="T58" fmla="*/ 73 w 171"/>
              <a:gd name="T59" fmla="*/ 105 h 248"/>
              <a:gd name="T60" fmla="*/ 76 w 171"/>
              <a:gd name="T61" fmla="*/ 140 h 248"/>
              <a:gd name="T62" fmla="*/ 84 w 171"/>
              <a:gd name="T63" fmla="*/ 167 h 248"/>
              <a:gd name="T64" fmla="*/ 129 w 171"/>
              <a:gd name="T65" fmla="*/ 182 h 248"/>
              <a:gd name="T66" fmla="*/ 157 w 171"/>
              <a:gd name="T67" fmla="*/ 191 h 248"/>
              <a:gd name="T68" fmla="*/ 171 w 171"/>
              <a:gd name="T69" fmla="*/ 20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48">
                <a:moveTo>
                  <a:pt x="171" y="200"/>
                </a:moveTo>
                <a:lnTo>
                  <a:pt x="150" y="212"/>
                </a:lnTo>
                <a:lnTo>
                  <a:pt x="136" y="224"/>
                </a:lnTo>
                <a:lnTo>
                  <a:pt x="124" y="239"/>
                </a:lnTo>
                <a:lnTo>
                  <a:pt x="106" y="239"/>
                </a:lnTo>
                <a:lnTo>
                  <a:pt x="97" y="248"/>
                </a:lnTo>
                <a:lnTo>
                  <a:pt x="87" y="248"/>
                </a:lnTo>
                <a:lnTo>
                  <a:pt x="81" y="218"/>
                </a:lnTo>
                <a:lnTo>
                  <a:pt x="66" y="210"/>
                </a:lnTo>
                <a:lnTo>
                  <a:pt x="51" y="200"/>
                </a:lnTo>
                <a:lnTo>
                  <a:pt x="57" y="210"/>
                </a:lnTo>
                <a:lnTo>
                  <a:pt x="45" y="216"/>
                </a:lnTo>
                <a:lnTo>
                  <a:pt x="34" y="222"/>
                </a:lnTo>
                <a:lnTo>
                  <a:pt x="21" y="198"/>
                </a:lnTo>
                <a:lnTo>
                  <a:pt x="7" y="177"/>
                </a:lnTo>
                <a:lnTo>
                  <a:pt x="7" y="162"/>
                </a:lnTo>
                <a:lnTo>
                  <a:pt x="0" y="143"/>
                </a:lnTo>
                <a:lnTo>
                  <a:pt x="1" y="126"/>
                </a:lnTo>
                <a:lnTo>
                  <a:pt x="9" y="105"/>
                </a:lnTo>
                <a:lnTo>
                  <a:pt x="12" y="84"/>
                </a:lnTo>
                <a:lnTo>
                  <a:pt x="25" y="72"/>
                </a:lnTo>
                <a:lnTo>
                  <a:pt x="25" y="56"/>
                </a:lnTo>
                <a:lnTo>
                  <a:pt x="22" y="44"/>
                </a:lnTo>
                <a:lnTo>
                  <a:pt x="36" y="26"/>
                </a:lnTo>
                <a:lnTo>
                  <a:pt x="45" y="17"/>
                </a:lnTo>
                <a:lnTo>
                  <a:pt x="70" y="9"/>
                </a:lnTo>
                <a:lnTo>
                  <a:pt x="84" y="0"/>
                </a:lnTo>
                <a:lnTo>
                  <a:pt x="76" y="30"/>
                </a:lnTo>
                <a:lnTo>
                  <a:pt x="70" y="72"/>
                </a:lnTo>
                <a:lnTo>
                  <a:pt x="73" y="105"/>
                </a:lnTo>
                <a:lnTo>
                  <a:pt x="76" y="140"/>
                </a:lnTo>
                <a:lnTo>
                  <a:pt x="84" y="167"/>
                </a:lnTo>
                <a:lnTo>
                  <a:pt x="129" y="182"/>
                </a:lnTo>
                <a:lnTo>
                  <a:pt x="157" y="191"/>
                </a:lnTo>
                <a:lnTo>
                  <a:pt x="171" y="200"/>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02" name="Cherokee"/>
          <p:cNvSpPr>
            <a:spLocks/>
          </p:cNvSpPr>
          <p:nvPr/>
        </p:nvSpPr>
        <p:spPr bwMode="auto">
          <a:xfrm>
            <a:off x="515164" y="2896393"/>
            <a:ext cx="590550" cy="339725"/>
          </a:xfrm>
          <a:custGeom>
            <a:avLst/>
            <a:gdLst>
              <a:gd name="T0" fmla="*/ 0 w 372"/>
              <a:gd name="T1" fmla="*/ 205 h 214"/>
              <a:gd name="T2" fmla="*/ 22 w 372"/>
              <a:gd name="T3" fmla="*/ 45 h 214"/>
              <a:gd name="T4" fmla="*/ 45 w 372"/>
              <a:gd name="T5" fmla="*/ 27 h 214"/>
              <a:gd name="T6" fmla="*/ 57 w 372"/>
              <a:gd name="T7" fmla="*/ 25 h 214"/>
              <a:gd name="T8" fmla="*/ 64 w 372"/>
              <a:gd name="T9" fmla="*/ 10 h 214"/>
              <a:gd name="T10" fmla="*/ 87 w 372"/>
              <a:gd name="T11" fmla="*/ 27 h 214"/>
              <a:gd name="T12" fmla="*/ 124 w 372"/>
              <a:gd name="T13" fmla="*/ 27 h 214"/>
              <a:gd name="T14" fmla="*/ 175 w 372"/>
              <a:gd name="T15" fmla="*/ 0 h 214"/>
              <a:gd name="T16" fmla="*/ 187 w 372"/>
              <a:gd name="T17" fmla="*/ 9 h 214"/>
              <a:gd name="T18" fmla="*/ 190 w 372"/>
              <a:gd name="T19" fmla="*/ 30 h 214"/>
              <a:gd name="T20" fmla="*/ 202 w 372"/>
              <a:gd name="T21" fmla="*/ 45 h 214"/>
              <a:gd name="T22" fmla="*/ 228 w 372"/>
              <a:gd name="T23" fmla="*/ 46 h 214"/>
              <a:gd name="T24" fmla="*/ 256 w 372"/>
              <a:gd name="T25" fmla="*/ 33 h 214"/>
              <a:gd name="T26" fmla="*/ 295 w 372"/>
              <a:gd name="T27" fmla="*/ 25 h 214"/>
              <a:gd name="T28" fmla="*/ 333 w 372"/>
              <a:gd name="T29" fmla="*/ 33 h 214"/>
              <a:gd name="T30" fmla="*/ 372 w 372"/>
              <a:gd name="T31" fmla="*/ 36 h 214"/>
              <a:gd name="T32" fmla="*/ 370 w 372"/>
              <a:gd name="T33" fmla="*/ 52 h 214"/>
              <a:gd name="T34" fmla="*/ 352 w 372"/>
              <a:gd name="T35" fmla="*/ 69 h 214"/>
              <a:gd name="T36" fmla="*/ 360 w 372"/>
              <a:gd name="T37" fmla="*/ 78 h 214"/>
              <a:gd name="T38" fmla="*/ 351 w 372"/>
              <a:gd name="T39" fmla="*/ 99 h 214"/>
              <a:gd name="T40" fmla="*/ 333 w 372"/>
              <a:gd name="T41" fmla="*/ 97 h 214"/>
              <a:gd name="T42" fmla="*/ 277 w 372"/>
              <a:gd name="T43" fmla="*/ 114 h 214"/>
              <a:gd name="T44" fmla="*/ 229 w 372"/>
              <a:gd name="T45" fmla="*/ 163 h 214"/>
              <a:gd name="T46" fmla="*/ 192 w 372"/>
              <a:gd name="T47" fmla="*/ 214 h 214"/>
              <a:gd name="T48" fmla="*/ 0 w 372"/>
              <a:gd name="T49" fmla="*/ 20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214">
                <a:moveTo>
                  <a:pt x="0" y="205"/>
                </a:moveTo>
                <a:lnTo>
                  <a:pt x="22" y="45"/>
                </a:lnTo>
                <a:lnTo>
                  <a:pt x="45" y="27"/>
                </a:lnTo>
                <a:lnTo>
                  <a:pt x="57" y="25"/>
                </a:lnTo>
                <a:lnTo>
                  <a:pt x="64" y="10"/>
                </a:lnTo>
                <a:lnTo>
                  <a:pt x="87" y="27"/>
                </a:lnTo>
                <a:lnTo>
                  <a:pt x="124" y="27"/>
                </a:lnTo>
                <a:lnTo>
                  <a:pt x="175" y="0"/>
                </a:lnTo>
                <a:lnTo>
                  <a:pt x="187" y="9"/>
                </a:lnTo>
                <a:lnTo>
                  <a:pt x="190" y="30"/>
                </a:lnTo>
                <a:lnTo>
                  <a:pt x="202" y="45"/>
                </a:lnTo>
                <a:lnTo>
                  <a:pt x="228" y="46"/>
                </a:lnTo>
                <a:lnTo>
                  <a:pt x="256" y="33"/>
                </a:lnTo>
                <a:lnTo>
                  <a:pt x="295" y="25"/>
                </a:lnTo>
                <a:lnTo>
                  <a:pt x="333" y="33"/>
                </a:lnTo>
                <a:lnTo>
                  <a:pt x="372" y="36"/>
                </a:lnTo>
                <a:lnTo>
                  <a:pt x="370" y="52"/>
                </a:lnTo>
                <a:lnTo>
                  <a:pt x="352" y="69"/>
                </a:lnTo>
                <a:lnTo>
                  <a:pt x="360" y="78"/>
                </a:lnTo>
                <a:lnTo>
                  <a:pt x="351" y="99"/>
                </a:lnTo>
                <a:lnTo>
                  <a:pt x="333" y="97"/>
                </a:lnTo>
                <a:lnTo>
                  <a:pt x="277" y="114"/>
                </a:lnTo>
                <a:lnTo>
                  <a:pt x="229" y="163"/>
                </a:lnTo>
                <a:lnTo>
                  <a:pt x="192" y="214"/>
                </a:lnTo>
                <a:lnTo>
                  <a:pt x="0" y="205"/>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3" name="Chatham"/>
          <p:cNvSpPr>
            <a:spLocks/>
          </p:cNvSpPr>
          <p:nvPr/>
        </p:nvSpPr>
        <p:spPr bwMode="auto">
          <a:xfrm>
            <a:off x="4920476" y="2307431"/>
            <a:ext cx="595313" cy="414337"/>
          </a:xfrm>
          <a:custGeom>
            <a:avLst/>
            <a:gdLst>
              <a:gd name="T0" fmla="*/ 0 w 375"/>
              <a:gd name="T1" fmla="*/ 261 h 261"/>
              <a:gd name="T2" fmla="*/ 64 w 375"/>
              <a:gd name="T3" fmla="*/ 260 h 261"/>
              <a:gd name="T4" fmla="*/ 121 w 375"/>
              <a:gd name="T5" fmla="*/ 252 h 261"/>
              <a:gd name="T6" fmla="*/ 147 w 375"/>
              <a:gd name="T7" fmla="*/ 230 h 261"/>
              <a:gd name="T8" fmla="*/ 165 w 375"/>
              <a:gd name="T9" fmla="*/ 249 h 261"/>
              <a:gd name="T10" fmla="*/ 175 w 375"/>
              <a:gd name="T11" fmla="*/ 221 h 261"/>
              <a:gd name="T12" fmla="*/ 187 w 375"/>
              <a:gd name="T13" fmla="*/ 216 h 261"/>
              <a:gd name="T14" fmla="*/ 201 w 375"/>
              <a:gd name="T15" fmla="*/ 225 h 261"/>
              <a:gd name="T16" fmla="*/ 252 w 375"/>
              <a:gd name="T17" fmla="*/ 176 h 261"/>
              <a:gd name="T18" fmla="*/ 274 w 375"/>
              <a:gd name="T19" fmla="*/ 191 h 261"/>
              <a:gd name="T20" fmla="*/ 343 w 375"/>
              <a:gd name="T21" fmla="*/ 251 h 261"/>
              <a:gd name="T22" fmla="*/ 370 w 375"/>
              <a:gd name="T23" fmla="*/ 210 h 261"/>
              <a:gd name="T24" fmla="*/ 327 w 375"/>
              <a:gd name="T25" fmla="*/ 185 h 261"/>
              <a:gd name="T26" fmla="*/ 375 w 375"/>
              <a:gd name="T27" fmla="*/ 2 h 261"/>
              <a:gd name="T28" fmla="*/ 309 w 375"/>
              <a:gd name="T29" fmla="*/ 11 h 261"/>
              <a:gd name="T30" fmla="*/ 171 w 375"/>
              <a:gd name="T31" fmla="*/ 0 h 261"/>
              <a:gd name="T32" fmla="*/ 180 w 375"/>
              <a:gd name="T33" fmla="*/ 26 h 261"/>
              <a:gd name="T34" fmla="*/ 6 w 375"/>
              <a:gd name="T35" fmla="*/ 29 h 261"/>
              <a:gd name="T36" fmla="*/ 0 w 375"/>
              <a:gd name="T37"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 h="261">
                <a:moveTo>
                  <a:pt x="0" y="261"/>
                </a:moveTo>
                <a:lnTo>
                  <a:pt x="64" y="260"/>
                </a:lnTo>
                <a:lnTo>
                  <a:pt x="121" y="252"/>
                </a:lnTo>
                <a:lnTo>
                  <a:pt x="147" y="230"/>
                </a:lnTo>
                <a:lnTo>
                  <a:pt x="165" y="249"/>
                </a:lnTo>
                <a:lnTo>
                  <a:pt x="175" y="221"/>
                </a:lnTo>
                <a:lnTo>
                  <a:pt x="187" y="216"/>
                </a:lnTo>
                <a:lnTo>
                  <a:pt x="201" y="225"/>
                </a:lnTo>
                <a:lnTo>
                  <a:pt x="252" y="176"/>
                </a:lnTo>
                <a:lnTo>
                  <a:pt x="274" y="191"/>
                </a:lnTo>
                <a:lnTo>
                  <a:pt x="343" y="251"/>
                </a:lnTo>
                <a:lnTo>
                  <a:pt x="370" y="210"/>
                </a:lnTo>
                <a:lnTo>
                  <a:pt x="327" y="185"/>
                </a:lnTo>
                <a:lnTo>
                  <a:pt x="375" y="2"/>
                </a:lnTo>
                <a:lnTo>
                  <a:pt x="309" y="11"/>
                </a:lnTo>
                <a:lnTo>
                  <a:pt x="171" y="0"/>
                </a:lnTo>
                <a:lnTo>
                  <a:pt x="180" y="26"/>
                </a:lnTo>
                <a:lnTo>
                  <a:pt x="6" y="29"/>
                </a:lnTo>
                <a:lnTo>
                  <a:pt x="0" y="261"/>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7" name="Catawba"/>
          <p:cNvSpPr>
            <a:spLocks/>
          </p:cNvSpPr>
          <p:nvPr/>
        </p:nvSpPr>
        <p:spPr bwMode="auto">
          <a:xfrm>
            <a:off x="3110726" y="2355056"/>
            <a:ext cx="554038" cy="322262"/>
          </a:xfrm>
          <a:custGeom>
            <a:avLst/>
            <a:gdLst>
              <a:gd name="T0" fmla="*/ 0 w 349"/>
              <a:gd name="T1" fmla="*/ 177 h 203"/>
              <a:gd name="T2" fmla="*/ 93 w 349"/>
              <a:gd name="T3" fmla="*/ 59 h 203"/>
              <a:gd name="T4" fmla="*/ 93 w 349"/>
              <a:gd name="T5" fmla="*/ 41 h 203"/>
              <a:gd name="T6" fmla="*/ 112 w 349"/>
              <a:gd name="T7" fmla="*/ 23 h 203"/>
              <a:gd name="T8" fmla="*/ 205 w 349"/>
              <a:gd name="T9" fmla="*/ 0 h 203"/>
              <a:gd name="T10" fmla="*/ 222 w 349"/>
              <a:gd name="T11" fmla="*/ 0 h 203"/>
              <a:gd name="T12" fmla="*/ 238 w 349"/>
              <a:gd name="T13" fmla="*/ 35 h 203"/>
              <a:gd name="T14" fmla="*/ 250 w 349"/>
              <a:gd name="T15" fmla="*/ 47 h 203"/>
              <a:gd name="T16" fmla="*/ 268 w 349"/>
              <a:gd name="T17" fmla="*/ 87 h 203"/>
              <a:gd name="T18" fmla="*/ 307 w 349"/>
              <a:gd name="T19" fmla="*/ 87 h 203"/>
              <a:gd name="T20" fmla="*/ 328 w 349"/>
              <a:gd name="T21" fmla="*/ 120 h 203"/>
              <a:gd name="T22" fmla="*/ 349 w 349"/>
              <a:gd name="T23" fmla="*/ 155 h 203"/>
              <a:gd name="T24" fmla="*/ 346 w 349"/>
              <a:gd name="T25" fmla="*/ 165 h 203"/>
              <a:gd name="T26" fmla="*/ 328 w 349"/>
              <a:gd name="T27" fmla="*/ 203 h 203"/>
              <a:gd name="T28" fmla="*/ 147 w 349"/>
              <a:gd name="T29" fmla="*/ 188 h 203"/>
              <a:gd name="T30" fmla="*/ 0 w 349"/>
              <a:gd name="T31" fmla="*/ 17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203">
                <a:moveTo>
                  <a:pt x="0" y="177"/>
                </a:moveTo>
                <a:lnTo>
                  <a:pt x="93" y="59"/>
                </a:lnTo>
                <a:lnTo>
                  <a:pt x="93" y="41"/>
                </a:lnTo>
                <a:lnTo>
                  <a:pt x="112" y="23"/>
                </a:lnTo>
                <a:lnTo>
                  <a:pt x="205" y="0"/>
                </a:lnTo>
                <a:lnTo>
                  <a:pt x="222" y="0"/>
                </a:lnTo>
                <a:lnTo>
                  <a:pt x="238" y="35"/>
                </a:lnTo>
                <a:lnTo>
                  <a:pt x="250" y="47"/>
                </a:lnTo>
                <a:lnTo>
                  <a:pt x="268" y="87"/>
                </a:lnTo>
                <a:lnTo>
                  <a:pt x="307" y="87"/>
                </a:lnTo>
                <a:lnTo>
                  <a:pt x="328" y="120"/>
                </a:lnTo>
                <a:lnTo>
                  <a:pt x="349" y="155"/>
                </a:lnTo>
                <a:lnTo>
                  <a:pt x="346" y="165"/>
                </a:lnTo>
                <a:lnTo>
                  <a:pt x="328" y="203"/>
                </a:lnTo>
                <a:lnTo>
                  <a:pt x="147" y="188"/>
                </a:lnTo>
                <a:lnTo>
                  <a:pt x="0" y="177"/>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0" name="Caswell"/>
          <p:cNvSpPr>
            <a:spLocks/>
          </p:cNvSpPr>
          <p:nvPr/>
        </p:nvSpPr>
        <p:spPr bwMode="auto">
          <a:xfrm>
            <a:off x="4944289" y="1559718"/>
            <a:ext cx="354012" cy="338138"/>
          </a:xfrm>
          <a:custGeom>
            <a:avLst/>
            <a:gdLst>
              <a:gd name="T0" fmla="*/ 7 w 223"/>
              <a:gd name="T1" fmla="*/ 0 h 213"/>
              <a:gd name="T2" fmla="*/ 223 w 223"/>
              <a:gd name="T3" fmla="*/ 0 h 213"/>
              <a:gd name="T4" fmla="*/ 217 w 223"/>
              <a:gd name="T5" fmla="*/ 213 h 213"/>
              <a:gd name="T6" fmla="*/ 178 w 223"/>
              <a:gd name="T7" fmla="*/ 207 h 213"/>
              <a:gd name="T8" fmla="*/ 0 w 223"/>
              <a:gd name="T9" fmla="*/ 206 h 213"/>
              <a:gd name="T10" fmla="*/ 7 w 223"/>
              <a:gd name="T11" fmla="*/ 0 h 213"/>
            </a:gdLst>
            <a:ahLst/>
            <a:cxnLst>
              <a:cxn ang="0">
                <a:pos x="T0" y="T1"/>
              </a:cxn>
              <a:cxn ang="0">
                <a:pos x="T2" y="T3"/>
              </a:cxn>
              <a:cxn ang="0">
                <a:pos x="T4" y="T5"/>
              </a:cxn>
              <a:cxn ang="0">
                <a:pos x="T6" y="T7"/>
              </a:cxn>
              <a:cxn ang="0">
                <a:pos x="T8" y="T9"/>
              </a:cxn>
              <a:cxn ang="0">
                <a:pos x="T10" y="T11"/>
              </a:cxn>
            </a:cxnLst>
            <a:rect l="0" t="0" r="r" b="b"/>
            <a:pathLst>
              <a:path w="223" h="213">
                <a:moveTo>
                  <a:pt x="7" y="0"/>
                </a:moveTo>
                <a:lnTo>
                  <a:pt x="223" y="0"/>
                </a:lnTo>
                <a:lnTo>
                  <a:pt x="217" y="213"/>
                </a:lnTo>
                <a:lnTo>
                  <a:pt x="178" y="207"/>
                </a:lnTo>
                <a:lnTo>
                  <a:pt x="0" y="206"/>
                </a:lnTo>
                <a:lnTo>
                  <a:pt x="7" y="0"/>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2" name="Caldwell"/>
          <p:cNvSpPr>
            <a:spLocks/>
          </p:cNvSpPr>
          <p:nvPr/>
        </p:nvSpPr>
        <p:spPr bwMode="auto">
          <a:xfrm>
            <a:off x="2863076" y="2016918"/>
            <a:ext cx="434975" cy="409575"/>
          </a:xfrm>
          <a:custGeom>
            <a:avLst/>
            <a:gdLst>
              <a:gd name="T0" fmla="*/ 274 w 274"/>
              <a:gd name="T1" fmla="*/ 93 h 258"/>
              <a:gd name="T2" fmla="*/ 267 w 274"/>
              <a:gd name="T3" fmla="*/ 237 h 258"/>
              <a:gd name="T4" fmla="*/ 249 w 274"/>
              <a:gd name="T5" fmla="*/ 258 h 258"/>
              <a:gd name="T6" fmla="*/ 139 w 274"/>
              <a:gd name="T7" fmla="*/ 251 h 258"/>
              <a:gd name="T8" fmla="*/ 0 w 274"/>
              <a:gd name="T9" fmla="*/ 111 h 258"/>
              <a:gd name="T10" fmla="*/ 40 w 274"/>
              <a:gd name="T11" fmla="*/ 35 h 258"/>
              <a:gd name="T12" fmla="*/ 27 w 274"/>
              <a:gd name="T13" fmla="*/ 21 h 258"/>
              <a:gd name="T14" fmla="*/ 0 w 274"/>
              <a:gd name="T15" fmla="*/ 3 h 258"/>
              <a:gd name="T16" fmla="*/ 160 w 274"/>
              <a:gd name="T17" fmla="*/ 0 h 258"/>
              <a:gd name="T18" fmla="*/ 174 w 274"/>
              <a:gd name="T19" fmla="*/ 23 h 258"/>
              <a:gd name="T20" fmla="*/ 219 w 274"/>
              <a:gd name="T21" fmla="*/ 35 h 258"/>
              <a:gd name="T22" fmla="*/ 232 w 274"/>
              <a:gd name="T23" fmla="*/ 42 h 258"/>
              <a:gd name="T24" fmla="*/ 255 w 274"/>
              <a:gd name="T25" fmla="*/ 68 h 258"/>
              <a:gd name="T26" fmla="*/ 274 w 274"/>
              <a:gd name="T27" fmla="*/ 9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258">
                <a:moveTo>
                  <a:pt x="274" y="93"/>
                </a:moveTo>
                <a:lnTo>
                  <a:pt x="267" y="237"/>
                </a:lnTo>
                <a:lnTo>
                  <a:pt x="249" y="258"/>
                </a:lnTo>
                <a:lnTo>
                  <a:pt x="139" y="251"/>
                </a:lnTo>
                <a:lnTo>
                  <a:pt x="0" y="111"/>
                </a:lnTo>
                <a:lnTo>
                  <a:pt x="40" y="35"/>
                </a:lnTo>
                <a:lnTo>
                  <a:pt x="27" y="21"/>
                </a:lnTo>
                <a:lnTo>
                  <a:pt x="0" y="3"/>
                </a:lnTo>
                <a:lnTo>
                  <a:pt x="160" y="0"/>
                </a:lnTo>
                <a:lnTo>
                  <a:pt x="174" y="23"/>
                </a:lnTo>
                <a:lnTo>
                  <a:pt x="219" y="35"/>
                </a:lnTo>
                <a:lnTo>
                  <a:pt x="232" y="42"/>
                </a:lnTo>
                <a:lnTo>
                  <a:pt x="255" y="68"/>
                </a:lnTo>
                <a:lnTo>
                  <a:pt x="274" y="93"/>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2" name="Camden"/>
          <p:cNvSpPr>
            <a:spLocks/>
          </p:cNvSpPr>
          <p:nvPr/>
        </p:nvSpPr>
        <p:spPr bwMode="auto">
          <a:xfrm>
            <a:off x="7649389" y="1491456"/>
            <a:ext cx="558800" cy="396875"/>
          </a:xfrm>
          <a:custGeom>
            <a:avLst/>
            <a:gdLst>
              <a:gd name="T0" fmla="*/ 0 w 352"/>
              <a:gd name="T1" fmla="*/ 7 h 250"/>
              <a:gd name="T2" fmla="*/ 133 w 352"/>
              <a:gd name="T3" fmla="*/ 0 h 250"/>
              <a:gd name="T4" fmla="*/ 174 w 352"/>
              <a:gd name="T5" fmla="*/ 42 h 250"/>
              <a:gd name="T6" fmla="*/ 226 w 352"/>
              <a:gd name="T7" fmla="*/ 84 h 250"/>
              <a:gd name="T8" fmla="*/ 225 w 352"/>
              <a:gd name="T9" fmla="*/ 108 h 250"/>
              <a:gd name="T10" fmla="*/ 247 w 352"/>
              <a:gd name="T11" fmla="*/ 135 h 250"/>
              <a:gd name="T12" fmla="*/ 298 w 352"/>
              <a:gd name="T13" fmla="*/ 135 h 250"/>
              <a:gd name="T14" fmla="*/ 330 w 352"/>
              <a:gd name="T15" fmla="*/ 171 h 250"/>
              <a:gd name="T16" fmla="*/ 321 w 352"/>
              <a:gd name="T17" fmla="*/ 177 h 250"/>
              <a:gd name="T18" fmla="*/ 331 w 352"/>
              <a:gd name="T19" fmla="*/ 180 h 250"/>
              <a:gd name="T20" fmla="*/ 336 w 352"/>
              <a:gd name="T21" fmla="*/ 190 h 250"/>
              <a:gd name="T22" fmla="*/ 333 w 352"/>
              <a:gd name="T23" fmla="*/ 201 h 250"/>
              <a:gd name="T24" fmla="*/ 342 w 352"/>
              <a:gd name="T25" fmla="*/ 216 h 250"/>
              <a:gd name="T26" fmla="*/ 352 w 352"/>
              <a:gd name="T27" fmla="*/ 226 h 250"/>
              <a:gd name="T28" fmla="*/ 345 w 352"/>
              <a:gd name="T29" fmla="*/ 234 h 250"/>
              <a:gd name="T30" fmla="*/ 328 w 352"/>
              <a:gd name="T31" fmla="*/ 226 h 250"/>
              <a:gd name="T32" fmla="*/ 325 w 352"/>
              <a:gd name="T33" fmla="*/ 250 h 250"/>
              <a:gd name="T34" fmla="*/ 309 w 352"/>
              <a:gd name="T35" fmla="*/ 249 h 250"/>
              <a:gd name="T36" fmla="*/ 240 w 352"/>
              <a:gd name="T37" fmla="*/ 178 h 250"/>
              <a:gd name="T38" fmla="*/ 213 w 352"/>
              <a:gd name="T39" fmla="*/ 178 h 250"/>
              <a:gd name="T40" fmla="*/ 222 w 352"/>
              <a:gd name="T41" fmla="*/ 165 h 250"/>
              <a:gd name="T42" fmla="*/ 208 w 352"/>
              <a:gd name="T43" fmla="*/ 157 h 250"/>
              <a:gd name="T44" fmla="*/ 196 w 352"/>
              <a:gd name="T45" fmla="*/ 153 h 250"/>
              <a:gd name="T46" fmla="*/ 187 w 352"/>
              <a:gd name="T47" fmla="*/ 130 h 250"/>
              <a:gd name="T48" fmla="*/ 168 w 352"/>
              <a:gd name="T49" fmla="*/ 130 h 250"/>
              <a:gd name="T50" fmla="*/ 160 w 352"/>
              <a:gd name="T51" fmla="*/ 112 h 250"/>
              <a:gd name="T52" fmla="*/ 130 w 352"/>
              <a:gd name="T53" fmla="*/ 97 h 250"/>
              <a:gd name="T54" fmla="*/ 102 w 352"/>
              <a:gd name="T55" fmla="*/ 75 h 250"/>
              <a:gd name="T56" fmla="*/ 43 w 352"/>
              <a:gd name="T57" fmla="*/ 40 h 250"/>
              <a:gd name="T58" fmla="*/ 30 w 352"/>
              <a:gd name="T59" fmla="*/ 36 h 250"/>
              <a:gd name="T60" fmla="*/ 0 w 352"/>
              <a:gd name="T61" fmla="*/ 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 h="250">
                <a:moveTo>
                  <a:pt x="0" y="7"/>
                </a:moveTo>
                <a:lnTo>
                  <a:pt x="133" y="0"/>
                </a:lnTo>
                <a:lnTo>
                  <a:pt x="174" y="42"/>
                </a:lnTo>
                <a:lnTo>
                  <a:pt x="226" y="84"/>
                </a:lnTo>
                <a:lnTo>
                  <a:pt x="225" y="108"/>
                </a:lnTo>
                <a:lnTo>
                  <a:pt x="247" y="135"/>
                </a:lnTo>
                <a:lnTo>
                  <a:pt x="298" y="135"/>
                </a:lnTo>
                <a:lnTo>
                  <a:pt x="330" y="171"/>
                </a:lnTo>
                <a:lnTo>
                  <a:pt x="321" y="177"/>
                </a:lnTo>
                <a:lnTo>
                  <a:pt x="331" y="180"/>
                </a:lnTo>
                <a:lnTo>
                  <a:pt x="336" y="190"/>
                </a:lnTo>
                <a:lnTo>
                  <a:pt x="333" y="201"/>
                </a:lnTo>
                <a:lnTo>
                  <a:pt x="342" y="216"/>
                </a:lnTo>
                <a:lnTo>
                  <a:pt x="352" y="226"/>
                </a:lnTo>
                <a:lnTo>
                  <a:pt x="345" y="234"/>
                </a:lnTo>
                <a:lnTo>
                  <a:pt x="328" y="226"/>
                </a:lnTo>
                <a:lnTo>
                  <a:pt x="325" y="250"/>
                </a:lnTo>
                <a:lnTo>
                  <a:pt x="309" y="249"/>
                </a:lnTo>
                <a:lnTo>
                  <a:pt x="240" y="178"/>
                </a:lnTo>
                <a:lnTo>
                  <a:pt x="213" y="178"/>
                </a:lnTo>
                <a:lnTo>
                  <a:pt x="222" y="165"/>
                </a:lnTo>
                <a:lnTo>
                  <a:pt x="208" y="157"/>
                </a:lnTo>
                <a:lnTo>
                  <a:pt x="196" y="153"/>
                </a:lnTo>
                <a:lnTo>
                  <a:pt x="187" y="130"/>
                </a:lnTo>
                <a:lnTo>
                  <a:pt x="168" y="130"/>
                </a:lnTo>
                <a:lnTo>
                  <a:pt x="160" y="112"/>
                </a:lnTo>
                <a:lnTo>
                  <a:pt x="130" y="97"/>
                </a:lnTo>
                <a:lnTo>
                  <a:pt x="102" y="75"/>
                </a:lnTo>
                <a:lnTo>
                  <a:pt x="43" y="40"/>
                </a:lnTo>
                <a:lnTo>
                  <a:pt x="30" y="36"/>
                </a:lnTo>
                <a:lnTo>
                  <a:pt x="0" y="7"/>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2" name="Cabarrus"/>
          <p:cNvSpPr>
            <a:spLocks/>
          </p:cNvSpPr>
          <p:nvPr/>
        </p:nvSpPr>
        <p:spPr bwMode="auto">
          <a:xfrm>
            <a:off x="3788589" y="2724943"/>
            <a:ext cx="441325" cy="366713"/>
          </a:xfrm>
          <a:custGeom>
            <a:avLst/>
            <a:gdLst>
              <a:gd name="T0" fmla="*/ 0 w 278"/>
              <a:gd name="T1" fmla="*/ 0 h 231"/>
              <a:gd name="T2" fmla="*/ 278 w 278"/>
              <a:gd name="T3" fmla="*/ 6 h 231"/>
              <a:gd name="T4" fmla="*/ 162 w 278"/>
              <a:gd name="T5" fmla="*/ 231 h 231"/>
              <a:gd name="T6" fmla="*/ 134 w 278"/>
              <a:gd name="T7" fmla="*/ 214 h 231"/>
              <a:gd name="T8" fmla="*/ 122 w 278"/>
              <a:gd name="T9" fmla="*/ 202 h 231"/>
              <a:gd name="T10" fmla="*/ 65 w 278"/>
              <a:gd name="T11" fmla="*/ 169 h 231"/>
              <a:gd name="T12" fmla="*/ 50 w 278"/>
              <a:gd name="T13" fmla="*/ 109 h 231"/>
              <a:gd name="T14" fmla="*/ 32 w 278"/>
              <a:gd name="T15" fmla="*/ 93 h 231"/>
              <a:gd name="T16" fmla="*/ 6 w 278"/>
              <a:gd name="T17" fmla="*/ 82 h 231"/>
              <a:gd name="T18" fmla="*/ 27 w 278"/>
              <a:gd name="T19" fmla="*/ 55 h 231"/>
              <a:gd name="T20" fmla="*/ 0 w 278"/>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31">
                <a:moveTo>
                  <a:pt x="0" y="0"/>
                </a:moveTo>
                <a:lnTo>
                  <a:pt x="278" y="6"/>
                </a:lnTo>
                <a:lnTo>
                  <a:pt x="162" y="231"/>
                </a:lnTo>
                <a:lnTo>
                  <a:pt x="134" y="214"/>
                </a:lnTo>
                <a:lnTo>
                  <a:pt x="122" y="202"/>
                </a:lnTo>
                <a:lnTo>
                  <a:pt x="65" y="169"/>
                </a:lnTo>
                <a:lnTo>
                  <a:pt x="50" y="109"/>
                </a:lnTo>
                <a:lnTo>
                  <a:pt x="32" y="93"/>
                </a:lnTo>
                <a:lnTo>
                  <a:pt x="6" y="82"/>
                </a:lnTo>
                <a:lnTo>
                  <a:pt x="27" y="55"/>
                </a:lnTo>
                <a:lnTo>
                  <a:pt x="0" y="0"/>
                </a:lnTo>
                <a:close/>
              </a:path>
            </a:pathLst>
          </a:custGeom>
          <a:solidFill>
            <a:srgbClr val="5DC38B"/>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3" name="Burke"/>
          <p:cNvSpPr>
            <a:spLocks/>
          </p:cNvSpPr>
          <p:nvPr/>
        </p:nvSpPr>
        <p:spPr bwMode="auto">
          <a:xfrm>
            <a:off x="2683689" y="2148681"/>
            <a:ext cx="574675" cy="504825"/>
          </a:xfrm>
          <a:custGeom>
            <a:avLst/>
            <a:gdLst>
              <a:gd name="T0" fmla="*/ 362 w 362"/>
              <a:gd name="T1" fmla="*/ 174 h 318"/>
              <a:gd name="T2" fmla="*/ 360 w 362"/>
              <a:gd name="T3" fmla="*/ 192 h 318"/>
              <a:gd name="T4" fmla="*/ 270 w 362"/>
              <a:gd name="T5" fmla="*/ 309 h 318"/>
              <a:gd name="T6" fmla="*/ 266 w 362"/>
              <a:gd name="T7" fmla="*/ 318 h 318"/>
              <a:gd name="T8" fmla="*/ 173 w 362"/>
              <a:gd name="T9" fmla="*/ 304 h 318"/>
              <a:gd name="T10" fmla="*/ 132 w 362"/>
              <a:gd name="T11" fmla="*/ 282 h 318"/>
              <a:gd name="T12" fmla="*/ 95 w 362"/>
              <a:gd name="T13" fmla="*/ 297 h 318"/>
              <a:gd name="T14" fmla="*/ 69 w 362"/>
              <a:gd name="T15" fmla="*/ 195 h 318"/>
              <a:gd name="T16" fmla="*/ 0 w 362"/>
              <a:gd name="T17" fmla="*/ 138 h 318"/>
              <a:gd name="T18" fmla="*/ 18 w 362"/>
              <a:gd name="T19" fmla="*/ 121 h 318"/>
              <a:gd name="T20" fmla="*/ 32 w 362"/>
              <a:gd name="T21" fmla="*/ 121 h 318"/>
              <a:gd name="T22" fmla="*/ 41 w 362"/>
              <a:gd name="T23" fmla="*/ 109 h 318"/>
              <a:gd name="T24" fmla="*/ 51 w 362"/>
              <a:gd name="T25" fmla="*/ 79 h 318"/>
              <a:gd name="T26" fmla="*/ 38 w 362"/>
              <a:gd name="T27" fmla="*/ 25 h 318"/>
              <a:gd name="T28" fmla="*/ 54 w 362"/>
              <a:gd name="T29" fmla="*/ 0 h 318"/>
              <a:gd name="T30" fmla="*/ 113 w 362"/>
              <a:gd name="T31" fmla="*/ 28 h 318"/>
              <a:gd name="T32" fmla="*/ 254 w 362"/>
              <a:gd name="T33" fmla="*/ 168 h 318"/>
              <a:gd name="T34" fmla="*/ 362 w 362"/>
              <a:gd name="T35" fmla="*/ 17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18">
                <a:moveTo>
                  <a:pt x="362" y="174"/>
                </a:moveTo>
                <a:lnTo>
                  <a:pt x="360" y="192"/>
                </a:lnTo>
                <a:lnTo>
                  <a:pt x="270" y="309"/>
                </a:lnTo>
                <a:lnTo>
                  <a:pt x="266" y="318"/>
                </a:lnTo>
                <a:lnTo>
                  <a:pt x="173" y="304"/>
                </a:lnTo>
                <a:lnTo>
                  <a:pt x="132" y="282"/>
                </a:lnTo>
                <a:lnTo>
                  <a:pt x="95" y="297"/>
                </a:lnTo>
                <a:lnTo>
                  <a:pt x="69" y="195"/>
                </a:lnTo>
                <a:lnTo>
                  <a:pt x="0" y="138"/>
                </a:lnTo>
                <a:lnTo>
                  <a:pt x="18" y="121"/>
                </a:lnTo>
                <a:lnTo>
                  <a:pt x="32" y="121"/>
                </a:lnTo>
                <a:lnTo>
                  <a:pt x="41" y="109"/>
                </a:lnTo>
                <a:lnTo>
                  <a:pt x="51" y="79"/>
                </a:lnTo>
                <a:lnTo>
                  <a:pt x="38" y="25"/>
                </a:lnTo>
                <a:lnTo>
                  <a:pt x="54" y="0"/>
                </a:lnTo>
                <a:lnTo>
                  <a:pt x="113" y="28"/>
                </a:lnTo>
                <a:lnTo>
                  <a:pt x="254" y="168"/>
                </a:lnTo>
                <a:lnTo>
                  <a:pt x="362" y="174"/>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1" name="Buncombe"/>
          <p:cNvSpPr>
            <a:spLocks/>
          </p:cNvSpPr>
          <p:nvPr/>
        </p:nvSpPr>
        <p:spPr bwMode="auto">
          <a:xfrm>
            <a:off x="1869301" y="2343943"/>
            <a:ext cx="623888" cy="447675"/>
          </a:xfrm>
          <a:custGeom>
            <a:avLst/>
            <a:gdLst>
              <a:gd name="T0" fmla="*/ 362 w 393"/>
              <a:gd name="T1" fmla="*/ 250 h 282"/>
              <a:gd name="T2" fmla="*/ 374 w 393"/>
              <a:gd name="T3" fmla="*/ 234 h 282"/>
              <a:gd name="T4" fmla="*/ 377 w 393"/>
              <a:gd name="T5" fmla="*/ 216 h 282"/>
              <a:gd name="T6" fmla="*/ 393 w 393"/>
              <a:gd name="T7" fmla="*/ 201 h 282"/>
              <a:gd name="T8" fmla="*/ 356 w 393"/>
              <a:gd name="T9" fmla="*/ 175 h 282"/>
              <a:gd name="T10" fmla="*/ 339 w 393"/>
              <a:gd name="T11" fmla="*/ 168 h 282"/>
              <a:gd name="T12" fmla="*/ 356 w 393"/>
              <a:gd name="T13" fmla="*/ 148 h 282"/>
              <a:gd name="T14" fmla="*/ 336 w 393"/>
              <a:gd name="T15" fmla="*/ 103 h 282"/>
              <a:gd name="T16" fmla="*/ 354 w 393"/>
              <a:gd name="T17" fmla="*/ 87 h 282"/>
              <a:gd name="T18" fmla="*/ 318 w 393"/>
              <a:gd name="T19" fmla="*/ 54 h 282"/>
              <a:gd name="T20" fmla="*/ 309 w 393"/>
              <a:gd name="T21" fmla="*/ 9 h 282"/>
              <a:gd name="T22" fmla="*/ 287 w 393"/>
              <a:gd name="T23" fmla="*/ 0 h 282"/>
              <a:gd name="T24" fmla="*/ 252 w 393"/>
              <a:gd name="T25" fmla="*/ 1 h 282"/>
              <a:gd name="T26" fmla="*/ 213 w 393"/>
              <a:gd name="T27" fmla="*/ 9 h 282"/>
              <a:gd name="T28" fmla="*/ 185 w 393"/>
              <a:gd name="T29" fmla="*/ 24 h 282"/>
              <a:gd name="T30" fmla="*/ 140 w 393"/>
              <a:gd name="T31" fmla="*/ 52 h 282"/>
              <a:gd name="T32" fmla="*/ 125 w 393"/>
              <a:gd name="T33" fmla="*/ 67 h 282"/>
              <a:gd name="T34" fmla="*/ 104 w 393"/>
              <a:gd name="T35" fmla="*/ 58 h 282"/>
              <a:gd name="T36" fmla="*/ 93 w 393"/>
              <a:gd name="T37" fmla="*/ 61 h 282"/>
              <a:gd name="T38" fmla="*/ 50 w 393"/>
              <a:gd name="T39" fmla="*/ 84 h 282"/>
              <a:gd name="T40" fmla="*/ 41 w 393"/>
              <a:gd name="T41" fmla="*/ 88 h 282"/>
              <a:gd name="T42" fmla="*/ 21 w 393"/>
              <a:gd name="T43" fmla="*/ 79 h 282"/>
              <a:gd name="T44" fmla="*/ 0 w 393"/>
              <a:gd name="T45" fmla="*/ 91 h 282"/>
              <a:gd name="T46" fmla="*/ 9 w 393"/>
              <a:gd name="T47" fmla="*/ 118 h 282"/>
              <a:gd name="T48" fmla="*/ 15 w 393"/>
              <a:gd name="T49" fmla="*/ 139 h 282"/>
              <a:gd name="T50" fmla="*/ 33 w 393"/>
              <a:gd name="T51" fmla="*/ 129 h 282"/>
              <a:gd name="T52" fmla="*/ 68 w 393"/>
              <a:gd name="T53" fmla="*/ 183 h 282"/>
              <a:gd name="T54" fmla="*/ 68 w 393"/>
              <a:gd name="T55" fmla="*/ 193 h 282"/>
              <a:gd name="T56" fmla="*/ 44 w 393"/>
              <a:gd name="T57" fmla="*/ 234 h 282"/>
              <a:gd name="T58" fmla="*/ 75 w 393"/>
              <a:gd name="T59" fmla="*/ 282 h 282"/>
              <a:gd name="T60" fmla="*/ 87 w 393"/>
              <a:gd name="T61" fmla="*/ 271 h 282"/>
              <a:gd name="T62" fmla="*/ 123 w 393"/>
              <a:gd name="T63" fmla="*/ 250 h 282"/>
              <a:gd name="T64" fmla="*/ 149 w 393"/>
              <a:gd name="T65" fmla="*/ 267 h 282"/>
              <a:gd name="T66" fmla="*/ 233 w 393"/>
              <a:gd name="T67" fmla="*/ 267 h 282"/>
              <a:gd name="T68" fmla="*/ 258 w 393"/>
              <a:gd name="T69" fmla="*/ 243 h 282"/>
              <a:gd name="T70" fmla="*/ 291 w 393"/>
              <a:gd name="T71" fmla="*/ 261 h 282"/>
              <a:gd name="T72" fmla="*/ 309 w 393"/>
              <a:gd name="T73" fmla="*/ 229 h 282"/>
              <a:gd name="T74" fmla="*/ 362 w 393"/>
              <a:gd name="T75" fmla="*/ 2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3" h="282">
                <a:moveTo>
                  <a:pt x="362" y="250"/>
                </a:moveTo>
                <a:lnTo>
                  <a:pt x="374" y="234"/>
                </a:lnTo>
                <a:lnTo>
                  <a:pt x="377" y="216"/>
                </a:lnTo>
                <a:lnTo>
                  <a:pt x="393" y="201"/>
                </a:lnTo>
                <a:lnTo>
                  <a:pt x="356" y="175"/>
                </a:lnTo>
                <a:lnTo>
                  <a:pt x="339" y="168"/>
                </a:lnTo>
                <a:lnTo>
                  <a:pt x="356" y="148"/>
                </a:lnTo>
                <a:lnTo>
                  <a:pt x="336" y="103"/>
                </a:lnTo>
                <a:lnTo>
                  <a:pt x="354" y="87"/>
                </a:lnTo>
                <a:lnTo>
                  <a:pt x="318" y="54"/>
                </a:lnTo>
                <a:lnTo>
                  <a:pt x="309" y="9"/>
                </a:lnTo>
                <a:lnTo>
                  <a:pt x="287" y="0"/>
                </a:lnTo>
                <a:lnTo>
                  <a:pt x="252" y="1"/>
                </a:lnTo>
                <a:lnTo>
                  <a:pt x="213" y="9"/>
                </a:lnTo>
                <a:lnTo>
                  <a:pt x="185" y="24"/>
                </a:lnTo>
                <a:lnTo>
                  <a:pt x="140" y="52"/>
                </a:lnTo>
                <a:lnTo>
                  <a:pt x="125" y="67"/>
                </a:lnTo>
                <a:lnTo>
                  <a:pt x="104" y="58"/>
                </a:lnTo>
                <a:lnTo>
                  <a:pt x="93" y="61"/>
                </a:lnTo>
                <a:lnTo>
                  <a:pt x="50" y="84"/>
                </a:lnTo>
                <a:lnTo>
                  <a:pt x="41" y="88"/>
                </a:lnTo>
                <a:lnTo>
                  <a:pt x="21" y="79"/>
                </a:lnTo>
                <a:lnTo>
                  <a:pt x="0" y="91"/>
                </a:lnTo>
                <a:lnTo>
                  <a:pt x="9" y="118"/>
                </a:lnTo>
                <a:lnTo>
                  <a:pt x="15" y="139"/>
                </a:lnTo>
                <a:lnTo>
                  <a:pt x="33" y="129"/>
                </a:lnTo>
                <a:lnTo>
                  <a:pt x="68" y="183"/>
                </a:lnTo>
                <a:lnTo>
                  <a:pt x="68" y="193"/>
                </a:lnTo>
                <a:lnTo>
                  <a:pt x="44" y="234"/>
                </a:lnTo>
                <a:lnTo>
                  <a:pt x="75" y="282"/>
                </a:lnTo>
                <a:lnTo>
                  <a:pt x="87" y="271"/>
                </a:lnTo>
                <a:lnTo>
                  <a:pt x="123" y="250"/>
                </a:lnTo>
                <a:lnTo>
                  <a:pt x="149" y="267"/>
                </a:lnTo>
                <a:lnTo>
                  <a:pt x="233" y="267"/>
                </a:lnTo>
                <a:lnTo>
                  <a:pt x="258" y="243"/>
                </a:lnTo>
                <a:lnTo>
                  <a:pt x="291" y="261"/>
                </a:lnTo>
                <a:lnTo>
                  <a:pt x="309" y="229"/>
                </a:lnTo>
                <a:lnTo>
                  <a:pt x="362" y="250"/>
                </a:lnTo>
                <a:close/>
              </a:path>
            </a:pathLst>
          </a:custGeom>
          <a:solidFill>
            <a:srgbClr val="7DDFE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71" name="Brunswick"/>
          <p:cNvSpPr>
            <a:spLocks/>
          </p:cNvSpPr>
          <p:nvPr/>
        </p:nvSpPr>
        <p:spPr bwMode="auto">
          <a:xfrm>
            <a:off x="5777726" y="4001293"/>
            <a:ext cx="682625" cy="581025"/>
          </a:xfrm>
          <a:custGeom>
            <a:avLst/>
            <a:gdLst>
              <a:gd name="T0" fmla="*/ 0 w 430"/>
              <a:gd name="T1" fmla="*/ 309 h 366"/>
              <a:gd name="T2" fmla="*/ 57 w 430"/>
              <a:gd name="T3" fmla="*/ 366 h 366"/>
              <a:gd name="T4" fmla="*/ 69 w 430"/>
              <a:gd name="T5" fmla="*/ 354 h 366"/>
              <a:gd name="T6" fmla="*/ 129 w 430"/>
              <a:gd name="T7" fmla="*/ 339 h 366"/>
              <a:gd name="T8" fmla="*/ 154 w 430"/>
              <a:gd name="T9" fmla="*/ 327 h 366"/>
              <a:gd name="T10" fmla="*/ 171 w 430"/>
              <a:gd name="T11" fmla="*/ 294 h 366"/>
              <a:gd name="T12" fmla="*/ 192 w 430"/>
              <a:gd name="T13" fmla="*/ 310 h 366"/>
              <a:gd name="T14" fmla="*/ 181 w 430"/>
              <a:gd name="T15" fmla="*/ 324 h 366"/>
              <a:gd name="T16" fmla="*/ 175 w 430"/>
              <a:gd name="T17" fmla="*/ 337 h 366"/>
              <a:gd name="T18" fmla="*/ 225 w 430"/>
              <a:gd name="T19" fmla="*/ 324 h 366"/>
              <a:gd name="T20" fmla="*/ 247 w 430"/>
              <a:gd name="T21" fmla="*/ 322 h 366"/>
              <a:gd name="T22" fmla="*/ 258 w 430"/>
              <a:gd name="T23" fmla="*/ 294 h 366"/>
              <a:gd name="T24" fmla="*/ 268 w 430"/>
              <a:gd name="T25" fmla="*/ 319 h 366"/>
              <a:gd name="T26" fmla="*/ 288 w 430"/>
              <a:gd name="T27" fmla="*/ 324 h 366"/>
              <a:gd name="T28" fmla="*/ 327 w 430"/>
              <a:gd name="T29" fmla="*/ 331 h 366"/>
              <a:gd name="T30" fmla="*/ 355 w 430"/>
              <a:gd name="T31" fmla="*/ 331 h 366"/>
              <a:gd name="T32" fmla="*/ 385 w 430"/>
              <a:gd name="T33" fmla="*/ 339 h 366"/>
              <a:gd name="T34" fmla="*/ 375 w 430"/>
              <a:gd name="T35" fmla="*/ 322 h 366"/>
              <a:gd name="T36" fmla="*/ 390 w 430"/>
              <a:gd name="T37" fmla="*/ 316 h 366"/>
              <a:gd name="T38" fmla="*/ 406 w 430"/>
              <a:gd name="T39" fmla="*/ 283 h 366"/>
              <a:gd name="T40" fmla="*/ 412 w 430"/>
              <a:gd name="T41" fmla="*/ 265 h 366"/>
              <a:gd name="T42" fmla="*/ 426 w 430"/>
              <a:gd name="T43" fmla="*/ 246 h 366"/>
              <a:gd name="T44" fmla="*/ 423 w 430"/>
              <a:gd name="T45" fmla="*/ 229 h 366"/>
              <a:gd name="T46" fmla="*/ 403 w 430"/>
              <a:gd name="T47" fmla="*/ 231 h 366"/>
              <a:gd name="T48" fmla="*/ 382 w 430"/>
              <a:gd name="T49" fmla="*/ 241 h 366"/>
              <a:gd name="T50" fmla="*/ 408 w 430"/>
              <a:gd name="T51" fmla="*/ 228 h 366"/>
              <a:gd name="T52" fmla="*/ 417 w 430"/>
              <a:gd name="T53" fmla="*/ 222 h 366"/>
              <a:gd name="T54" fmla="*/ 430 w 430"/>
              <a:gd name="T55" fmla="*/ 204 h 366"/>
              <a:gd name="T56" fmla="*/ 418 w 430"/>
              <a:gd name="T57" fmla="*/ 174 h 366"/>
              <a:gd name="T58" fmla="*/ 411 w 430"/>
              <a:gd name="T59" fmla="*/ 138 h 366"/>
              <a:gd name="T60" fmla="*/ 405 w 430"/>
              <a:gd name="T61" fmla="*/ 88 h 366"/>
              <a:gd name="T62" fmla="*/ 373 w 430"/>
              <a:gd name="T63" fmla="*/ 42 h 366"/>
              <a:gd name="T64" fmla="*/ 366 w 430"/>
              <a:gd name="T65" fmla="*/ 24 h 366"/>
              <a:gd name="T66" fmla="*/ 304 w 430"/>
              <a:gd name="T67" fmla="*/ 4 h 366"/>
              <a:gd name="T68" fmla="*/ 289 w 430"/>
              <a:gd name="T69" fmla="*/ 0 h 366"/>
              <a:gd name="T70" fmla="*/ 279 w 430"/>
              <a:gd name="T71" fmla="*/ 12 h 366"/>
              <a:gd name="T72" fmla="*/ 234 w 430"/>
              <a:gd name="T73" fmla="*/ 106 h 366"/>
              <a:gd name="T74" fmla="*/ 154 w 430"/>
              <a:gd name="T75" fmla="*/ 115 h 366"/>
              <a:gd name="T76" fmla="*/ 130 w 430"/>
              <a:gd name="T77" fmla="*/ 168 h 366"/>
              <a:gd name="T78" fmla="*/ 105 w 430"/>
              <a:gd name="T79" fmla="*/ 153 h 366"/>
              <a:gd name="T80" fmla="*/ 85 w 430"/>
              <a:gd name="T81" fmla="*/ 147 h 366"/>
              <a:gd name="T82" fmla="*/ 70 w 430"/>
              <a:gd name="T83" fmla="*/ 151 h 366"/>
              <a:gd name="T84" fmla="*/ 55 w 430"/>
              <a:gd name="T85" fmla="*/ 189 h 366"/>
              <a:gd name="T86" fmla="*/ 48 w 430"/>
              <a:gd name="T87" fmla="*/ 225 h 366"/>
              <a:gd name="T88" fmla="*/ 37 w 430"/>
              <a:gd name="T89" fmla="*/ 237 h 366"/>
              <a:gd name="T90" fmla="*/ 22 w 430"/>
              <a:gd name="T91" fmla="*/ 243 h 366"/>
              <a:gd name="T92" fmla="*/ 6 w 430"/>
              <a:gd name="T93" fmla="*/ 262 h 366"/>
              <a:gd name="T94" fmla="*/ 16 w 430"/>
              <a:gd name="T95" fmla="*/ 283 h 366"/>
              <a:gd name="T96" fmla="*/ 0 w 430"/>
              <a:gd name="T97" fmla="*/ 30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0" h="366">
                <a:moveTo>
                  <a:pt x="0" y="309"/>
                </a:moveTo>
                <a:lnTo>
                  <a:pt x="57" y="366"/>
                </a:lnTo>
                <a:lnTo>
                  <a:pt x="69" y="354"/>
                </a:lnTo>
                <a:lnTo>
                  <a:pt x="129" y="339"/>
                </a:lnTo>
                <a:lnTo>
                  <a:pt x="154" y="327"/>
                </a:lnTo>
                <a:lnTo>
                  <a:pt x="171" y="294"/>
                </a:lnTo>
                <a:lnTo>
                  <a:pt x="192" y="310"/>
                </a:lnTo>
                <a:lnTo>
                  <a:pt x="181" y="324"/>
                </a:lnTo>
                <a:lnTo>
                  <a:pt x="175" y="337"/>
                </a:lnTo>
                <a:lnTo>
                  <a:pt x="225" y="324"/>
                </a:lnTo>
                <a:lnTo>
                  <a:pt x="247" y="322"/>
                </a:lnTo>
                <a:lnTo>
                  <a:pt x="258" y="294"/>
                </a:lnTo>
                <a:lnTo>
                  <a:pt x="268" y="319"/>
                </a:lnTo>
                <a:lnTo>
                  <a:pt x="288" y="324"/>
                </a:lnTo>
                <a:lnTo>
                  <a:pt x="327" y="331"/>
                </a:lnTo>
                <a:lnTo>
                  <a:pt x="355" y="331"/>
                </a:lnTo>
                <a:lnTo>
                  <a:pt x="385" y="339"/>
                </a:lnTo>
                <a:lnTo>
                  <a:pt x="375" y="322"/>
                </a:lnTo>
                <a:lnTo>
                  <a:pt x="390" y="316"/>
                </a:lnTo>
                <a:lnTo>
                  <a:pt x="406" y="283"/>
                </a:lnTo>
                <a:lnTo>
                  <a:pt x="412" y="265"/>
                </a:lnTo>
                <a:lnTo>
                  <a:pt x="426" y="246"/>
                </a:lnTo>
                <a:lnTo>
                  <a:pt x="423" y="229"/>
                </a:lnTo>
                <a:lnTo>
                  <a:pt x="403" y="231"/>
                </a:lnTo>
                <a:lnTo>
                  <a:pt x="382" y="241"/>
                </a:lnTo>
                <a:lnTo>
                  <a:pt x="408" y="228"/>
                </a:lnTo>
                <a:lnTo>
                  <a:pt x="417" y="222"/>
                </a:lnTo>
                <a:lnTo>
                  <a:pt x="430" y="204"/>
                </a:lnTo>
                <a:lnTo>
                  <a:pt x="418" y="174"/>
                </a:lnTo>
                <a:lnTo>
                  <a:pt x="411" y="138"/>
                </a:lnTo>
                <a:lnTo>
                  <a:pt x="405" y="88"/>
                </a:lnTo>
                <a:lnTo>
                  <a:pt x="373" y="42"/>
                </a:lnTo>
                <a:lnTo>
                  <a:pt x="366" y="24"/>
                </a:lnTo>
                <a:lnTo>
                  <a:pt x="304" y="4"/>
                </a:lnTo>
                <a:lnTo>
                  <a:pt x="289" y="0"/>
                </a:lnTo>
                <a:lnTo>
                  <a:pt x="279" y="12"/>
                </a:lnTo>
                <a:lnTo>
                  <a:pt x="234" y="106"/>
                </a:lnTo>
                <a:lnTo>
                  <a:pt x="154" y="115"/>
                </a:lnTo>
                <a:lnTo>
                  <a:pt x="130" y="168"/>
                </a:lnTo>
                <a:lnTo>
                  <a:pt x="105" y="153"/>
                </a:lnTo>
                <a:lnTo>
                  <a:pt x="85" y="147"/>
                </a:lnTo>
                <a:lnTo>
                  <a:pt x="70" y="151"/>
                </a:lnTo>
                <a:lnTo>
                  <a:pt x="55" y="189"/>
                </a:lnTo>
                <a:lnTo>
                  <a:pt x="48" y="225"/>
                </a:lnTo>
                <a:lnTo>
                  <a:pt x="37" y="237"/>
                </a:lnTo>
                <a:lnTo>
                  <a:pt x="22" y="243"/>
                </a:lnTo>
                <a:lnTo>
                  <a:pt x="6" y="262"/>
                </a:lnTo>
                <a:lnTo>
                  <a:pt x="16" y="283"/>
                </a:lnTo>
                <a:lnTo>
                  <a:pt x="0" y="309"/>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9" name="Bladen"/>
          <p:cNvSpPr>
            <a:spLocks/>
          </p:cNvSpPr>
          <p:nvPr/>
        </p:nvSpPr>
        <p:spPr bwMode="auto">
          <a:xfrm>
            <a:off x="5525314" y="3450431"/>
            <a:ext cx="687387" cy="552450"/>
          </a:xfrm>
          <a:custGeom>
            <a:avLst/>
            <a:gdLst>
              <a:gd name="T0" fmla="*/ 235 w 433"/>
              <a:gd name="T1" fmla="*/ 0 h 348"/>
              <a:gd name="T2" fmla="*/ 309 w 433"/>
              <a:gd name="T3" fmla="*/ 75 h 348"/>
              <a:gd name="T4" fmla="*/ 336 w 433"/>
              <a:gd name="T5" fmla="*/ 137 h 348"/>
              <a:gd name="T6" fmla="*/ 379 w 433"/>
              <a:gd name="T7" fmla="*/ 215 h 348"/>
              <a:gd name="T8" fmla="*/ 373 w 433"/>
              <a:gd name="T9" fmla="*/ 231 h 348"/>
              <a:gd name="T10" fmla="*/ 388 w 433"/>
              <a:gd name="T11" fmla="*/ 257 h 348"/>
              <a:gd name="T12" fmla="*/ 433 w 433"/>
              <a:gd name="T13" fmla="*/ 276 h 348"/>
              <a:gd name="T14" fmla="*/ 382 w 433"/>
              <a:gd name="T15" fmla="*/ 329 h 348"/>
              <a:gd name="T16" fmla="*/ 340 w 433"/>
              <a:gd name="T17" fmla="*/ 348 h 348"/>
              <a:gd name="T18" fmla="*/ 268 w 433"/>
              <a:gd name="T19" fmla="*/ 347 h 348"/>
              <a:gd name="T20" fmla="*/ 156 w 433"/>
              <a:gd name="T21" fmla="*/ 287 h 348"/>
              <a:gd name="T22" fmla="*/ 114 w 433"/>
              <a:gd name="T23" fmla="*/ 284 h 348"/>
              <a:gd name="T24" fmla="*/ 90 w 433"/>
              <a:gd name="T25" fmla="*/ 293 h 348"/>
              <a:gd name="T26" fmla="*/ 52 w 433"/>
              <a:gd name="T27" fmla="*/ 290 h 348"/>
              <a:gd name="T28" fmla="*/ 21 w 433"/>
              <a:gd name="T29" fmla="*/ 278 h 348"/>
              <a:gd name="T30" fmla="*/ 40 w 433"/>
              <a:gd name="T31" fmla="*/ 246 h 348"/>
              <a:gd name="T32" fmla="*/ 31 w 433"/>
              <a:gd name="T33" fmla="*/ 201 h 348"/>
              <a:gd name="T34" fmla="*/ 60 w 433"/>
              <a:gd name="T35" fmla="*/ 120 h 348"/>
              <a:gd name="T36" fmla="*/ 0 w 433"/>
              <a:gd name="T37" fmla="*/ 20 h 348"/>
              <a:gd name="T38" fmla="*/ 235 w 43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3" h="348">
                <a:moveTo>
                  <a:pt x="235" y="0"/>
                </a:moveTo>
                <a:lnTo>
                  <a:pt x="309" y="75"/>
                </a:lnTo>
                <a:lnTo>
                  <a:pt x="336" y="137"/>
                </a:lnTo>
                <a:lnTo>
                  <a:pt x="379" y="215"/>
                </a:lnTo>
                <a:lnTo>
                  <a:pt x="373" y="231"/>
                </a:lnTo>
                <a:lnTo>
                  <a:pt x="388" y="257"/>
                </a:lnTo>
                <a:lnTo>
                  <a:pt x="433" y="276"/>
                </a:lnTo>
                <a:lnTo>
                  <a:pt x="382" y="329"/>
                </a:lnTo>
                <a:lnTo>
                  <a:pt x="340" y="348"/>
                </a:lnTo>
                <a:lnTo>
                  <a:pt x="268" y="347"/>
                </a:lnTo>
                <a:lnTo>
                  <a:pt x="156" y="287"/>
                </a:lnTo>
                <a:lnTo>
                  <a:pt x="114" y="284"/>
                </a:lnTo>
                <a:lnTo>
                  <a:pt x="90" y="293"/>
                </a:lnTo>
                <a:lnTo>
                  <a:pt x="52" y="290"/>
                </a:lnTo>
                <a:lnTo>
                  <a:pt x="21" y="278"/>
                </a:lnTo>
                <a:lnTo>
                  <a:pt x="40" y="246"/>
                </a:lnTo>
                <a:lnTo>
                  <a:pt x="31" y="201"/>
                </a:lnTo>
                <a:lnTo>
                  <a:pt x="60" y="120"/>
                </a:lnTo>
                <a:lnTo>
                  <a:pt x="0" y="20"/>
                </a:lnTo>
                <a:lnTo>
                  <a:pt x="235" y="0"/>
                </a:lnTo>
                <a:close/>
              </a:path>
            </a:pathLst>
          </a:custGeom>
          <a:solidFill>
            <a:srgbClr val="FFFF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88" name="Bertie"/>
          <p:cNvSpPr>
            <a:spLocks/>
          </p:cNvSpPr>
          <p:nvPr/>
        </p:nvSpPr>
        <p:spPr bwMode="auto">
          <a:xfrm>
            <a:off x="6946126" y="1853406"/>
            <a:ext cx="600075" cy="492125"/>
          </a:xfrm>
          <a:custGeom>
            <a:avLst/>
            <a:gdLst>
              <a:gd name="T0" fmla="*/ 0 w 378"/>
              <a:gd name="T1" fmla="*/ 129 h 310"/>
              <a:gd name="T2" fmla="*/ 27 w 378"/>
              <a:gd name="T3" fmla="*/ 112 h 310"/>
              <a:gd name="T4" fmla="*/ 60 w 378"/>
              <a:gd name="T5" fmla="*/ 105 h 310"/>
              <a:gd name="T6" fmla="*/ 51 w 378"/>
              <a:gd name="T7" fmla="*/ 94 h 310"/>
              <a:gd name="T8" fmla="*/ 51 w 378"/>
              <a:gd name="T9" fmla="*/ 78 h 310"/>
              <a:gd name="T10" fmla="*/ 24 w 378"/>
              <a:gd name="T11" fmla="*/ 58 h 310"/>
              <a:gd name="T12" fmla="*/ 24 w 378"/>
              <a:gd name="T13" fmla="*/ 40 h 310"/>
              <a:gd name="T14" fmla="*/ 35 w 378"/>
              <a:gd name="T15" fmla="*/ 31 h 310"/>
              <a:gd name="T16" fmla="*/ 57 w 378"/>
              <a:gd name="T17" fmla="*/ 24 h 310"/>
              <a:gd name="T18" fmla="*/ 69 w 378"/>
              <a:gd name="T19" fmla="*/ 0 h 310"/>
              <a:gd name="T20" fmla="*/ 345 w 378"/>
              <a:gd name="T21" fmla="*/ 1 h 310"/>
              <a:gd name="T22" fmla="*/ 341 w 378"/>
              <a:gd name="T23" fmla="*/ 15 h 310"/>
              <a:gd name="T24" fmla="*/ 336 w 378"/>
              <a:gd name="T25" fmla="*/ 37 h 310"/>
              <a:gd name="T26" fmla="*/ 336 w 378"/>
              <a:gd name="T27" fmla="*/ 76 h 310"/>
              <a:gd name="T28" fmla="*/ 347 w 378"/>
              <a:gd name="T29" fmla="*/ 105 h 310"/>
              <a:gd name="T30" fmla="*/ 366 w 378"/>
              <a:gd name="T31" fmla="*/ 153 h 310"/>
              <a:gd name="T32" fmla="*/ 378 w 378"/>
              <a:gd name="T33" fmla="*/ 172 h 310"/>
              <a:gd name="T34" fmla="*/ 357 w 378"/>
              <a:gd name="T35" fmla="*/ 211 h 310"/>
              <a:gd name="T36" fmla="*/ 351 w 378"/>
              <a:gd name="T37" fmla="*/ 237 h 310"/>
              <a:gd name="T38" fmla="*/ 338 w 378"/>
              <a:gd name="T39" fmla="*/ 273 h 310"/>
              <a:gd name="T40" fmla="*/ 324 w 378"/>
              <a:gd name="T41" fmla="*/ 261 h 310"/>
              <a:gd name="T42" fmla="*/ 308 w 378"/>
              <a:gd name="T43" fmla="*/ 261 h 310"/>
              <a:gd name="T44" fmla="*/ 294 w 378"/>
              <a:gd name="T45" fmla="*/ 252 h 310"/>
              <a:gd name="T46" fmla="*/ 294 w 378"/>
              <a:gd name="T47" fmla="*/ 282 h 310"/>
              <a:gd name="T48" fmla="*/ 282 w 378"/>
              <a:gd name="T49" fmla="*/ 292 h 310"/>
              <a:gd name="T50" fmla="*/ 278 w 378"/>
              <a:gd name="T51" fmla="*/ 301 h 310"/>
              <a:gd name="T52" fmla="*/ 272 w 378"/>
              <a:gd name="T53" fmla="*/ 310 h 310"/>
              <a:gd name="T54" fmla="*/ 255 w 378"/>
              <a:gd name="T55" fmla="*/ 307 h 310"/>
              <a:gd name="T56" fmla="*/ 257 w 378"/>
              <a:gd name="T57" fmla="*/ 264 h 310"/>
              <a:gd name="T58" fmla="*/ 240 w 378"/>
              <a:gd name="T59" fmla="*/ 247 h 310"/>
              <a:gd name="T60" fmla="*/ 206 w 378"/>
              <a:gd name="T61" fmla="*/ 256 h 310"/>
              <a:gd name="T62" fmla="*/ 171 w 378"/>
              <a:gd name="T63" fmla="*/ 271 h 310"/>
              <a:gd name="T64" fmla="*/ 179 w 378"/>
              <a:gd name="T65" fmla="*/ 240 h 310"/>
              <a:gd name="T66" fmla="*/ 179 w 378"/>
              <a:gd name="T67" fmla="*/ 225 h 310"/>
              <a:gd name="T68" fmla="*/ 95 w 378"/>
              <a:gd name="T69" fmla="*/ 229 h 310"/>
              <a:gd name="T70" fmla="*/ 83 w 378"/>
              <a:gd name="T71" fmla="*/ 199 h 310"/>
              <a:gd name="T72" fmla="*/ 80 w 378"/>
              <a:gd name="T73" fmla="*/ 184 h 310"/>
              <a:gd name="T74" fmla="*/ 68 w 378"/>
              <a:gd name="T75" fmla="*/ 165 h 310"/>
              <a:gd name="T76" fmla="*/ 47 w 378"/>
              <a:gd name="T77" fmla="*/ 157 h 310"/>
              <a:gd name="T78" fmla="*/ 33 w 378"/>
              <a:gd name="T79" fmla="*/ 145 h 310"/>
              <a:gd name="T80" fmla="*/ 20 w 378"/>
              <a:gd name="T81" fmla="*/ 139 h 310"/>
              <a:gd name="T82" fmla="*/ 0 w 378"/>
              <a:gd name="T83" fmla="*/ 12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310">
                <a:moveTo>
                  <a:pt x="0" y="129"/>
                </a:moveTo>
                <a:lnTo>
                  <a:pt x="27" y="112"/>
                </a:lnTo>
                <a:lnTo>
                  <a:pt x="60" y="105"/>
                </a:lnTo>
                <a:lnTo>
                  <a:pt x="51" y="94"/>
                </a:lnTo>
                <a:lnTo>
                  <a:pt x="51" y="78"/>
                </a:lnTo>
                <a:lnTo>
                  <a:pt x="24" y="58"/>
                </a:lnTo>
                <a:lnTo>
                  <a:pt x="24" y="40"/>
                </a:lnTo>
                <a:lnTo>
                  <a:pt x="35" y="31"/>
                </a:lnTo>
                <a:lnTo>
                  <a:pt x="57" y="24"/>
                </a:lnTo>
                <a:lnTo>
                  <a:pt x="69" y="0"/>
                </a:lnTo>
                <a:lnTo>
                  <a:pt x="345" y="1"/>
                </a:lnTo>
                <a:lnTo>
                  <a:pt x="341" y="15"/>
                </a:lnTo>
                <a:lnTo>
                  <a:pt x="336" y="37"/>
                </a:lnTo>
                <a:lnTo>
                  <a:pt x="336" y="76"/>
                </a:lnTo>
                <a:lnTo>
                  <a:pt x="347" y="105"/>
                </a:lnTo>
                <a:lnTo>
                  <a:pt x="366" y="153"/>
                </a:lnTo>
                <a:lnTo>
                  <a:pt x="378" y="172"/>
                </a:lnTo>
                <a:lnTo>
                  <a:pt x="357" y="211"/>
                </a:lnTo>
                <a:lnTo>
                  <a:pt x="351" y="237"/>
                </a:lnTo>
                <a:lnTo>
                  <a:pt x="338" y="273"/>
                </a:lnTo>
                <a:lnTo>
                  <a:pt x="324" y="261"/>
                </a:lnTo>
                <a:lnTo>
                  <a:pt x="308" y="261"/>
                </a:lnTo>
                <a:lnTo>
                  <a:pt x="294" y="252"/>
                </a:lnTo>
                <a:lnTo>
                  <a:pt x="294" y="282"/>
                </a:lnTo>
                <a:lnTo>
                  <a:pt x="282" y="292"/>
                </a:lnTo>
                <a:lnTo>
                  <a:pt x="278" y="301"/>
                </a:lnTo>
                <a:lnTo>
                  <a:pt x="272" y="310"/>
                </a:lnTo>
                <a:lnTo>
                  <a:pt x="255" y="307"/>
                </a:lnTo>
                <a:lnTo>
                  <a:pt x="257" y="264"/>
                </a:lnTo>
                <a:lnTo>
                  <a:pt x="240" y="247"/>
                </a:lnTo>
                <a:lnTo>
                  <a:pt x="206" y="256"/>
                </a:lnTo>
                <a:lnTo>
                  <a:pt x="171" y="271"/>
                </a:lnTo>
                <a:lnTo>
                  <a:pt x="179" y="240"/>
                </a:lnTo>
                <a:lnTo>
                  <a:pt x="179" y="225"/>
                </a:lnTo>
                <a:lnTo>
                  <a:pt x="95" y="229"/>
                </a:lnTo>
                <a:lnTo>
                  <a:pt x="83" y="199"/>
                </a:lnTo>
                <a:lnTo>
                  <a:pt x="80" y="184"/>
                </a:lnTo>
                <a:lnTo>
                  <a:pt x="68" y="165"/>
                </a:lnTo>
                <a:lnTo>
                  <a:pt x="47" y="157"/>
                </a:lnTo>
                <a:lnTo>
                  <a:pt x="33" y="145"/>
                </a:lnTo>
                <a:lnTo>
                  <a:pt x="20" y="139"/>
                </a:lnTo>
                <a:lnTo>
                  <a:pt x="0" y="129"/>
                </a:lnTo>
                <a:close/>
              </a:path>
            </a:pathLst>
          </a:custGeom>
          <a:solidFill>
            <a:srgbClr val="990099"/>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99" name="Beaufort"/>
          <p:cNvSpPr>
            <a:spLocks/>
          </p:cNvSpPr>
          <p:nvPr/>
        </p:nvSpPr>
        <p:spPr bwMode="auto">
          <a:xfrm>
            <a:off x="7092176" y="2426493"/>
            <a:ext cx="652463" cy="595313"/>
          </a:xfrm>
          <a:custGeom>
            <a:avLst/>
            <a:gdLst>
              <a:gd name="T0" fmla="*/ 88 w 411"/>
              <a:gd name="T1" fmla="*/ 282 h 375"/>
              <a:gd name="T2" fmla="*/ 240 w 411"/>
              <a:gd name="T3" fmla="*/ 365 h 375"/>
              <a:gd name="T4" fmla="*/ 321 w 411"/>
              <a:gd name="T5" fmla="*/ 353 h 375"/>
              <a:gd name="T6" fmla="*/ 306 w 411"/>
              <a:gd name="T7" fmla="*/ 330 h 375"/>
              <a:gd name="T8" fmla="*/ 322 w 411"/>
              <a:gd name="T9" fmla="*/ 302 h 375"/>
              <a:gd name="T10" fmla="*/ 319 w 411"/>
              <a:gd name="T11" fmla="*/ 288 h 375"/>
              <a:gd name="T12" fmla="*/ 288 w 411"/>
              <a:gd name="T13" fmla="*/ 293 h 375"/>
              <a:gd name="T14" fmla="*/ 270 w 411"/>
              <a:gd name="T15" fmla="*/ 291 h 375"/>
              <a:gd name="T16" fmla="*/ 237 w 411"/>
              <a:gd name="T17" fmla="*/ 303 h 375"/>
              <a:gd name="T18" fmla="*/ 282 w 411"/>
              <a:gd name="T19" fmla="*/ 276 h 375"/>
              <a:gd name="T20" fmla="*/ 225 w 411"/>
              <a:gd name="T21" fmla="*/ 258 h 375"/>
              <a:gd name="T22" fmla="*/ 213 w 411"/>
              <a:gd name="T23" fmla="*/ 260 h 375"/>
              <a:gd name="T24" fmla="*/ 186 w 411"/>
              <a:gd name="T25" fmla="*/ 230 h 375"/>
              <a:gd name="T26" fmla="*/ 159 w 411"/>
              <a:gd name="T27" fmla="*/ 245 h 375"/>
              <a:gd name="T28" fmla="*/ 135 w 411"/>
              <a:gd name="T29" fmla="*/ 222 h 375"/>
              <a:gd name="T30" fmla="*/ 121 w 411"/>
              <a:gd name="T31" fmla="*/ 207 h 375"/>
              <a:gd name="T32" fmla="*/ 58 w 411"/>
              <a:gd name="T33" fmla="*/ 174 h 375"/>
              <a:gd name="T34" fmla="*/ 67 w 411"/>
              <a:gd name="T35" fmla="*/ 146 h 375"/>
              <a:gd name="T36" fmla="*/ 109 w 411"/>
              <a:gd name="T37" fmla="*/ 168 h 375"/>
              <a:gd name="T38" fmla="*/ 130 w 411"/>
              <a:gd name="T39" fmla="*/ 185 h 375"/>
              <a:gd name="T40" fmla="*/ 153 w 411"/>
              <a:gd name="T41" fmla="*/ 198 h 375"/>
              <a:gd name="T42" fmla="*/ 220 w 411"/>
              <a:gd name="T43" fmla="*/ 162 h 375"/>
              <a:gd name="T44" fmla="*/ 232 w 411"/>
              <a:gd name="T45" fmla="*/ 201 h 375"/>
              <a:gd name="T46" fmla="*/ 247 w 411"/>
              <a:gd name="T47" fmla="*/ 222 h 375"/>
              <a:gd name="T48" fmla="*/ 268 w 411"/>
              <a:gd name="T49" fmla="*/ 218 h 375"/>
              <a:gd name="T50" fmla="*/ 295 w 411"/>
              <a:gd name="T51" fmla="*/ 230 h 375"/>
              <a:gd name="T52" fmla="*/ 315 w 411"/>
              <a:gd name="T53" fmla="*/ 210 h 375"/>
              <a:gd name="T54" fmla="*/ 327 w 411"/>
              <a:gd name="T55" fmla="*/ 237 h 375"/>
              <a:gd name="T56" fmla="*/ 345 w 411"/>
              <a:gd name="T57" fmla="*/ 231 h 375"/>
              <a:gd name="T58" fmla="*/ 318 w 411"/>
              <a:gd name="T59" fmla="*/ 194 h 375"/>
              <a:gd name="T60" fmla="*/ 340 w 411"/>
              <a:gd name="T61" fmla="*/ 173 h 375"/>
              <a:gd name="T62" fmla="*/ 301 w 411"/>
              <a:gd name="T63" fmla="*/ 173 h 375"/>
              <a:gd name="T64" fmla="*/ 268 w 411"/>
              <a:gd name="T65" fmla="*/ 161 h 375"/>
              <a:gd name="T66" fmla="*/ 303 w 411"/>
              <a:gd name="T67" fmla="*/ 168 h 375"/>
              <a:gd name="T68" fmla="*/ 285 w 411"/>
              <a:gd name="T69" fmla="*/ 135 h 375"/>
              <a:gd name="T70" fmla="*/ 309 w 411"/>
              <a:gd name="T71" fmla="*/ 104 h 375"/>
              <a:gd name="T72" fmla="*/ 339 w 411"/>
              <a:gd name="T73" fmla="*/ 140 h 375"/>
              <a:gd name="T74" fmla="*/ 381 w 411"/>
              <a:gd name="T75" fmla="*/ 129 h 375"/>
              <a:gd name="T76" fmla="*/ 408 w 411"/>
              <a:gd name="T77" fmla="*/ 113 h 375"/>
              <a:gd name="T78" fmla="*/ 327 w 411"/>
              <a:gd name="T79" fmla="*/ 42 h 375"/>
              <a:gd name="T80" fmla="*/ 121 w 411"/>
              <a:gd name="T81" fmla="*/ 65 h 375"/>
              <a:gd name="T82" fmla="*/ 12 w 411"/>
              <a:gd name="T83" fmla="*/ 65 h 375"/>
              <a:gd name="T84" fmla="*/ 24 w 411"/>
              <a:gd name="T85"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375">
                <a:moveTo>
                  <a:pt x="0" y="242"/>
                </a:moveTo>
                <a:lnTo>
                  <a:pt x="69" y="276"/>
                </a:lnTo>
                <a:lnTo>
                  <a:pt x="88" y="282"/>
                </a:lnTo>
                <a:lnTo>
                  <a:pt x="144" y="309"/>
                </a:lnTo>
                <a:lnTo>
                  <a:pt x="210" y="375"/>
                </a:lnTo>
                <a:lnTo>
                  <a:pt x="240" y="365"/>
                </a:lnTo>
                <a:lnTo>
                  <a:pt x="274" y="365"/>
                </a:lnTo>
                <a:lnTo>
                  <a:pt x="298" y="359"/>
                </a:lnTo>
                <a:lnTo>
                  <a:pt x="321" y="353"/>
                </a:lnTo>
                <a:lnTo>
                  <a:pt x="334" y="344"/>
                </a:lnTo>
                <a:lnTo>
                  <a:pt x="336" y="330"/>
                </a:lnTo>
                <a:lnTo>
                  <a:pt x="306" y="330"/>
                </a:lnTo>
                <a:lnTo>
                  <a:pt x="324" y="330"/>
                </a:lnTo>
                <a:lnTo>
                  <a:pt x="312" y="318"/>
                </a:lnTo>
                <a:lnTo>
                  <a:pt x="322" y="302"/>
                </a:lnTo>
                <a:lnTo>
                  <a:pt x="318" y="288"/>
                </a:lnTo>
                <a:lnTo>
                  <a:pt x="334" y="288"/>
                </a:lnTo>
                <a:lnTo>
                  <a:pt x="319" y="288"/>
                </a:lnTo>
                <a:lnTo>
                  <a:pt x="310" y="284"/>
                </a:lnTo>
                <a:lnTo>
                  <a:pt x="298" y="281"/>
                </a:lnTo>
                <a:lnTo>
                  <a:pt x="288" y="293"/>
                </a:lnTo>
                <a:lnTo>
                  <a:pt x="288" y="308"/>
                </a:lnTo>
                <a:lnTo>
                  <a:pt x="282" y="291"/>
                </a:lnTo>
                <a:lnTo>
                  <a:pt x="270" y="291"/>
                </a:lnTo>
                <a:lnTo>
                  <a:pt x="256" y="297"/>
                </a:lnTo>
                <a:lnTo>
                  <a:pt x="247" y="321"/>
                </a:lnTo>
                <a:lnTo>
                  <a:pt x="237" y="303"/>
                </a:lnTo>
                <a:lnTo>
                  <a:pt x="247" y="296"/>
                </a:lnTo>
                <a:lnTo>
                  <a:pt x="270" y="287"/>
                </a:lnTo>
                <a:lnTo>
                  <a:pt x="282" y="276"/>
                </a:lnTo>
                <a:lnTo>
                  <a:pt x="253" y="266"/>
                </a:lnTo>
                <a:lnTo>
                  <a:pt x="238" y="263"/>
                </a:lnTo>
                <a:lnTo>
                  <a:pt x="225" y="258"/>
                </a:lnTo>
                <a:lnTo>
                  <a:pt x="213" y="266"/>
                </a:lnTo>
                <a:lnTo>
                  <a:pt x="189" y="266"/>
                </a:lnTo>
                <a:lnTo>
                  <a:pt x="213" y="260"/>
                </a:lnTo>
                <a:lnTo>
                  <a:pt x="217" y="251"/>
                </a:lnTo>
                <a:lnTo>
                  <a:pt x="208" y="234"/>
                </a:lnTo>
                <a:lnTo>
                  <a:pt x="186" y="230"/>
                </a:lnTo>
                <a:lnTo>
                  <a:pt x="178" y="222"/>
                </a:lnTo>
                <a:lnTo>
                  <a:pt x="159" y="225"/>
                </a:lnTo>
                <a:lnTo>
                  <a:pt x="159" y="245"/>
                </a:lnTo>
                <a:lnTo>
                  <a:pt x="157" y="230"/>
                </a:lnTo>
                <a:lnTo>
                  <a:pt x="151" y="218"/>
                </a:lnTo>
                <a:lnTo>
                  <a:pt x="135" y="222"/>
                </a:lnTo>
                <a:lnTo>
                  <a:pt x="126" y="239"/>
                </a:lnTo>
                <a:lnTo>
                  <a:pt x="121" y="261"/>
                </a:lnTo>
                <a:lnTo>
                  <a:pt x="121" y="207"/>
                </a:lnTo>
                <a:lnTo>
                  <a:pt x="100" y="200"/>
                </a:lnTo>
                <a:lnTo>
                  <a:pt x="90" y="189"/>
                </a:lnTo>
                <a:lnTo>
                  <a:pt x="58" y="174"/>
                </a:lnTo>
                <a:lnTo>
                  <a:pt x="94" y="182"/>
                </a:lnTo>
                <a:lnTo>
                  <a:pt x="81" y="161"/>
                </a:lnTo>
                <a:lnTo>
                  <a:pt x="67" y="146"/>
                </a:lnTo>
                <a:lnTo>
                  <a:pt x="84" y="152"/>
                </a:lnTo>
                <a:lnTo>
                  <a:pt x="93" y="167"/>
                </a:lnTo>
                <a:lnTo>
                  <a:pt x="109" y="168"/>
                </a:lnTo>
                <a:lnTo>
                  <a:pt x="117" y="180"/>
                </a:lnTo>
                <a:lnTo>
                  <a:pt x="130" y="171"/>
                </a:lnTo>
                <a:lnTo>
                  <a:pt x="130" y="185"/>
                </a:lnTo>
                <a:lnTo>
                  <a:pt x="138" y="191"/>
                </a:lnTo>
                <a:lnTo>
                  <a:pt x="165" y="192"/>
                </a:lnTo>
                <a:lnTo>
                  <a:pt x="153" y="198"/>
                </a:lnTo>
                <a:lnTo>
                  <a:pt x="204" y="207"/>
                </a:lnTo>
                <a:lnTo>
                  <a:pt x="214" y="194"/>
                </a:lnTo>
                <a:lnTo>
                  <a:pt x="220" y="162"/>
                </a:lnTo>
                <a:lnTo>
                  <a:pt x="219" y="195"/>
                </a:lnTo>
                <a:lnTo>
                  <a:pt x="240" y="195"/>
                </a:lnTo>
                <a:lnTo>
                  <a:pt x="232" y="201"/>
                </a:lnTo>
                <a:lnTo>
                  <a:pt x="220" y="206"/>
                </a:lnTo>
                <a:lnTo>
                  <a:pt x="234" y="215"/>
                </a:lnTo>
                <a:lnTo>
                  <a:pt x="247" y="222"/>
                </a:lnTo>
                <a:lnTo>
                  <a:pt x="252" y="231"/>
                </a:lnTo>
                <a:lnTo>
                  <a:pt x="258" y="222"/>
                </a:lnTo>
                <a:lnTo>
                  <a:pt x="268" y="218"/>
                </a:lnTo>
                <a:lnTo>
                  <a:pt x="276" y="212"/>
                </a:lnTo>
                <a:lnTo>
                  <a:pt x="285" y="216"/>
                </a:lnTo>
                <a:lnTo>
                  <a:pt x="295" y="230"/>
                </a:lnTo>
                <a:lnTo>
                  <a:pt x="295" y="209"/>
                </a:lnTo>
                <a:lnTo>
                  <a:pt x="307" y="218"/>
                </a:lnTo>
                <a:lnTo>
                  <a:pt x="315" y="210"/>
                </a:lnTo>
                <a:lnTo>
                  <a:pt x="321" y="218"/>
                </a:lnTo>
                <a:lnTo>
                  <a:pt x="316" y="230"/>
                </a:lnTo>
                <a:lnTo>
                  <a:pt x="327" y="237"/>
                </a:lnTo>
                <a:lnTo>
                  <a:pt x="337" y="239"/>
                </a:lnTo>
                <a:lnTo>
                  <a:pt x="355" y="252"/>
                </a:lnTo>
                <a:lnTo>
                  <a:pt x="345" y="231"/>
                </a:lnTo>
                <a:lnTo>
                  <a:pt x="340" y="215"/>
                </a:lnTo>
                <a:lnTo>
                  <a:pt x="330" y="203"/>
                </a:lnTo>
                <a:lnTo>
                  <a:pt x="318" y="194"/>
                </a:lnTo>
                <a:lnTo>
                  <a:pt x="342" y="194"/>
                </a:lnTo>
                <a:lnTo>
                  <a:pt x="345" y="183"/>
                </a:lnTo>
                <a:lnTo>
                  <a:pt x="340" y="173"/>
                </a:lnTo>
                <a:lnTo>
                  <a:pt x="328" y="170"/>
                </a:lnTo>
                <a:lnTo>
                  <a:pt x="321" y="161"/>
                </a:lnTo>
                <a:lnTo>
                  <a:pt x="301" y="173"/>
                </a:lnTo>
                <a:lnTo>
                  <a:pt x="288" y="179"/>
                </a:lnTo>
                <a:lnTo>
                  <a:pt x="280" y="170"/>
                </a:lnTo>
                <a:lnTo>
                  <a:pt x="268" y="161"/>
                </a:lnTo>
                <a:lnTo>
                  <a:pt x="283" y="164"/>
                </a:lnTo>
                <a:lnTo>
                  <a:pt x="291" y="171"/>
                </a:lnTo>
                <a:lnTo>
                  <a:pt x="303" y="168"/>
                </a:lnTo>
                <a:lnTo>
                  <a:pt x="318" y="153"/>
                </a:lnTo>
                <a:lnTo>
                  <a:pt x="325" y="144"/>
                </a:lnTo>
                <a:lnTo>
                  <a:pt x="285" y="135"/>
                </a:lnTo>
                <a:lnTo>
                  <a:pt x="301" y="135"/>
                </a:lnTo>
                <a:lnTo>
                  <a:pt x="301" y="120"/>
                </a:lnTo>
                <a:lnTo>
                  <a:pt x="309" y="104"/>
                </a:lnTo>
                <a:lnTo>
                  <a:pt x="306" y="131"/>
                </a:lnTo>
                <a:lnTo>
                  <a:pt x="316" y="135"/>
                </a:lnTo>
                <a:lnTo>
                  <a:pt x="339" y="140"/>
                </a:lnTo>
                <a:lnTo>
                  <a:pt x="355" y="128"/>
                </a:lnTo>
                <a:lnTo>
                  <a:pt x="372" y="144"/>
                </a:lnTo>
                <a:lnTo>
                  <a:pt x="381" y="129"/>
                </a:lnTo>
                <a:lnTo>
                  <a:pt x="405" y="137"/>
                </a:lnTo>
                <a:lnTo>
                  <a:pt x="411" y="123"/>
                </a:lnTo>
                <a:lnTo>
                  <a:pt x="408" y="113"/>
                </a:lnTo>
                <a:lnTo>
                  <a:pt x="376" y="95"/>
                </a:lnTo>
                <a:lnTo>
                  <a:pt x="351" y="84"/>
                </a:lnTo>
                <a:lnTo>
                  <a:pt x="327" y="42"/>
                </a:lnTo>
                <a:lnTo>
                  <a:pt x="327" y="21"/>
                </a:lnTo>
                <a:lnTo>
                  <a:pt x="198" y="21"/>
                </a:lnTo>
                <a:lnTo>
                  <a:pt x="121" y="65"/>
                </a:lnTo>
                <a:lnTo>
                  <a:pt x="4" y="0"/>
                </a:lnTo>
                <a:lnTo>
                  <a:pt x="1" y="32"/>
                </a:lnTo>
                <a:lnTo>
                  <a:pt x="12" y="65"/>
                </a:lnTo>
                <a:lnTo>
                  <a:pt x="37" y="108"/>
                </a:lnTo>
                <a:lnTo>
                  <a:pt x="57" y="132"/>
                </a:lnTo>
                <a:lnTo>
                  <a:pt x="24" y="158"/>
                </a:lnTo>
                <a:lnTo>
                  <a:pt x="6" y="162"/>
                </a:lnTo>
                <a:lnTo>
                  <a:pt x="0" y="242"/>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18" name="Avery"/>
          <p:cNvSpPr>
            <a:spLocks/>
          </p:cNvSpPr>
          <p:nvPr/>
        </p:nvSpPr>
        <p:spPr bwMode="auto">
          <a:xfrm>
            <a:off x="2612251" y="1831181"/>
            <a:ext cx="314325" cy="417512"/>
          </a:xfrm>
          <a:custGeom>
            <a:avLst/>
            <a:gdLst>
              <a:gd name="T0" fmla="*/ 0 w 198"/>
              <a:gd name="T1" fmla="*/ 131 h 263"/>
              <a:gd name="T2" fmla="*/ 32 w 198"/>
              <a:gd name="T3" fmla="*/ 116 h 263"/>
              <a:gd name="T4" fmla="*/ 93 w 198"/>
              <a:gd name="T5" fmla="*/ 0 h 263"/>
              <a:gd name="T6" fmla="*/ 110 w 198"/>
              <a:gd name="T7" fmla="*/ 15 h 263"/>
              <a:gd name="T8" fmla="*/ 110 w 198"/>
              <a:gd name="T9" fmla="*/ 26 h 263"/>
              <a:gd name="T10" fmla="*/ 102 w 198"/>
              <a:gd name="T11" fmla="*/ 54 h 263"/>
              <a:gd name="T12" fmla="*/ 122 w 198"/>
              <a:gd name="T13" fmla="*/ 72 h 263"/>
              <a:gd name="T14" fmla="*/ 138 w 198"/>
              <a:gd name="T15" fmla="*/ 77 h 263"/>
              <a:gd name="T16" fmla="*/ 146 w 198"/>
              <a:gd name="T17" fmla="*/ 89 h 263"/>
              <a:gd name="T18" fmla="*/ 159 w 198"/>
              <a:gd name="T19" fmla="*/ 125 h 263"/>
              <a:gd name="T20" fmla="*/ 170 w 198"/>
              <a:gd name="T21" fmla="*/ 132 h 263"/>
              <a:gd name="T22" fmla="*/ 185 w 198"/>
              <a:gd name="T23" fmla="*/ 137 h 263"/>
              <a:gd name="T24" fmla="*/ 198 w 198"/>
              <a:gd name="T25" fmla="*/ 152 h 263"/>
              <a:gd name="T26" fmla="*/ 158 w 198"/>
              <a:gd name="T27" fmla="*/ 233 h 263"/>
              <a:gd name="T28" fmla="*/ 102 w 198"/>
              <a:gd name="T29" fmla="*/ 201 h 263"/>
              <a:gd name="T30" fmla="*/ 78 w 198"/>
              <a:gd name="T31" fmla="*/ 228 h 263"/>
              <a:gd name="T32" fmla="*/ 66 w 198"/>
              <a:gd name="T33" fmla="*/ 245 h 263"/>
              <a:gd name="T34" fmla="*/ 51 w 198"/>
              <a:gd name="T35" fmla="*/ 263 h 263"/>
              <a:gd name="T36" fmla="*/ 39 w 198"/>
              <a:gd name="T37" fmla="*/ 255 h 263"/>
              <a:gd name="T38" fmla="*/ 38 w 198"/>
              <a:gd name="T39" fmla="*/ 242 h 263"/>
              <a:gd name="T40" fmla="*/ 18 w 198"/>
              <a:gd name="T41" fmla="*/ 231 h 263"/>
              <a:gd name="T42" fmla="*/ 24 w 198"/>
              <a:gd name="T43" fmla="*/ 191 h 263"/>
              <a:gd name="T44" fmla="*/ 0 w 198"/>
              <a:gd name="T45" fmla="*/ 1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263">
                <a:moveTo>
                  <a:pt x="0" y="131"/>
                </a:moveTo>
                <a:lnTo>
                  <a:pt x="32" y="116"/>
                </a:lnTo>
                <a:lnTo>
                  <a:pt x="93" y="0"/>
                </a:lnTo>
                <a:lnTo>
                  <a:pt x="110" y="15"/>
                </a:lnTo>
                <a:lnTo>
                  <a:pt x="110" y="26"/>
                </a:lnTo>
                <a:lnTo>
                  <a:pt x="102" y="54"/>
                </a:lnTo>
                <a:lnTo>
                  <a:pt x="122" y="72"/>
                </a:lnTo>
                <a:lnTo>
                  <a:pt x="138" y="77"/>
                </a:lnTo>
                <a:lnTo>
                  <a:pt x="146" y="89"/>
                </a:lnTo>
                <a:lnTo>
                  <a:pt x="159" y="125"/>
                </a:lnTo>
                <a:lnTo>
                  <a:pt x="170" y="132"/>
                </a:lnTo>
                <a:lnTo>
                  <a:pt x="185" y="137"/>
                </a:lnTo>
                <a:lnTo>
                  <a:pt x="198" y="152"/>
                </a:lnTo>
                <a:lnTo>
                  <a:pt x="158" y="233"/>
                </a:lnTo>
                <a:lnTo>
                  <a:pt x="102" y="201"/>
                </a:lnTo>
                <a:lnTo>
                  <a:pt x="78" y="228"/>
                </a:lnTo>
                <a:lnTo>
                  <a:pt x="66" y="245"/>
                </a:lnTo>
                <a:lnTo>
                  <a:pt x="51" y="263"/>
                </a:lnTo>
                <a:lnTo>
                  <a:pt x="39" y="255"/>
                </a:lnTo>
                <a:lnTo>
                  <a:pt x="38" y="242"/>
                </a:lnTo>
                <a:lnTo>
                  <a:pt x="18" y="231"/>
                </a:lnTo>
                <a:lnTo>
                  <a:pt x="24" y="191"/>
                </a:lnTo>
                <a:lnTo>
                  <a:pt x="0" y="131"/>
                </a:lnTo>
                <a:close/>
              </a:path>
            </a:pathLst>
          </a:custGeom>
          <a:solidFill>
            <a:srgbClr val="A81C9E"/>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0" name="Ashe"/>
          <p:cNvSpPr>
            <a:spLocks/>
          </p:cNvSpPr>
          <p:nvPr/>
        </p:nvSpPr>
        <p:spPr bwMode="auto">
          <a:xfrm>
            <a:off x="2934514" y="1488281"/>
            <a:ext cx="447675" cy="400050"/>
          </a:xfrm>
          <a:custGeom>
            <a:avLst/>
            <a:gdLst>
              <a:gd name="T0" fmla="*/ 9 w 282"/>
              <a:gd name="T1" fmla="*/ 150 h 252"/>
              <a:gd name="T2" fmla="*/ 0 w 282"/>
              <a:gd name="T3" fmla="*/ 122 h 252"/>
              <a:gd name="T4" fmla="*/ 21 w 282"/>
              <a:gd name="T5" fmla="*/ 83 h 252"/>
              <a:gd name="T6" fmla="*/ 28 w 282"/>
              <a:gd name="T7" fmla="*/ 14 h 252"/>
              <a:gd name="T8" fmla="*/ 39 w 282"/>
              <a:gd name="T9" fmla="*/ 0 h 252"/>
              <a:gd name="T10" fmla="*/ 220 w 282"/>
              <a:gd name="T11" fmla="*/ 15 h 252"/>
              <a:gd name="T12" fmla="*/ 238 w 282"/>
              <a:gd name="T13" fmla="*/ 83 h 252"/>
              <a:gd name="T14" fmla="*/ 276 w 282"/>
              <a:gd name="T15" fmla="*/ 128 h 252"/>
              <a:gd name="T16" fmla="*/ 282 w 282"/>
              <a:gd name="T17" fmla="*/ 165 h 252"/>
              <a:gd name="T18" fmla="*/ 208 w 282"/>
              <a:gd name="T19" fmla="*/ 165 h 252"/>
              <a:gd name="T20" fmla="*/ 208 w 282"/>
              <a:gd name="T21" fmla="*/ 225 h 252"/>
              <a:gd name="T22" fmla="*/ 196 w 282"/>
              <a:gd name="T23" fmla="*/ 213 h 252"/>
              <a:gd name="T24" fmla="*/ 184 w 282"/>
              <a:gd name="T25" fmla="*/ 218 h 252"/>
              <a:gd name="T26" fmla="*/ 160 w 282"/>
              <a:gd name="T27" fmla="*/ 233 h 252"/>
              <a:gd name="T28" fmla="*/ 150 w 282"/>
              <a:gd name="T29" fmla="*/ 252 h 252"/>
              <a:gd name="T30" fmla="*/ 90 w 282"/>
              <a:gd name="T31" fmla="*/ 228 h 252"/>
              <a:gd name="T32" fmla="*/ 78 w 282"/>
              <a:gd name="T33" fmla="*/ 200 h 252"/>
              <a:gd name="T34" fmla="*/ 63 w 282"/>
              <a:gd name="T35" fmla="*/ 189 h 252"/>
              <a:gd name="T36" fmla="*/ 58 w 282"/>
              <a:gd name="T37" fmla="*/ 167 h 252"/>
              <a:gd name="T38" fmla="*/ 9 w 282"/>
              <a:gd name="T39" fmla="*/ 15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252">
                <a:moveTo>
                  <a:pt x="9" y="150"/>
                </a:moveTo>
                <a:lnTo>
                  <a:pt x="0" y="122"/>
                </a:lnTo>
                <a:lnTo>
                  <a:pt x="21" y="83"/>
                </a:lnTo>
                <a:lnTo>
                  <a:pt x="28" y="14"/>
                </a:lnTo>
                <a:lnTo>
                  <a:pt x="39" y="0"/>
                </a:lnTo>
                <a:lnTo>
                  <a:pt x="220" y="15"/>
                </a:lnTo>
                <a:lnTo>
                  <a:pt x="238" y="83"/>
                </a:lnTo>
                <a:lnTo>
                  <a:pt x="276" y="128"/>
                </a:lnTo>
                <a:lnTo>
                  <a:pt x="282" y="165"/>
                </a:lnTo>
                <a:lnTo>
                  <a:pt x="208" y="165"/>
                </a:lnTo>
                <a:lnTo>
                  <a:pt x="208" y="225"/>
                </a:lnTo>
                <a:lnTo>
                  <a:pt x="196" y="213"/>
                </a:lnTo>
                <a:lnTo>
                  <a:pt x="184" y="218"/>
                </a:lnTo>
                <a:lnTo>
                  <a:pt x="160" y="233"/>
                </a:lnTo>
                <a:lnTo>
                  <a:pt x="150" y="252"/>
                </a:lnTo>
                <a:lnTo>
                  <a:pt x="90" y="228"/>
                </a:lnTo>
                <a:lnTo>
                  <a:pt x="78" y="200"/>
                </a:lnTo>
                <a:lnTo>
                  <a:pt x="63" y="189"/>
                </a:lnTo>
                <a:lnTo>
                  <a:pt x="58" y="167"/>
                </a:lnTo>
                <a:lnTo>
                  <a:pt x="9" y="150"/>
                </a:lnTo>
                <a:close/>
              </a:path>
            </a:pathLst>
          </a:custGeom>
          <a:solidFill>
            <a:srgbClr val="CC00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43" name="Anson"/>
          <p:cNvSpPr>
            <a:spLocks/>
          </p:cNvSpPr>
          <p:nvPr/>
        </p:nvSpPr>
        <p:spPr bwMode="auto">
          <a:xfrm>
            <a:off x="4212451" y="3064668"/>
            <a:ext cx="436563" cy="455613"/>
          </a:xfrm>
          <a:custGeom>
            <a:avLst/>
            <a:gdLst>
              <a:gd name="T0" fmla="*/ 0 w 275"/>
              <a:gd name="T1" fmla="*/ 279 h 287"/>
              <a:gd name="T2" fmla="*/ 237 w 275"/>
              <a:gd name="T3" fmla="*/ 287 h 287"/>
              <a:gd name="T4" fmla="*/ 245 w 275"/>
              <a:gd name="T5" fmla="*/ 260 h 287"/>
              <a:gd name="T6" fmla="*/ 275 w 275"/>
              <a:gd name="T7" fmla="*/ 213 h 287"/>
              <a:gd name="T8" fmla="*/ 267 w 275"/>
              <a:gd name="T9" fmla="*/ 162 h 287"/>
              <a:gd name="T10" fmla="*/ 246 w 275"/>
              <a:gd name="T11" fmla="*/ 146 h 287"/>
              <a:gd name="T12" fmla="*/ 263 w 275"/>
              <a:gd name="T13" fmla="*/ 116 h 287"/>
              <a:gd name="T14" fmla="*/ 236 w 275"/>
              <a:gd name="T15" fmla="*/ 66 h 287"/>
              <a:gd name="T16" fmla="*/ 191 w 275"/>
              <a:gd name="T17" fmla="*/ 86 h 287"/>
              <a:gd name="T18" fmla="*/ 177 w 275"/>
              <a:gd name="T19" fmla="*/ 80 h 287"/>
              <a:gd name="T20" fmla="*/ 144 w 275"/>
              <a:gd name="T21" fmla="*/ 56 h 287"/>
              <a:gd name="T22" fmla="*/ 150 w 275"/>
              <a:gd name="T23" fmla="*/ 47 h 287"/>
              <a:gd name="T24" fmla="*/ 137 w 275"/>
              <a:gd name="T25" fmla="*/ 42 h 287"/>
              <a:gd name="T26" fmla="*/ 128 w 275"/>
              <a:gd name="T27" fmla="*/ 33 h 287"/>
              <a:gd name="T28" fmla="*/ 122 w 275"/>
              <a:gd name="T29" fmla="*/ 15 h 287"/>
              <a:gd name="T30" fmla="*/ 95 w 275"/>
              <a:gd name="T31" fmla="*/ 44 h 287"/>
              <a:gd name="T32" fmla="*/ 87 w 275"/>
              <a:gd name="T33" fmla="*/ 35 h 287"/>
              <a:gd name="T34" fmla="*/ 68 w 275"/>
              <a:gd name="T35" fmla="*/ 27 h 287"/>
              <a:gd name="T36" fmla="*/ 54 w 275"/>
              <a:gd name="T37" fmla="*/ 35 h 287"/>
              <a:gd name="T38" fmla="*/ 29 w 275"/>
              <a:gd name="T39" fmla="*/ 0 h 287"/>
              <a:gd name="T40" fmla="*/ 0 w 275"/>
              <a:gd name="T41" fmla="*/ 27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87">
                <a:moveTo>
                  <a:pt x="0" y="279"/>
                </a:moveTo>
                <a:lnTo>
                  <a:pt x="237" y="287"/>
                </a:lnTo>
                <a:lnTo>
                  <a:pt x="245" y="260"/>
                </a:lnTo>
                <a:lnTo>
                  <a:pt x="275" y="213"/>
                </a:lnTo>
                <a:lnTo>
                  <a:pt x="267" y="162"/>
                </a:lnTo>
                <a:lnTo>
                  <a:pt x="246" y="146"/>
                </a:lnTo>
                <a:lnTo>
                  <a:pt x="263" y="116"/>
                </a:lnTo>
                <a:lnTo>
                  <a:pt x="236" y="66"/>
                </a:lnTo>
                <a:lnTo>
                  <a:pt x="191" y="86"/>
                </a:lnTo>
                <a:lnTo>
                  <a:pt x="177" y="80"/>
                </a:lnTo>
                <a:lnTo>
                  <a:pt x="144" y="56"/>
                </a:lnTo>
                <a:lnTo>
                  <a:pt x="150" y="47"/>
                </a:lnTo>
                <a:lnTo>
                  <a:pt x="137" y="42"/>
                </a:lnTo>
                <a:lnTo>
                  <a:pt x="128" y="33"/>
                </a:lnTo>
                <a:lnTo>
                  <a:pt x="122" y="15"/>
                </a:lnTo>
                <a:lnTo>
                  <a:pt x="95" y="44"/>
                </a:lnTo>
                <a:lnTo>
                  <a:pt x="87" y="35"/>
                </a:lnTo>
                <a:lnTo>
                  <a:pt x="68" y="27"/>
                </a:lnTo>
                <a:lnTo>
                  <a:pt x="54" y="35"/>
                </a:lnTo>
                <a:lnTo>
                  <a:pt x="29" y="0"/>
                </a:lnTo>
                <a:lnTo>
                  <a:pt x="0" y="279"/>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35" name="Alleghany"/>
          <p:cNvSpPr>
            <a:spLocks/>
          </p:cNvSpPr>
          <p:nvPr/>
        </p:nvSpPr>
        <p:spPr bwMode="auto">
          <a:xfrm>
            <a:off x="3283764" y="1512093"/>
            <a:ext cx="404812" cy="238125"/>
          </a:xfrm>
          <a:custGeom>
            <a:avLst/>
            <a:gdLst>
              <a:gd name="T0" fmla="*/ 0 w 255"/>
              <a:gd name="T1" fmla="*/ 0 h 150"/>
              <a:gd name="T2" fmla="*/ 255 w 255"/>
              <a:gd name="T3" fmla="*/ 14 h 150"/>
              <a:gd name="T4" fmla="*/ 255 w 255"/>
              <a:gd name="T5" fmla="*/ 30 h 150"/>
              <a:gd name="T6" fmla="*/ 234 w 255"/>
              <a:gd name="T7" fmla="*/ 59 h 150"/>
              <a:gd name="T8" fmla="*/ 219 w 255"/>
              <a:gd name="T9" fmla="*/ 86 h 150"/>
              <a:gd name="T10" fmla="*/ 221 w 255"/>
              <a:gd name="T11" fmla="*/ 126 h 150"/>
              <a:gd name="T12" fmla="*/ 213 w 255"/>
              <a:gd name="T13" fmla="*/ 141 h 150"/>
              <a:gd name="T14" fmla="*/ 183 w 255"/>
              <a:gd name="T15" fmla="*/ 143 h 150"/>
              <a:gd name="T16" fmla="*/ 174 w 255"/>
              <a:gd name="T17" fmla="*/ 105 h 150"/>
              <a:gd name="T18" fmla="*/ 150 w 255"/>
              <a:gd name="T19" fmla="*/ 101 h 150"/>
              <a:gd name="T20" fmla="*/ 125 w 255"/>
              <a:gd name="T21" fmla="*/ 116 h 150"/>
              <a:gd name="T22" fmla="*/ 108 w 255"/>
              <a:gd name="T23" fmla="*/ 110 h 150"/>
              <a:gd name="T24" fmla="*/ 90 w 255"/>
              <a:gd name="T25" fmla="*/ 129 h 150"/>
              <a:gd name="T26" fmla="*/ 62 w 255"/>
              <a:gd name="T27" fmla="*/ 150 h 150"/>
              <a:gd name="T28" fmla="*/ 54 w 255"/>
              <a:gd name="T29" fmla="*/ 111 h 150"/>
              <a:gd name="T30" fmla="*/ 17 w 255"/>
              <a:gd name="T31" fmla="*/ 66 h 150"/>
              <a:gd name="T32" fmla="*/ 0 w 255"/>
              <a:gd name="T3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50">
                <a:moveTo>
                  <a:pt x="0" y="0"/>
                </a:moveTo>
                <a:lnTo>
                  <a:pt x="255" y="14"/>
                </a:lnTo>
                <a:lnTo>
                  <a:pt x="255" y="30"/>
                </a:lnTo>
                <a:lnTo>
                  <a:pt x="234" y="59"/>
                </a:lnTo>
                <a:lnTo>
                  <a:pt x="219" y="86"/>
                </a:lnTo>
                <a:lnTo>
                  <a:pt x="221" y="126"/>
                </a:lnTo>
                <a:lnTo>
                  <a:pt x="213" y="141"/>
                </a:lnTo>
                <a:lnTo>
                  <a:pt x="183" y="143"/>
                </a:lnTo>
                <a:lnTo>
                  <a:pt x="174" y="105"/>
                </a:lnTo>
                <a:lnTo>
                  <a:pt x="150" y="101"/>
                </a:lnTo>
                <a:lnTo>
                  <a:pt x="125" y="116"/>
                </a:lnTo>
                <a:lnTo>
                  <a:pt x="108" y="110"/>
                </a:lnTo>
                <a:lnTo>
                  <a:pt x="90" y="129"/>
                </a:lnTo>
                <a:lnTo>
                  <a:pt x="62" y="150"/>
                </a:lnTo>
                <a:lnTo>
                  <a:pt x="54" y="111"/>
                </a:lnTo>
                <a:lnTo>
                  <a:pt x="17" y="66"/>
                </a:lnTo>
                <a:lnTo>
                  <a:pt x="0" y="0"/>
                </a:lnTo>
                <a:close/>
              </a:path>
            </a:pathLst>
          </a:custGeom>
          <a:solidFill>
            <a:srgbClr val="CC00CC"/>
          </a:solid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28" name="Alexander"/>
          <p:cNvSpPr>
            <a:spLocks/>
          </p:cNvSpPr>
          <p:nvPr/>
        </p:nvSpPr>
        <p:spPr bwMode="auto">
          <a:xfrm>
            <a:off x="3286939" y="2110581"/>
            <a:ext cx="306387" cy="311150"/>
          </a:xfrm>
          <a:custGeom>
            <a:avLst/>
            <a:gdLst>
              <a:gd name="T0" fmla="*/ 132 w 193"/>
              <a:gd name="T1" fmla="*/ 196 h 196"/>
              <a:gd name="T2" fmla="*/ 138 w 193"/>
              <a:gd name="T3" fmla="*/ 174 h 196"/>
              <a:gd name="T4" fmla="*/ 165 w 193"/>
              <a:gd name="T5" fmla="*/ 148 h 196"/>
              <a:gd name="T6" fmla="*/ 181 w 193"/>
              <a:gd name="T7" fmla="*/ 117 h 196"/>
              <a:gd name="T8" fmla="*/ 193 w 193"/>
              <a:gd name="T9" fmla="*/ 67 h 196"/>
              <a:gd name="T10" fmla="*/ 189 w 193"/>
              <a:gd name="T11" fmla="*/ 25 h 196"/>
              <a:gd name="T12" fmla="*/ 175 w 193"/>
              <a:gd name="T13" fmla="*/ 0 h 196"/>
              <a:gd name="T14" fmla="*/ 118 w 193"/>
              <a:gd name="T15" fmla="*/ 4 h 196"/>
              <a:gd name="T16" fmla="*/ 61 w 193"/>
              <a:gd name="T17" fmla="*/ 10 h 196"/>
              <a:gd name="T18" fmla="*/ 21 w 193"/>
              <a:gd name="T19" fmla="*/ 28 h 196"/>
              <a:gd name="T20" fmla="*/ 6 w 193"/>
              <a:gd name="T21" fmla="*/ 37 h 196"/>
              <a:gd name="T22" fmla="*/ 4 w 193"/>
              <a:gd name="T23" fmla="*/ 112 h 196"/>
              <a:gd name="T24" fmla="*/ 0 w 193"/>
              <a:gd name="T25" fmla="*/ 178 h 196"/>
              <a:gd name="T26" fmla="*/ 94 w 193"/>
              <a:gd name="T27" fmla="*/ 153 h 196"/>
              <a:gd name="T28" fmla="*/ 111 w 193"/>
              <a:gd name="T29" fmla="*/ 154 h 196"/>
              <a:gd name="T30" fmla="*/ 132 w 193"/>
              <a:gd name="T3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196">
                <a:moveTo>
                  <a:pt x="132" y="196"/>
                </a:moveTo>
                <a:lnTo>
                  <a:pt x="138" y="174"/>
                </a:lnTo>
                <a:lnTo>
                  <a:pt x="165" y="148"/>
                </a:lnTo>
                <a:lnTo>
                  <a:pt x="181" y="117"/>
                </a:lnTo>
                <a:lnTo>
                  <a:pt x="193" y="67"/>
                </a:lnTo>
                <a:lnTo>
                  <a:pt x="189" y="25"/>
                </a:lnTo>
                <a:lnTo>
                  <a:pt x="175" y="0"/>
                </a:lnTo>
                <a:lnTo>
                  <a:pt x="118" y="4"/>
                </a:lnTo>
                <a:lnTo>
                  <a:pt x="61" y="10"/>
                </a:lnTo>
                <a:lnTo>
                  <a:pt x="21" y="28"/>
                </a:lnTo>
                <a:lnTo>
                  <a:pt x="6" y="37"/>
                </a:lnTo>
                <a:lnTo>
                  <a:pt x="4" y="112"/>
                </a:lnTo>
                <a:lnTo>
                  <a:pt x="0" y="178"/>
                </a:lnTo>
                <a:lnTo>
                  <a:pt x="94" y="153"/>
                </a:lnTo>
                <a:lnTo>
                  <a:pt x="111" y="154"/>
                </a:lnTo>
                <a:lnTo>
                  <a:pt x="132" y="196"/>
                </a:lnTo>
                <a:close/>
              </a:path>
            </a:pathLst>
          </a:custGeom>
          <a:noFill/>
          <a:ln w="9525">
            <a:solidFill>
              <a:schemeClr val="tx1"/>
            </a:solidFill>
            <a:round/>
            <a:headEnd/>
            <a:tailEnd/>
          </a:ln>
          <a:effectLst/>
          <a:extLst/>
        </p:spPr>
        <p:txBody>
          <a:bodyPr wrap="none" anchor="ctr"/>
          <a:lstStyle/>
          <a:p>
            <a:pPr fontAlgn="base">
              <a:spcBef>
                <a:spcPct val="0"/>
              </a:spcBef>
              <a:spcAft>
                <a:spcPct val="0"/>
              </a:spcAft>
            </a:pPr>
            <a:endParaRPr lang="en-US">
              <a:solidFill>
                <a:srgbClr val="EAEAEA"/>
              </a:solidFill>
              <a:latin typeface="Times New Roman" pitchFamily="18" charset="0"/>
            </a:endParaRPr>
          </a:p>
        </p:txBody>
      </p:sp>
      <p:sp>
        <p:nvSpPr>
          <p:cNvPr id="25651" name="Alamance"/>
          <p:cNvSpPr>
            <a:spLocks/>
          </p:cNvSpPr>
          <p:nvPr/>
        </p:nvSpPr>
        <p:spPr bwMode="auto">
          <a:xfrm>
            <a:off x="4930001" y="1886743"/>
            <a:ext cx="277813" cy="463550"/>
          </a:xfrm>
          <a:custGeom>
            <a:avLst/>
            <a:gdLst>
              <a:gd name="T0" fmla="*/ 168 w 175"/>
              <a:gd name="T1" fmla="*/ 1 h 292"/>
              <a:gd name="T2" fmla="*/ 160 w 175"/>
              <a:gd name="T3" fmla="*/ 255 h 292"/>
              <a:gd name="T4" fmla="*/ 175 w 175"/>
              <a:gd name="T5" fmla="*/ 292 h 292"/>
              <a:gd name="T6" fmla="*/ 0 w 175"/>
              <a:gd name="T7" fmla="*/ 289 h 292"/>
              <a:gd name="T8" fmla="*/ 3 w 175"/>
              <a:gd name="T9" fmla="*/ 127 h 292"/>
              <a:gd name="T10" fmla="*/ 9 w 175"/>
              <a:gd name="T11" fmla="*/ 0 h 292"/>
              <a:gd name="T12" fmla="*/ 168 w 175"/>
              <a:gd name="T13" fmla="*/ 1 h 292"/>
            </a:gdLst>
            <a:ahLst/>
            <a:cxnLst>
              <a:cxn ang="0">
                <a:pos x="T0" y="T1"/>
              </a:cxn>
              <a:cxn ang="0">
                <a:pos x="T2" y="T3"/>
              </a:cxn>
              <a:cxn ang="0">
                <a:pos x="T4" y="T5"/>
              </a:cxn>
              <a:cxn ang="0">
                <a:pos x="T6" y="T7"/>
              </a:cxn>
              <a:cxn ang="0">
                <a:pos x="T8" y="T9"/>
              </a:cxn>
              <a:cxn ang="0">
                <a:pos x="T10" y="T11"/>
              </a:cxn>
              <a:cxn ang="0">
                <a:pos x="T12" y="T13"/>
              </a:cxn>
            </a:cxnLst>
            <a:rect l="0" t="0" r="r" b="b"/>
            <a:pathLst>
              <a:path w="175" h="292">
                <a:moveTo>
                  <a:pt x="168" y="1"/>
                </a:moveTo>
                <a:lnTo>
                  <a:pt x="160" y="255"/>
                </a:lnTo>
                <a:lnTo>
                  <a:pt x="175" y="292"/>
                </a:lnTo>
                <a:lnTo>
                  <a:pt x="0" y="289"/>
                </a:lnTo>
                <a:lnTo>
                  <a:pt x="3" y="127"/>
                </a:lnTo>
                <a:lnTo>
                  <a:pt x="9" y="0"/>
                </a:lnTo>
                <a:lnTo>
                  <a:pt x="168" y="1"/>
                </a:lnTo>
                <a:close/>
              </a:path>
            </a:pathLst>
          </a:custGeom>
          <a:solidFill>
            <a:schemeClr val="bg1"/>
          </a:solidFill>
          <a:ln w="9525">
            <a:solidFill>
              <a:schemeClr val="tx1"/>
            </a:solidFill>
            <a:round/>
            <a:headEnd/>
            <a:tailEnd/>
          </a:ln>
          <a:effectLst/>
          <a:extLst/>
        </p:spPr>
        <p:txBody>
          <a:bodyPr wrap="none" anchor="ctr"/>
          <a:lstStyle/>
          <a:p>
            <a:pPr fontAlgn="base">
              <a:spcBef>
                <a:spcPct val="0"/>
              </a:spcBef>
              <a:spcAft>
                <a:spcPct val="0"/>
              </a:spcAft>
            </a:pPr>
            <a:endParaRPr lang="en-US" dirty="0">
              <a:latin typeface="Times New Roman" pitchFamily="18" charset="0"/>
            </a:endParaRPr>
          </a:p>
        </p:txBody>
      </p:sp>
      <p:sp>
        <p:nvSpPr>
          <p:cNvPr id="117" name="TextBox 116"/>
          <p:cNvSpPr txBox="1"/>
          <p:nvPr/>
        </p:nvSpPr>
        <p:spPr>
          <a:xfrm>
            <a:off x="511536" y="4222094"/>
            <a:ext cx="6847837" cy="2477601"/>
          </a:xfrm>
          <a:prstGeom prst="rect">
            <a:avLst/>
          </a:prstGeom>
          <a:noFill/>
        </p:spPr>
        <p:txBody>
          <a:bodyPr wrap="none" rtlCol="0">
            <a:spAutoFit/>
          </a:bodyPr>
          <a:lstStyle/>
          <a:p>
            <a:pPr>
              <a:lnSpc>
                <a:spcPct val="125000"/>
              </a:lnSpc>
              <a:spcAft>
                <a:spcPts val="1000"/>
              </a:spcAft>
            </a:pPr>
            <a:r>
              <a:rPr lang="en-US" sz="1200" dirty="0" smtClean="0"/>
              <a:t>County health department with county board of health</a:t>
            </a:r>
          </a:p>
          <a:p>
            <a:pPr>
              <a:lnSpc>
                <a:spcPct val="125000"/>
              </a:lnSpc>
              <a:spcAft>
                <a:spcPts val="1000"/>
              </a:spcAft>
            </a:pPr>
            <a:r>
              <a:rPr lang="en-US" sz="1200" dirty="0" smtClean="0"/>
              <a:t>County health department governed by board of county commissioners</a:t>
            </a:r>
          </a:p>
          <a:p>
            <a:pPr>
              <a:lnSpc>
                <a:spcPct val="125000"/>
              </a:lnSpc>
              <a:spcAft>
                <a:spcPts val="1000"/>
              </a:spcAft>
            </a:pPr>
            <a:r>
              <a:rPr lang="en-US" sz="1200" dirty="0" smtClean="0"/>
              <a:t>District health department with district board of health (6 districts delineated by different shades of purple)</a:t>
            </a:r>
          </a:p>
          <a:p>
            <a:pPr>
              <a:lnSpc>
                <a:spcPct val="125000"/>
              </a:lnSpc>
              <a:spcAft>
                <a:spcPts val="1000"/>
              </a:spcAft>
            </a:pPr>
            <a:r>
              <a:rPr lang="en-US" sz="1200" dirty="0" smtClean="0"/>
              <a:t>Consolidated human services agency with consolidated human services board </a:t>
            </a:r>
          </a:p>
          <a:p>
            <a:pPr>
              <a:lnSpc>
                <a:spcPct val="125000"/>
              </a:lnSpc>
              <a:spcAft>
                <a:spcPts val="1000"/>
              </a:spcAft>
            </a:pPr>
            <a:r>
              <a:rPr lang="en-US" sz="1200" dirty="0" smtClean="0"/>
              <a:t>Consolidated human services agency governed by board of county commissioners</a:t>
            </a:r>
          </a:p>
          <a:p>
            <a:pPr>
              <a:lnSpc>
                <a:spcPct val="125000"/>
              </a:lnSpc>
              <a:spcAft>
                <a:spcPts val="1000"/>
              </a:spcAft>
            </a:pPr>
            <a:r>
              <a:rPr lang="en-US" sz="1200" dirty="0" smtClean="0"/>
              <a:t>Public health authority with public health authority board </a:t>
            </a:r>
          </a:p>
          <a:p>
            <a:pPr>
              <a:lnSpc>
                <a:spcPct val="125000"/>
              </a:lnSpc>
              <a:spcAft>
                <a:spcPts val="1000"/>
              </a:spcAft>
            </a:pPr>
            <a:r>
              <a:rPr lang="en-US" sz="1200" dirty="0" smtClean="0"/>
              <a:t>Public hospital authority with hospital board authorized to act as board of health</a:t>
            </a:r>
            <a:endParaRPr lang="en-US" sz="1600" dirty="0"/>
          </a:p>
        </p:txBody>
      </p:sp>
      <p:sp>
        <p:nvSpPr>
          <p:cNvPr id="118" name="Rectangle 117"/>
          <p:cNvSpPr/>
          <p:nvPr/>
        </p:nvSpPr>
        <p:spPr>
          <a:xfrm>
            <a:off x="214936" y="4324044"/>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14936" y="4979567"/>
            <a:ext cx="304800" cy="228600"/>
          </a:xfrm>
          <a:prstGeom prst="rect">
            <a:avLst/>
          </a:prstGeom>
          <a:gradFill flip="none" rotWithShape="1">
            <a:gsLst>
              <a:gs pos="0">
                <a:srgbClr val="B755A4">
                  <a:shade val="30000"/>
                  <a:satMod val="115000"/>
                </a:srgbClr>
              </a:gs>
              <a:gs pos="50000">
                <a:srgbClr val="B755A4">
                  <a:shade val="67500"/>
                  <a:satMod val="115000"/>
                </a:srgbClr>
              </a:gs>
              <a:gs pos="100000">
                <a:srgbClr val="B755A4">
                  <a:shade val="100000"/>
                  <a:satMod val="115000"/>
                </a:srgbClr>
              </a:gs>
            </a:gsLst>
            <a:lin ang="10800000" scaled="1"/>
            <a:tileRect/>
          </a:gradFill>
          <a:ln>
            <a:solidFill>
              <a:srgbClr val="B75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14936" y="5346201"/>
            <a:ext cx="304800" cy="228600"/>
          </a:xfrm>
          <a:prstGeom prst="rect">
            <a:avLst/>
          </a:prstGeom>
          <a:solidFill>
            <a:srgbClr val="88E0EC"/>
          </a:solidFill>
          <a:ln>
            <a:solidFill>
              <a:srgbClr val="88E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14936" y="5712835"/>
            <a:ext cx="304800" cy="22860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14936" y="6079469"/>
            <a:ext cx="304800" cy="2286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14936" y="6422136"/>
            <a:ext cx="304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14936" y="4656347"/>
            <a:ext cx="304800" cy="22860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718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normAutofit/>
          </a:bodyPr>
          <a:lstStyle/>
          <a:p>
            <a:r>
              <a:rPr lang="en-US" b="1" dirty="0" smtClean="0"/>
              <a:t>Local Board of Health</a:t>
            </a:r>
          </a:p>
        </p:txBody>
      </p:sp>
      <p:sp>
        <p:nvSpPr>
          <p:cNvPr id="16" name="Text Placeholder 15"/>
          <p:cNvSpPr>
            <a:spLocks noGrp="1"/>
          </p:cNvSpPr>
          <p:nvPr>
            <p:ph type="body" idx="1"/>
          </p:nvPr>
        </p:nvSpPr>
        <p:spPr>
          <a:solidFill>
            <a:schemeClr val="accent1"/>
          </a:solidFill>
          <a:ln>
            <a:solidFill>
              <a:schemeClr val="accent1"/>
            </a:solidFill>
          </a:ln>
        </p:spPr>
        <p:txBody>
          <a:bodyPr>
            <a:normAutofit/>
          </a:bodyPr>
          <a:lstStyle/>
          <a:p>
            <a:pPr algn="ctr"/>
            <a:r>
              <a:rPr lang="en-US" dirty="0" smtClean="0">
                <a:solidFill>
                  <a:schemeClr val="bg1"/>
                </a:solidFill>
              </a:rPr>
              <a:t>Membership (if appointed)</a:t>
            </a:r>
          </a:p>
        </p:txBody>
      </p:sp>
      <p:sp>
        <p:nvSpPr>
          <p:cNvPr id="17" name="Content Placeholder 16"/>
          <p:cNvSpPr>
            <a:spLocks noGrp="1"/>
          </p:cNvSpPr>
          <p:nvPr>
            <p:ph sz="half" idx="2"/>
          </p:nvPr>
        </p:nvSpPr>
        <p:spPr>
          <a:solidFill>
            <a:schemeClr val="bg1"/>
          </a:solidFill>
          <a:ln>
            <a:solidFill>
              <a:schemeClr val="accent1"/>
            </a:solidFill>
          </a:ln>
        </p:spPr>
        <p:txBody>
          <a:bodyPr>
            <a:noAutofit/>
          </a:bodyPr>
          <a:lstStyle/>
          <a:p>
            <a:r>
              <a:rPr lang="en-US" sz="2200" dirty="0" smtClean="0"/>
              <a:t>County commissioner</a:t>
            </a:r>
          </a:p>
          <a:p>
            <a:r>
              <a:rPr lang="en-US" sz="2200" dirty="0" smtClean="0"/>
              <a:t>Physician</a:t>
            </a:r>
          </a:p>
          <a:p>
            <a:r>
              <a:rPr lang="en-US" sz="2200" dirty="0" smtClean="0"/>
              <a:t>Dentist</a:t>
            </a:r>
          </a:p>
          <a:p>
            <a:r>
              <a:rPr lang="en-US" sz="2200" dirty="0" smtClean="0"/>
              <a:t>Optometrist</a:t>
            </a:r>
          </a:p>
          <a:p>
            <a:r>
              <a:rPr lang="en-US" sz="2200" dirty="0" smtClean="0"/>
              <a:t>Veterinarian</a:t>
            </a:r>
          </a:p>
          <a:p>
            <a:r>
              <a:rPr lang="en-US" sz="2200" dirty="0" smtClean="0"/>
              <a:t>Registered nurse</a:t>
            </a:r>
          </a:p>
          <a:p>
            <a:r>
              <a:rPr lang="en-US" sz="2200" dirty="0" smtClean="0"/>
              <a:t>Pharmacist</a:t>
            </a:r>
          </a:p>
          <a:p>
            <a:r>
              <a:rPr lang="en-US" sz="2200" dirty="0" smtClean="0"/>
              <a:t>Professional engineer</a:t>
            </a:r>
          </a:p>
          <a:p>
            <a:r>
              <a:rPr lang="en-US" sz="2200" dirty="0" smtClean="0"/>
              <a:t>3 general public members</a:t>
            </a:r>
            <a:endParaRPr lang="en-US" sz="2200" dirty="0"/>
          </a:p>
        </p:txBody>
      </p:sp>
      <p:sp>
        <p:nvSpPr>
          <p:cNvPr id="18" name="Text Placeholder 17"/>
          <p:cNvSpPr>
            <a:spLocks noGrp="1"/>
          </p:cNvSpPr>
          <p:nvPr>
            <p:ph type="body" sz="quarter" idx="3"/>
          </p:nvPr>
        </p:nvSpPr>
        <p:spPr>
          <a:solidFill>
            <a:schemeClr val="accent1"/>
          </a:solidFill>
        </p:spPr>
        <p:txBody>
          <a:bodyPr>
            <a:normAutofit/>
          </a:bodyPr>
          <a:lstStyle/>
          <a:p>
            <a:pPr algn="ctr"/>
            <a:r>
              <a:rPr lang="en-US" dirty="0" smtClean="0">
                <a:solidFill>
                  <a:schemeClr val="bg1"/>
                </a:solidFill>
              </a:rPr>
              <a:t>Powers and duties</a:t>
            </a:r>
            <a:endParaRPr lang="en-US" dirty="0"/>
          </a:p>
        </p:txBody>
      </p:sp>
      <p:sp>
        <p:nvSpPr>
          <p:cNvPr id="19" name="Content Placeholder 18"/>
          <p:cNvSpPr>
            <a:spLocks noGrp="1"/>
          </p:cNvSpPr>
          <p:nvPr>
            <p:ph sz="quarter" idx="4"/>
          </p:nvPr>
        </p:nvSpPr>
        <p:spPr>
          <a:solidFill>
            <a:schemeClr val="bg1"/>
          </a:solidFill>
          <a:ln>
            <a:solidFill>
              <a:schemeClr val="accent1"/>
            </a:solidFill>
          </a:ln>
        </p:spPr>
        <p:txBody>
          <a:bodyPr>
            <a:normAutofit fontScale="85000" lnSpcReduction="10000"/>
          </a:bodyPr>
          <a:lstStyle/>
          <a:p>
            <a:r>
              <a:rPr lang="en-US" sz="2600" dirty="0" smtClean="0"/>
              <a:t>Make </a:t>
            </a:r>
            <a:r>
              <a:rPr lang="en-US" sz="2600" dirty="0"/>
              <a:t>policy for local public health agency</a:t>
            </a:r>
          </a:p>
          <a:p>
            <a:r>
              <a:rPr lang="en-US" sz="2600" dirty="0"/>
              <a:t>Adopt local public health rules</a:t>
            </a:r>
          </a:p>
          <a:p>
            <a:r>
              <a:rPr lang="en-US" sz="2600" dirty="0"/>
              <a:t>Adjudicate disputes regarding local rules or locally imposed public health administrative penalties (fines)</a:t>
            </a:r>
          </a:p>
          <a:p>
            <a:r>
              <a:rPr lang="en-US" sz="2600" dirty="0"/>
              <a:t>Impose local public health fees</a:t>
            </a:r>
          </a:p>
          <a:p>
            <a:r>
              <a:rPr lang="en-US" sz="2600" dirty="0"/>
              <a:t>Satisfy state accreditation requirements for </a:t>
            </a:r>
            <a:r>
              <a:rPr lang="en-US" sz="2600" dirty="0" smtClean="0"/>
              <a:t>local boards of health</a:t>
            </a:r>
            <a:endParaRPr lang="en-US" sz="2100" dirty="0"/>
          </a:p>
        </p:txBody>
      </p:sp>
      <p:sp>
        <p:nvSpPr>
          <p:cNvPr id="4" name="Slide Number Placeholder 3"/>
          <p:cNvSpPr>
            <a:spLocks noGrp="1"/>
          </p:cNvSpPr>
          <p:nvPr>
            <p:ph type="sldNum" sz="quarter" idx="4294967295"/>
          </p:nvPr>
        </p:nvSpPr>
        <p:spPr>
          <a:xfrm>
            <a:off x="7010400" y="6400801"/>
            <a:ext cx="2133600" cy="457200"/>
          </a:xfrm>
          <a:prstGeom prst="rect">
            <a:avLst/>
          </a:prstGeom>
        </p:spPr>
        <p:txBody>
          <a:bodyPr/>
          <a:lstStyle/>
          <a:p>
            <a:pPr>
              <a:defRPr/>
            </a:pPr>
            <a:fld id="{40620C7E-7532-41E2-AAF1-F8319617617E}" type="slidenum">
              <a:rPr lang="en-US" smtClean="0"/>
              <a:pPr>
                <a:defRPr/>
              </a:pPr>
              <a:t>14</a:t>
            </a:fld>
            <a:endParaRPr lang="en-US" dirty="0"/>
          </a:p>
        </p:txBody>
      </p:sp>
    </p:spTree>
    <p:extLst>
      <p:ext uri="{BB962C8B-B14F-4D97-AF65-F5344CB8AC3E}">
        <p14:creationId xmlns:p14="http://schemas.microsoft.com/office/powerpoint/2010/main" val="2554942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b="1" dirty="0" smtClean="0"/>
              <a:t>Board of Health Rulemaking</a:t>
            </a:r>
            <a:endParaRPr lang="en-US" b="1" dirty="0" smtClean="0"/>
          </a:p>
        </p:txBody>
      </p:sp>
      <p:sp>
        <p:nvSpPr>
          <p:cNvPr id="4100" name="Rectangle 3"/>
          <p:cNvSpPr>
            <a:spLocks noGrp="1" noChangeArrowheads="1"/>
          </p:cNvSpPr>
          <p:nvPr>
            <p:ph sz="quarter" idx="1"/>
          </p:nvPr>
        </p:nvSpPr>
        <p:spPr/>
        <p:txBody>
          <a:bodyPr/>
          <a:lstStyle/>
          <a:p>
            <a:pPr marL="0" indent="0" eaLnBrk="1" hangingPunct="1">
              <a:buNone/>
            </a:pPr>
            <a:r>
              <a:rPr lang="en-US" sz="3800" dirty="0" smtClean="0"/>
              <a:t>“A [board of health] shall have the responsibility to protect and promote the public health. The board shall have the authority to adopt rules necessary for that purpose.”  </a:t>
            </a:r>
            <a:endParaRPr lang="en-US" sz="3800" dirty="0" smtClean="0"/>
          </a:p>
          <a:p>
            <a:pPr marL="0" indent="0" eaLnBrk="1" hangingPunct="1">
              <a:buNone/>
            </a:pPr>
            <a:endParaRPr lang="en-US" sz="3800" dirty="0"/>
          </a:p>
          <a:p>
            <a:pPr marL="0" indent="0" eaLnBrk="1" hangingPunct="1">
              <a:buNone/>
            </a:pPr>
            <a:r>
              <a:rPr lang="en-US" sz="3800" dirty="0" smtClean="0"/>
              <a:t>G.S. 130A-39</a:t>
            </a:r>
            <a:endParaRPr lang="en-US" sz="3800" dirty="0" smtClean="0"/>
          </a:p>
        </p:txBody>
      </p:sp>
      <p:sp>
        <p:nvSpPr>
          <p:cNvPr id="4101" name="Text Box 4"/>
          <p:cNvSpPr txBox="1">
            <a:spLocks noChangeArrowheads="1"/>
          </p:cNvSpPr>
          <p:nvPr/>
        </p:nvSpPr>
        <p:spPr bwMode="auto">
          <a:xfrm>
            <a:off x="0" y="6461125"/>
            <a:ext cx="1295400" cy="457200"/>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en-US" sz="2000"/>
              <a:t> </a:t>
            </a:r>
            <a:endParaRPr lang="en-US"/>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local public health rule?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local law that is necessary to protect or promote public health, and that is adopted by the local board of health or other body authorized by law to exercise the powers and duties of a board of health. </a:t>
            </a:r>
          </a:p>
          <a:p>
            <a:r>
              <a:rPr lang="en-US" dirty="0" smtClean="0"/>
              <a:t>Applies to jurisdiction covered by the local board, including within municipalities.</a:t>
            </a:r>
          </a:p>
          <a:p>
            <a:r>
              <a:rPr lang="en-US" dirty="0" smtClean="0"/>
              <a:t>Has the “force of law” – there are legal means to enforce the rule against those who do not comply.</a:t>
            </a:r>
          </a:p>
        </p:txBody>
      </p:sp>
    </p:spTree>
    <p:extLst>
      <p:ext uri="{BB962C8B-B14F-4D97-AF65-F5344CB8AC3E}">
        <p14:creationId xmlns:p14="http://schemas.microsoft.com/office/powerpoint/2010/main" val="3616885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makes local public health rules?</a:t>
            </a:r>
            <a:endParaRPr lang="en-US" dirty="0"/>
          </a:p>
        </p:txBody>
      </p:sp>
      <p:sp>
        <p:nvSpPr>
          <p:cNvPr id="4" name="Text Placeholder 3"/>
          <p:cNvSpPr>
            <a:spLocks noGrp="1"/>
          </p:cNvSpPr>
          <p:nvPr>
            <p:ph type="body" idx="1"/>
          </p:nvPr>
        </p:nvSpPr>
        <p:spPr>
          <a:solidFill>
            <a:srgbClr val="00B050"/>
          </a:solidFill>
          <a:ln>
            <a:solidFill>
              <a:srgbClr val="00B050"/>
            </a:solidFill>
          </a:ln>
        </p:spPr>
        <p:txBody>
          <a:bodyPr/>
          <a:lstStyle/>
          <a:p>
            <a:r>
              <a:rPr lang="en-US" dirty="0" smtClean="0">
                <a:solidFill>
                  <a:schemeClr val="bg1"/>
                </a:solidFill>
              </a:rPr>
              <a:t>Authorized to make PH rules</a:t>
            </a:r>
            <a:endParaRPr lang="en-US" dirty="0">
              <a:solidFill>
                <a:schemeClr val="bg1"/>
              </a:solidFill>
            </a:endParaRPr>
          </a:p>
        </p:txBody>
      </p:sp>
      <p:sp>
        <p:nvSpPr>
          <p:cNvPr id="3" name="Content Placeholder 2"/>
          <p:cNvSpPr>
            <a:spLocks noGrp="1"/>
          </p:cNvSpPr>
          <p:nvPr>
            <p:ph sz="half" idx="2"/>
          </p:nvPr>
        </p:nvSpPr>
        <p:spPr>
          <a:ln>
            <a:solidFill>
              <a:srgbClr val="00B050"/>
            </a:solidFill>
          </a:ln>
        </p:spPr>
        <p:txBody>
          <a:bodyPr>
            <a:normAutofit fontScale="92500" lnSpcReduction="20000"/>
          </a:bodyPr>
          <a:lstStyle/>
          <a:p>
            <a:pPr>
              <a:buClr>
                <a:srgbClr val="00B050"/>
              </a:buClr>
            </a:pPr>
            <a:r>
              <a:rPr lang="en-US" dirty="0" smtClean="0"/>
              <a:t>County board of health</a:t>
            </a:r>
          </a:p>
          <a:p>
            <a:pPr>
              <a:buClr>
                <a:srgbClr val="00B050"/>
              </a:buClr>
            </a:pPr>
            <a:r>
              <a:rPr lang="en-US" dirty="0" smtClean="0"/>
              <a:t>District board of health</a:t>
            </a:r>
          </a:p>
          <a:p>
            <a:pPr>
              <a:buClr>
                <a:srgbClr val="00B050"/>
              </a:buClr>
            </a:pPr>
            <a:r>
              <a:rPr lang="en-US" dirty="0" smtClean="0"/>
              <a:t>Consolidated human services board (if consolidated agency includes public health)</a:t>
            </a:r>
          </a:p>
          <a:p>
            <a:pPr>
              <a:buClr>
                <a:srgbClr val="00B050"/>
              </a:buClr>
            </a:pPr>
            <a:r>
              <a:rPr lang="en-US" dirty="0" smtClean="0"/>
              <a:t>Public health authority board</a:t>
            </a:r>
          </a:p>
          <a:p>
            <a:pPr>
              <a:buClr>
                <a:srgbClr val="00B050"/>
              </a:buClr>
            </a:pPr>
            <a:r>
              <a:rPr lang="en-US" dirty="0" smtClean="0"/>
              <a:t>Board of county commissioners </a:t>
            </a:r>
            <a:r>
              <a:rPr lang="en-US" u="sng" dirty="0" smtClean="0"/>
              <a:t>if and only if</a:t>
            </a:r>
            <a:r>
              <a:rPr lang="en-US" dirty="0" smtClean="0"/>
              <a:t> it has assumed the powers and duties of the board of health or consolidated board under G.S. 153A-77(a)</a:t>
            </a:r>
          </a:p>
        </p:txBody>
      </p:sp>
      <p:sp>
        <p:nvSpPr>
          <p:cNvPr id="5" name="Text Placeholder 4"/>
          <p:cNvSpPr>
            <a:spLocks noGrp="1"/>
          </p:cNvSpPr>
          <p:nvPr>
            <p:ph type="body" sz="quarter" idx="3"/>
          </p:nvPr>
        </p:nvSpPr>
        <p:spPr>
          <a:solidFill>
            <a:srgbClr val="FF0000"/>
          </a:solidFill>
          <a:ln>
            <a:solidFill>
              <a:srgbClr val="FF0000"/>
            </a:solidFill>
          </a:ln>
        </p:spPr>
        <p:txBody>
          <a:bodyPr>
            <a:normAutofit fontScale="92500"/>
          </a:bodyPr>
          <a:lstStyle/>
          <a:p>
            <a:r>
              <a:rPr lang="en-US" dirty="0" smtClean="0">
                <a:solidFill>
                  <a:schemeClr val="bg1"/>
                </a:solidFill>
              </a:rPr>
              <a:t>Not authorized to make PH rules</a:t>
            </a:r>
            <a:endParaRPr lang="en-US" dirty="0">
              <a:solidFill>
                <a:schemeClr val="bg1"/>
              </a:solidFill>
            </a:endParaRPr>
          </a:p>
        </p:txBody>
      </p:sp>
      <p:sp>
        <p:nvSpPr>
          <p:cNvPr id="6" name="Content Placeholder 5"/>
          <p:cNvSpPr>
            <a:spLocks noGrp="1"/>
          </p:cNvSpPr>
          <p:nvPr>
            <p:ph sz="quarter" idx="4"/>
          </p:nvPr>
        </p:nvSpPr>
        <p:spPr>
          <a:ln>
            <a:solidFill>
              <a:srgbClr val="FF0000"/>
            </a:solidFill>
          </a:ln>
        </p:spPr>
        <p:txBody>
          <a:bodyPr>
            <a:normAutofit fontScale="92500" lnSpcReduction="10000"/>
          </a:bodyPr>
          <a:lstStyle/>
          <a:p>
            <a:pPr>
              <a:buClr>
                <a:srgbClr val="FF0000"/>
              </a:buClr>
            </a:pPr>
            <a:r>
              <a:rPr lang="en-US" dirty="0" smtClean="0"/>
              <a:t>A board of county commissioners that has </a:t>
            </a:r>
            <a:r>
              <a:rPr lang="en-US" u="sng" dirty="0" smtClean="0"/>
              <a:t>not</a:t>
            </a:r>
            <a:r>
              <a:rPr lang="en-US" dirty="0" smtClean="0"/>
              <a:t> assumed the powers and duties of board of health or consolidated board	</a:t>
            </a:r>
          </a:p>
          <a:p>
            <a:pPr lvl="1"/>
            <a:r>
              <a:rPr lang="en-US" dirty="0" smtClean="0"/>
              <a:t>May address some PH issues through ordinance authority, but that’s different from PH rulemaking</a:t>
            </a:r>
            <a:endParaRPr lang="en-US" dirty="0"/>
          </a:p>
          <a:p>
            <a:pPr>
              <a:buClr>
                <a:srgbClr val="FF0000"/>
              </a:buClr>
            </a:pPr>
            <a:r>
              <a:rPr lang="en-US" dirty="0" smtClean="0"/>
              <a:t>Advisory boards or committees, including those required by G.S. 153A-77(a)</a:t>
            </a:r>
            <a:endParaRPr lang="en-US" dirty="0"/>
          </a:p>
        </p:txBody>
      </p:sp>
    </p:spTree>
    <p:extLst>
      <p:ext uri="{BB962C8B-B14F-4D97-AF65-F5344CB8AC3E}">
        <p14:creationId xmlns:p14="http://schemas.microsoft.com/office/powerpoint/2010/main" val="3957747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What can a public health rule do? </a:t>
            </a:r>
          </a:p>
        </p:txBody>
      </p:sp>
      <p:sp>
        <p:nvSpPr>
          <p:cNvPr id="10" name="Content Placeholder 9"/>
          <p:cNvSpPr>
            <a:spLocks noGrp="1"/>
          </p:cNvSpPr>
          <p:nvPr>
            <p:ph sz="quarter" idx="4294967295"/>
          </p:nvPr>
        </p:nvSpPr>
        <p:spPr>
          <a:xfrm>
            <a:off x="454025" y="1600200"/>
            <a:ext cx="3965575" cy="4800600"/>
          </a:xfrm>
        </p:spPr>
        <p:txBody>
          <a:bodyPr/>
          <a:lstStyle/>
          <a:p>
            <a:r>
              <a:rPr lang="en-US" dirty="0" smtClean="0"/>
              <a:t>Prohibit residents from doing something or</a:t>
            </a:r>
            <a:br>
              <a:rPr lang="en-US" dirty="0" smtClean="0"/>
            </a:br>
            <a:endParaRPr lang="en-US" dirty="0" smtClean="0"/>
          </a:p>
          <a:p>
            <a:r>
              <a:rPr lang="en-US" dirty="0" smtClean="0"/>
              <a:t>Require residents to do something</a:t>
            </a:r>
          </a:p>
          <a:p>
            <a:endParaRPr lang="en-US" dirty="0"/>
          </a:p>
        </p:txBody>
      </p:sp>
    </p:spTree>
    <p:custDataLst>
      <p:tags r:id="rId1"/>
    </p:custDataLst>
  </p:cSld>
  <p:clrMapOvr>
    <a:masterClrMapping/>
  </p:clrMapOvr>
  <p:transition advTm="1230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a public health rule address?</a:t>
            </a:r>
            <a:endParaRPr lang="en-US" dirty="0"/>
          </a:p>
        </p:txBody>
      </p:sp>
      <p:sp>
        <p:nvSpPr>
          <p:cNvPr id="3" name="Content Placeholder 2"/>
          <p:cNvSpPr>
            <a:spLocks noGrp="1"/>
          </p:cNvSpPr>
          <p:nvPr>
            <p:ph idx="1"/>
          </p:nvPr>
        </p:nvSpPr>
        <p:spPr/>
        <p:txBody>
          <a:bodyPr/>
          <a:lstStyle/>
          <a:p>
            <a:r>
              <a:rPr lang="en-US" dirty="0" smtClean="0"/>
              <a:t>Basic statutory requirement: </a:t>
            </a:r>
            <a:br>
              <a:rPr lang="en-US" dirty="0" smtClean="0"/>
            </a:br>
            <a:r>
              <a:rPr lang="en-US" dirty="0" smtClean="0"/>
              <a:t>Protection and promotion of the public health</a:t>
            </a:r>
          </a:p>
          <a:p>
            <a:endParaRPr lang="en-US" dirty="0"/>
          </a:p>
          <a:p>
            <a:r>
              <a:rPr lang="en-US" dirty="0" smtClean="0"/>
              <a:t>Limitations on subject matter:</a:t>
            </a:r>
          </a:p>
          <a:p>
            <a:pPr lvl="1"/>
            <a:r>
              <a:rPr lang="en-US" dirty="0" smtClean="0"/>
              <a:t>Statutory</a:t>
            </a:r>
          </a:p>
          <a:p>
            <a:pPr lvl="1"/>
            <a:r>
              <a:rPr lang="en-US" i="1" dirty="0" err="1" smtClean="0"/>
              <a:t>Peedin</a:t>
            </a:r>
            <a:r>
              <a:rPr lang="en-US" i="1" dirty="0"/>
              <a:t> </a:t>
            </a:r>
            <a:r>
              <a:rPr lang="en-US" dirty="0" smtClean="0"/>
              <a:t>test</a:t>
            </a:r>
          </a:p>
          <a:p>
            <a:pPr lvl="1"/>
            <a:r>
              <a:rPr lang="en-US" dirty="0" smtClean="0"/>
              <a:t>State preemption of local authority</a:t>
            </a:r>
          </a:p>
          <a:p>
            <a:endParaRPr lang="en-US" i="1" dirty="0"/>
          </a:p>
        </p:txBody>
      </p:sp>
    </p:spTree>
    <p:extLst>
      <p:ext uri="{BB962C8B-B14F-4D97-AF65-F5344CB8AC3E}">
        <p14:creationId xmlns:p14="http://schemas.microsoft.com/office/powerpoint/2010/main" val="3038145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Game plan</a:t>
            </a:r>
            <a:endParaRPr lang="en-US" b="1" dirty="0"/>
          </a:p>
        </p:txBody>
      </p:sp>
      <p:sp>
        <p:nvSpPr>
          <p:cNvPr id="4" name="Content Placeholder 3"/>
          <p:cNvSpPr>
            <a:spLocks noGrp="1"/>
          </p:cNvSpPr>
          <p:nvPr>
            <p:ph sz="half" idx="2"/>
          </p:nvPr>
        </p:nvSpPr>
        <p:spPr>
          <a:xfrm>
            <a:off x="3581400" y="1371600"/>
            <a:ext cx="5105400" cy="4876800"/>
          </a:xfrm>
        </p:spPr>
        <p:txBody>
          <a:bodyPr>
            <a:normAutofit/>
          </a:bodyPr>
          <a:lstStyle/>
          <a:p>
            <a:r>
              <a:rPr lang="en-US" dirty="0" smtClean="0"/>
              <a:t>Public Health Concurrent I</a:t>
            </a:r>
          </a:p>
          <a:p>
            <a:pPr lvl="1"/>
            <a:r>
              <a:rPr lang="en-US" dirty="0" smtClean="0"/>
              <a:t>Regulatory Process</a:t>
            </a:r>
          </a:p>
          <a:p>
            <a:pPr lvl="1"/>
            <a:r>
              <a:rPr lang="en-US" dirty="0" smtClean="0"/>
              <a:t>Local Boards of Health</a:t>
            </a:r>
          </a:p>
          <a:p>
            <a:pPr lvl="1"/>
            <a:r>
              <a:rPr lang="en-US" dirty="0" smtClean="0"/>
              <a:t>Public Health Remedies</a:t>
            </a:r>
            <a:endParaRPr lang="en-US" dirty="0"/>
          </a:p>
          <a:p>
            <a:endParaRPr lang="en-US" dirty="0"/>
          </a:p>
          <a:p>
            <a:r>
              <a:rPr lang="en-US" dirty="0" smtClean="0"/>
              <a:t>Public Health Concurrent II</a:t>
            </a:r>
          </a:p>
          <a:p>
            <a:pPr lvl="1"/>
            <a:r>
              <a:rPr lang="en-US" dirty="0" smtClean="0"/>
              <a:t>HIPAA Highlights for Administrators</a:t>
            </a:r>
          </a:p>
          <a:p>
            <a:pPr lvl="1"/>
            <a:r>
              <a:rPr lang="en-US" dirty="0" smtClean="0"/>
              <a:t>Hot Topics in Public Health Law</a:t>
            </a:r>
            <a:endParaRPr lang="en-US" dirty="0"/>
          </a:p>
        </p:txBody>
      </p:sp>
    </p:spTree>
    <p:extLst>
      <p:ext uri="{BB962C8B-B14F-4D97-AF65-F5344CB8AC3E}">
        <p14:creationId xmlns:p14="http://schemas.microsoft.com/office/powerpoint/2010/main" val="332882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1625" y="152400"/>
            <a:ext cx="8534400" cy="914400"/>
          </a:xfrm>
        </p:spPr>
        <p:txBody>
          <a:bodyPr/>
          <a:lstStyle/>
          <a:p>
            <a:pPr eaLnBrk="1" hangingPunct="1"/>
            <a:r>
              <a:rPr lang="en-US" altLang="en-US" i="1" dirty="0" err="1" smtClean="0"/>
              <a:t>Peedin</a:t>
            </a:r>
            <a:r>
              <a:rPr lang="en-US" altLang="en-US" dirty="0" smtClean="0"/>
              <a:t> test</a:t>
            </a:r>
            <a:endParaRPr lang="en-US" altLang="en-US" i="1" dirty="0" smtClean="0"/>
          </a:p>
        </p:txBody>
      </p:sp>
      <p:sp>
        <p:nvSpPr>
          <p:cNvPr id="24579" name="Rectangle 3"/>
          <p:cNvSpPr>
            <a:spLocks noGrp="1" noChangeArrowheads="1"/>
          </p:cNvSpPr>
          <p:nvPr>
            <p:ph sz="quarter" idx="1"/>
          </p:nvPr>
        </p:nvSpPr>
        <p:spPr>
          <a:xfrm>
            <a:off x="301625" y="1600200"/>
            <a:ext cx="8504238" cy="4800600"/>
          </a:xfrm>
        </p:spPr>
        <p:txBody>
          <a:bodyPr>
            <a:normAutofit fontScale="85000" lnSpcReduction="10000"/>
          </a:bodyPr>
          <a:lstStyle/>
          <a:p>
            <a:pPr marL="0" indent="0" eaLnBrk="1" hangingPunct="1">
              <a:buNone/>
            </a:pPr>
            <a:r>
              <a:rPr lang="en-US" altLang="en-US" dirty="0" smtClean="0"/>
              <a:t>A board of health rule must:</a:t>
            </a:r>
          </a:p>
          <a:p>
            <a:pPr marL="0" indent="0" eaLnBrk="1" hangingPunct="1">
              <a:buNone/>
            </a:pPr>
            <a:endParaRPr lang="en-US" altLang="en-US" dirty="0" smtClean="0"/>
          </a:p>
          <a:p>
            <a:pPr marL="514350" indent="-514350" eaLnBrk="1" hangingPunct="1">
              <a:buFont typeface="Georgia" pitchFamily="18" charset="0"/>
              <a:buAutoNum type="arabicPeriod"/>
            </a:pPr>
            <a:r>
              <a:rPr lang="en-US" altLang="en-US" dirty="0" smtClean="0"/>
              <a:t>Be related to the promotion or protection of health,</a:t>
            </a:r>
          </a:p>
          <a:p>
            <a:pPr marL="514350" indent="-514350" eaLnBrk="1" hangingPunct="1">
              <a:buFont typeface="Georgia" pitchFamily="18" charset="0"/>
              <a:buAutoNum type="arabicPeriod"/>
            </a:pPr>
            <a:r>
              <a:rPr lang="en-US" altLang="en-US" dirty="0" smtClean="0"/>
              <a:t>Be reasonable in light of the health risk addressed,</a:t>
            </a:r>
          </a:p>
          <a:p>
            <a:pPr marL="514350" indent="-514350" eaLnBrk="1" hangingPunct="1">
              <a:buFont typeface="Georgia" pitchFamily="18" charset="0"/>
              <a:buAutoNum type="arabicPeriod"/>
            </a:pPr>
            <a:r>
              <a:rPr lang="en-US" altLang="en-US" dirty="0" smtClean="0"/>
              <a:t>Not violate any law or constitutional provision,</a:t>
            </a:r>
          </a:p>
          <a:p>
            <a:pPr marL="514350" indent="-514350" eaLnBrk="1" hangingPunct="1">
              <a:buFont typeface="Georgia" pitchFamily="18" charset="0"/>
              <a:buAutoNum type="arabicPeriod"/>
            </a:pPr>
            <a:r>
              <a:rPr lang="en-US" altLang="en-US" dirty="0" smtClean="0"/>
              <a:t>Not be discriminatory, and</a:t>
            </a:r>
          </a:p>
          <a:p>
            <a:pPr marL="514350" indent="-514350" eaLnBrk="1" hangingPunct="1">
              <a:buFont typeface="Georgia" pitchFamily="18" charset="0"/>
              <a:buAutoNum type="arabicPeriod"/>
            </a:pPr>
            <a:r>
              <a:rPr lang="en-US" altLang="en-US" dirty="0" smtClean="0"/>
              <a:t>Not make any distinctions based on policy concerns traditionally reserved for legislative bodies.</a:t>
            </a:r>
            <a:br>
              <a:rPr lang="en-US" altLang="en-US" dirty="0" smtClean="0"/>
            </a:br>
            <a:endParaRPr lang="en-US" altLang="en-US" dirty="0" smtClean="0"/>
          </a:p>
          <a:p>
            <a:pPr marL="0" lvl="4" indent="0" eaLnBrk="1" hangingPunct="1">
              <a:buClr>
                <a:schemeClr val="accent1"/>
              </a:buClr>
              <a:buSzPct val="85000"/>
              <a:buFontTx/>
              <a:buNone/>
            </a:pPr>
            <a:r>
              <a:rPr lang="en-US" altLang="en-US" sz="2400" dirty="0" smtClean="0"/>
              <a:t>	City of Roanoke Rapids v. </a:t>
            </a:r>
            <a:r>
              <a:rPr lang="en-US" altLang="en-US" sz="2400" dirty="0" err="1" smtClean="0"/>
              <a:t>Peedin</a:t>
            </a:r>
            <a:r>
              <a:rPr lang="en-US" altLang="en-US" sz="2400" dirty="0" smtClean="0"/>
              <a:t>, 124 N.C. App 578 (1996)</a:t>
            </a:r>
          </a:p>
          <a:p>
            <a:pPr marL="514350" indent="-514350" eaLnBrk="1" hangingPunct="1">
              <a:buFont typeface="Georgia" pitchFamily="18" charset="0"/>
              <a:buAutoNum type="arabicPeriod"/>
            </a:pP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limitations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65756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451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with state laws</a:t>
            </a:r>
            <a:endParaRPr lang="en-US" dirty="0"/>
          </a:p>
        </p:txBody>
      </p:sp>
      <p:sp>
        <p:nvSpPr>
          <p:cNvPr id="21507" name="Rectangle 3"/>
          <p:cNvSpPr>
            <a:spLocks noGrp="1" noChangeArrowheads="1"/>
          </p:cNvSpPr>
          <p:nvPr>
            <p:ph idx="1"/>
          </p:nvPr>
        </p:nvSpPr>
        <p:spPr/>
        <p:txBody>
          <a:bodyPr>
            <a:normAutofit fontScale="92500" lnSpcReduction="10000"/>
          </a:bodyPr>
          <a:lstStyle/>
          <a:p>
            <a:pPr marL="0" indent="0">
              <a:buNone/>
            </a:pPr>
            <a:r>
              <a:rPr lang="en-US" altLang="en-US" dirty="0" smtClean="0"/>
              <a:t>If a local board adopts a rule addressing an issue that state law already addresses, local rule </a:t>
            </a:r>
            <a:r>
              <a:rPr lang="en-US" altLang="en-US" i="1" dirty="0" smtClean="0"/>
              <a:t>might </a:t>
            </a:r>
            <a:r>
              <a:rPr lang="en-US" altLang="en-US" dirty="0" smtClean="0"/>
              <a:t>be preempted.</a:t>
            </a:r>
          </a:p>
          <a:p>
            <a:r>
              <a:rPr lang="en-US" altLang="en-US" dirty="0" smtClean="0"/>
              <a:t>Some areas simply off-limits to local regulation.</a:t>
            </a:r>
          </a:p>
          <a:p>
            <a:r>
              <a:rPr lang="en-US" altLang="en-US" dirty="0" smtClean="0"/>
              <a:t>However, state law specifically allows </a:t>
            </a:r>
            <a:r>
              <a:rPr lang="en-US" altLang="en-US" i="1" u="sng" dirty="0" smtClean="0"/>
              <a:t>more stringent</a:t>
            </a:r>
            <a:r>
              <a:rPr lang="en-US" altLang="en-US" i="1" dirty="0" smtClean="0"/>
              <a:t> </a:t>
            </a:r>
            <a:r>
              <a:rPr lang="en-US" altLang="en-US" dirty="0" smtClean="0"/>
              <a:t>local public health rules on some subjects regulated by state public health rules.</a:t>
            </a:r>
          </a:p>
          <a:p>
            <a:pPr lvl="1"/>
            <a:r>
              <a:rPr lang="en-US" altLang="en-US" dirty="0" smtClean="0"/>
              <a:t>May not have a </a:t>
            </a:r>
            <a:r>
              <a:rPr lang="en-US" altLang="en-US" i="1" dirty="0" smtClean="0"/>
              <a:t>less</a:t>
            </a:r>
            <a:r>
              <a:rPr lang="en-US" altLang="en-US" dirty="0" smtClean="0"/>
              <a:t> stringent local rule.</a:t>
            </a:r>
          </a:p>
          <a:p>
            <a:pPr lvl="1"/>
            <a:r>
              <a:rPr lang="en-US" altLang="en-US" i="1" dirty="0" smtClean="0"/>
              <a:t>More </a:t>
            </a:r>
            <a:r>
              <a:rPr lang="en-US" altLang="en-US" dirty="0" smtClean="0"/>
              <a:t>stringent local rule may be allowed if required to protect the public health. G.S. 130A-39(b).</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20"/>
          <p:cNvSpPr>
            <a:spLocks noGrp="1"/>
          </p:cNvSpPr>
          <p:nvPr>
            <p:ph type="title"/>
          </p:nvPr>
        </p:nvSpPr>
        <p:spPr/>
        <p:txBody>
          <a:bodyPr>
            <a:normAutofit fontScale="90000"/>
          </a:bodyPr>
          <a:lstStyle/>
          <a:p>
            <a:pPr eaLnBrk="1" hangingPunct="1">
              <a:defRPr/>
            </a:pPr>
            <a:r>
              <a:rPr lang="en-US" altLang="en-US" dirty="0" smtClean="0"/>
              <a:t>What if state has a regulatory scheme?</a:t>
            </a:r>
          </a:p>
        </p:txBody>
      </p:sp>
      <p:sp>
        <p:nvSpPr>
          <p:cNvPr id="22531" name="Content Placeholder 6"/>
          <p:cNvSpPr>
            <a:spLocks noGrp="1"/>
          </p:cNvSpPr>
          <p:nvPr>
            <p:ph sz="half" idx="1"/>
          </p:nvPr>
        </p:nvSpPr>
        <p:spPr/>
        <p:txBody>
          <a:bodyPr>
            <a:normAutofit/>
          </a:bodyPr>
          <a:lstStyle/>
          <a:p>
            <a:pPr marL="0" indent="0" eaLnBrk="1" hangingPunct="1">
              <a:buNone/>
            </a:pPr>
            <a:r>
              <a:rPr lang="en-US" altLang="en-US" dirty="0" smtClean="0"/>
              <a:t>If there is a complete and integrated regulatory scheme, board must explain why more stringent local rules are needed to respond to local health need.</a:t>
            </a:r>
          </a:p>
          <a:p>
            <a:pPr marL="0" indent="0" eaLnBrk="1" hangingPunct="1">
              <a:buNone/>
            </a:pPr>
            <a:endParaRPr lang="en-US" altLang="en-US" sz="1800" dirty="0" smtClean="0"/>
          </a:p>
          <a:p>
            <a:pPr marL="0" indent="0">
              <a:buNone/>
            </a:pPr>
            <a:endParaRPr lang="en-US" altLang="en-US" dirty="0"/>
          </a:p>
        </p:txBody>
      </p:sp>
      <p:sp>
        <p:nvSpPr>
          <p:cNvPr id="2" name="Content Placeholder 1"/>
          <p:cNvSpPr>
            <a:spLocks noGrp="1"/>
          </p:cNvSpPr>
          <p:nvPr>
            <p:ph sz="half" idx="2"/>
          </p:nvPr>
        </p:nvSpPr>
        <p:spPr/>
        <p:txBody>
          <a:bodyPr/>
          <a:lstStyle/>
          <a:p>
            <a:pPr marL="0" lvl="4" indent="0">
              <a:buClr>
                <a:schemeClr val="accent6">
                  <a:lumMod val="75000"/>
                </a:schemeClr>
              </a:buClr>
              <a:buSzPct val="110000"/>
              <a:buNone/>
            </a:pPr>
            <a:endParaRPr lang="en-US" altLang="en-US" sz="2400" dirty="0" smtClean="0"/>
          </a:p>
          <a:p>
            <a:pPr marL="0" lvl="4" indent="0">
              <a:buClr>
                <a:schemeClr val="accent6">
                  <a:lumMod val="75000"/>
                </a:schemeClr>
              </a:buClr>
              <a:buSzPct val="110000"/>
              <a:buNone/>
            </a:pPr>
            <a:endParaRPr lang="en-US" altLang="en-US" sz="2400" dirty="0"/>
          </a:p>
          <a:p>
            <a:pPr marL="0" lvl="4" indent="0">
              <a:buClr>
                <a:schemeClr val="accent6">
                  <a:lumMod val="75000"/>
                </a:schemeClr>
              </a:buClr>
              <a:buSzPct val="110000"/>
              <a:buNone/>
            </a:pPr>
            <a:endParaRPr lang="en-US" altLang="en-US" sz="2400" dirty="0" smtClean="0"/>
          </a:p>
          <a:p>
            <a:pPr marL="0" lvl="4" indent="0">
              <a:buClr>
                <a:schemeClr val="accent6">
                  <a:lumMod val="75000"/>
                </a:schemeClr>
              </a:buClr>
              <a:buSzPct val="110000"/>
              <a:buNone/>
            </a:pPr>
            <a:endParaRPr lang="en-US" altLang="en-US" sz="2400" dirty="0"/>
          </a:p>
          <a:p>
            <a:pPr marL="0" lvl="4" indent="0">
              <a:buClr>
                <a:schemeClr val="accent6">
                  <a:lumMod val="75000"/>
                </a:schemeClr>
              </a:buClr>
              <a:buSzPct val="110000"/>
              <a:buNone/>
            </a:pPr>
            <a:endParaRPr lang="en-US" altLang="en-US" sz="2400" dirty="0" smtClean="0"/>
          </a:p>
          <a:p>
            <a:pPr marL="0" lvl="4" indent="0">
              <a:buClr>
                <a:schemeClr val="accent6">
                  <a:lumMod val="75000"/>
                </a:schemeClr>
              </a:buClr>
              <a:buSzPct val="110000"/>
              <a:buNone/>
            </a:pPr>
            <a:endParaRPr lang="en-US" altLang="en-US" sz="2400" dirty="0"/>
          </a:p>
          <a:p>
            <a:pPr marL="0" lvl="4" indent="0">
              <a:buClr>
                <a:schemeClr val="accent6">
                  <a:lumMod val="75000"/>
                </a:schemeClr>
              </a:buClr>
              <a:buSzPct val="110000"/>
              <a:buNone/>
            </a:pPr>
            <a:endParaRPr lang="en-US" altLang="en-US" sz="2400" dirty="0" smtClean="0"/>
          </a:p>
          <a:p>
            <a:pPr marL="0" lvl="4" indent="0">
              <a:buClr>
                <a:schemeClr val="accent6">
                  <a:lumMod val="75000"/>
                </a:schemeClr>
              </a:buClr>
              <a:buSzPct val="110000"/>
              <a:buNone/>
            </a:pPr>
            <a:r>
              <a:rPr lang="en-US" altLang="en-US" sz="2400" dirty="0" smtClean="0"/>
              <a:t>Craig </a:t>
            </a:r>
            <a:r>
              <a:rPr lang="en-US" altLang="en-US" sz="2400" dirty="0"/>
              <a:t>v. County of Chatham, 356 N.C. 40 (2002</a:t>
            </a:r>
            <a:r>
              <a:rPr lang="en-US" altLang="en-US" sz="2400" dirty="0" smtClean="0"/>
              <a:t>)</a:t>
            </a:r>
            <a:endParaRPr lang="en-US" altLang="en-US" sz="2400" dirty="0"/>
          </a:p>
        </p:txBody>
      </p:sp>
      <p:sp>
        <p:nvSpPr>
          <p:cNvPr id="22532" name="Text Box 4"/>
          <p:cNvSpPr txBox="1">
            <a:spLocks noChangeArrowheads="1"/>
          </p:cNvSpPr>
          <p:nvPr/>
        </p:nvSpPr>
        <p:spPr bwMode="auto">
          <a:xfrm>
            <a:off x="0" y="64611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Verdana" pitchFamily="34" charset="0"/>
                <a:ea typeface="Verdana" pitchFamily="34" charset="0"/>
                <a:cs typeface="Verdana" pitchFamily="34" charset="0"/>
              </a:defRPr>
            </a:lvl2pPr>
            <a:lvl3pPr marL="1143000" indent="-228600" eaLnBrk="0" hangingPunct="0">
              <a:spcBef>
                <a:spcPct val="20000"/>
              </a:spcBef>
              <a:buClr>
                <a:srgbClr val="E68422"/>
              </a:buClr>
              <a:buSzPct val="75000"/>
              <a:buFont typeface="Wingdings 2" pitchFamily="18" charset="2"/>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rgbClr val="846648"/>
              </a:buClr>
              <a:buSzPct val="70000"/>
              <a:buFont typeface="Wingdings" pitchFamily="2" charset="2"/>
              <a:buChar char=""/>
              <a:defRPr sz="2000">
                <a:solidFill>
                  <a:schemeClr val="tx2"/>
                </a:solidFill>
                <a:latin typeface="Verdana" pitchFamily="34" charset="0"/>
                <a:ea typeface="Verdana" pitchFamily="34" charset="0"/>
                <a:cs typeface="Verdana" pitchFamily="34" charset="0"/>
              </a:defRPr>
            </a:lvl4pPr>
            <a:lvl5pPr marL="2057400" indent="-228600" eaLnBrk="0" hangingPunct="0">
              <a:spcBef>
                <a:spcPct val="20000"/>
              </a:spcBef>
              <a:buClr>
                <a:srgbClr val="63891F"/>
              </a:buClr>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63891F"/>
              </a:buClr>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63891F"/>
              </a:buClr>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63891F"/>
              </a:buClr>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63891F"/>
              </a:buClr>
              <a:buChar char="•"/>
              <a:defRPr>
                <a:solidFill>
                  <a:schemeClr val="tx1"/>
                </a:solidFill>
                <a:latin typeface="Verdana" pitchFamily="34" charset="0"/>
                <a:ea typeface="Verdana" pitchFamily="34" charset="0"/>
                <a:cs typeface="Verdana" pitchFamily="34" charset="0"/>
              </a:defRPr>
            </a:lvl9pPr>
          </a:lstStyle>
          <a:p>
            <a:pPr>
              <a:spcBef>
                <a:spcPct val="50000"/>
              </a:spcBef>
              <a:buClrTx/>
              <a:buSzTx/>
              <a:buFontTx/>
              <a:buNone/>
            </a:pPr>
            <a:r>
              <a:rPr lang="en-US" altLang="en-US" sz="2000">
                <a:latin typeface="Times New Roman" pitchFamily="18" charset="0"/>
              </a:rPr>
              <a:t> </a:t>
            </a:r>
            <a:endParaRPr lang="en-US" alt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altLang="en-US" dirty="0" smtClean="0"/>
              <a:t>What is the procedure?</a:t>
            </a:r>
          </a:p>
        </p:txBody>
      </p:sp>
      <p:sp>
        <p:nvSpPr>
          <p:cNvPr id="4100" name="Rectangle 3"/>
          <p:cNvSpPr>
            <a:spLocks noGrp="1" noChangeArrowheads="1"/>
          </p:cNvSpPr>
          <p:nvPr>
            <p:ph idx="1"/>
          </p:nvPr>
        </p:nvSpPr>
        <p:spPr/>
        <p:txBody>
          <a:bodyPr>
            <a:normAutofit fontScale="92500" lnSpcReduction="20000"/>
          </a:bodyPr>
          <a:lstStyle/>
          <a:p>
            <a:pPr>
              <a:buSzPct val="100000"/>
              <a:buFont typeface="Wingdings" panose="05000000000000000000" pitchFamily="2" charset="2"/>
              <a:buChar char="ü"/>
            </a:pPr>
            <a:r>
              <a:rPr lang="en-US" altLang="en-US" dirty="0" smtClean="0"/>
              <a:t>Is the rule within the board’s rulemaking authority?</a:t>
            </a:r>
          </a:p>
          <a:p>
            <a:pPr marL="1131888" lvl="2" indent="-457200"/>
            <a:r>
              <a:rPr lang="en-US" altLang="en-US" dirty="0" smtClean="0"/>
              <a:t>Statutory authority and limitations</a:t>
            </a:r>
          </a:p>
          <a:p>
            <a:pPr marL="1131888" lvl="2" indent="-457200"/>
            <a:r>
              <a:rPr lang="en-US" altLang="en-US" dirty="0" smtClean="0"/>
              <a:t>Preemption</a:t>
            </a:r>
          </a:p>
          <a:p>
            <a:pPr marL="1131888" lvl="2" indent="-457200"/>
            <a:r>
              <a:rPr lang="en-US" altLang="en-US" i="1" dirty="0" err="1"/>
              <a:t>Peedin</a:t>
            </a:r>
            <a:r>
              <a:rPr lang="en-US" altLang="en-US" i="1" dirty="0"/>
              <a:t> </a:t>
            </a:r>
            <a:r>
              <a:rPr lang="en-US" altLang="en-US" dirty="0" smtClean="0"/>
              <a:t>test</a:t>
            </a:r>
          </a:p>
          <a:p>
            <a:pPr marL="331788" indent="-457200">
              <a:buFont typeface="Wingdings" panose="05000000000000000000" pitchFamily="2" charset="2"/>
              <a:buChar char="ü"/>
            </a:pPr>
            <a:r>
              <a:rPr lang="en-US" altLang="en-US" dirty="0" smtClean="0"/>
              <a:t>Can you make the public </a:t>
            </a:r>
            <a:br>
              <a:rPr lang="en-US" altLang="en-US" dirty="0" smtClean="0"/>
            </a:br>
            <a:r>
              <a:rPr lang="en-US" altLang="en-US" dirty="0" smtClean="0"/>
              <a:t>health case?</a:t>
            </a:r>
          </a:p>
          <a:p>
            <a:pPr marL="1017588" lvl="2" indent="-342900"/>
            <a:r>
              <a:rPr lang="en-US" altLang="en-US" dirty="0" smtClean="0"/>
              <a:t>Relationship to protection/</a:t>
            </a:r>
            <a:br>
              <a:rPr lang="en-US" altLang="en-US" dirty="0" smtClean="0"/>
            </a:br>
            <a:r>
              <a:rPr lang="en-US" altLang="en-US" dirty="0" smtClean="0"/>
              <a:t>promotion of health</a:t>
            </a:r>
          </a:p>
          <a:p>
            <a:pPr marL="1017588" lvl="2" indent="-342900"/>
            <a:r>
              <a:rPr lang="en-US" altLang="en-US" dirty="0" smtClean="0"/>
              <a:t>Rationale for more stringent local </a:t>
            </a:r>
            <a:br>
              <a:rPr lang="en-US" altLang="en-US" dirty="0" smtClean="0"/>
            </a:br>
            <a:r>
              <a:rPr lang="en-US" altLang="en-US" dirty="0" smtClean="0"/>
              <a:t>provisions (if applicable)</a:t>
            </a:r>
          </a:p>
          <a:p>
            <a:pPr marL="331788" indent="-457200">
              <a:buFont typeface="Wingdings" panose="05000000000000000000" pitchFamily="2" charset="2"/>
              <a:buChar char="ü"/>
            </a:pPr>
            <a:r>
              <a:rPr lang="en-US" altLang="en-US" dirty="0" smtClean="0"/>
              <a:t>Are you ready to give notice of rulemaking?</a:t>
            </a:r>
          </a:p>
        </p:txBody>
      </p:sp>
      <p:sp>
        <p:nvSpPr>
          <p:cNvPr id="4101" name="Text Box 4"/>
          <p:cNvSpPr txBox="1">
            <a:spLocks noChangeArrowheads="1"/>
          </p:cNvSpPr>
          <p:nvPr/>
        </p:nvSpPr>
        <p:spPr bwMode="auto">
          <a:xfrm>
            <a:off x="0" y="64611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Clr>
                <a:srgbClr val="5A5B5D"/>
              </a:buClr>
              <a:buChar char="•"/>
              <a:defRPr sz="3800">
                <a:solidFill>
                  <a:schemeClr val="tx1"/>
                </a:solidFill>
                <a:latin typeface="Futura Lt BT" pitchFamily="34" charset="0"/>
              </a:defRPr>
            </a:lvl1pPr>
            <a:lvl2pPr marL="742950" indent="-285750" algn="l" eaLnBrk="0" hangingPunct="0">
              <a:spcBef>
                <a:spcPct val="20000"/>
              </a:spcBef>
              <a:buChar char="–"/>
              <a:defRPr sz="3600">
                <a:solidFill>
                  <a:schemeClr val="tx1"/>
                </a:solidFill>
                <a:latin typeface="Futura Lt BT" pitchFamily="34" charset="0"/>
              </a:defRPr>
            </a:lvl2pPr>
            <a:lvl3pPr marL="1143000" indent="-228600" algn="l" eaLnBrk="0" hangingPunct="0">
              <a:spcBef>
                <a:spcPct val="20000"/>
              </a:spcBef>
              <a:buClr>
                <a:srgbClr val="5A5B5D"/>
              </a:buClr>
              <a:buChar char="•"/>
              <a:defRPr sz="3400">
                <a:solidFill>
                  <a:schemeClr val="tx1"/>
                </a:solidFill>
                <a:latin typeface="Futura Lt BT"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FontTx/>
              <a:buNone/>
            </a:pPr>
            <a:r>
              <a:rPr lang="en-US" altLang="en-US" sz="2000">
                <a:latin typeface="Times New Roman" pitchFamily="18" charset="0"/>
              </a:rPr>
              <a:t> </a:t>
            </a:r>
            <a:endParaRPr lang="en-US" alt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Two laws require notice</a:t>
            </a:r>
          </a:p>
        </p:txBody>
      </p:sp>
      <p:sp>
        <p:nvSpPr>
          <p:cNvPr id="4100" name="Rectangle 7"/>
          <p:cNvSpPr>
            <a:spLocks noGrp="1" noChangeArrowheads="1"/>
          </p:cNvSpPr>
          <p:nvPr>
            <p:ph sz="quarter" idx="1"/>
          </p:nvPr>
        </p:nvSpPr>
        <p:spPr/>
        <p:txBody>
          <a:bodyPr/>
          <a:lstStyle/>
          <a:p>
            <a:r>
              <a:rPr lang="en-US" altLang="en-US" dirty="0" smtClean="0"/>
              <a:t>Open meetings law </a:t>
            </a:r>
          </a:p>
          <a:p>
            <a:r>
              <a:rPr lang="en-US" altLang="en-US" dirty="0" smtClean="0"/>
              <a:t>BOH rulemaking law</a:t>
            </a:r>
          </a:p>
        </p:txBody>
      </p:sp>
    </p:spTree>
    <p:custDataLst>
      <p:tags r:id="rId1"/>
    </p:custDataLst>
    <p:extLst>
      <p:ext uri="{BB962C8B-B14F-4D97-AF65-F5344CB8AC3E}">
        <p14:creationId xmlns:p14="http://schemas.microsoft.com/office/powerpoint/2010/main" val="457479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Notice under </a:t>
            </a:r>
            <a:r>
              <a:rPr lang="en-US" altLang="en-US" dirty="0"/>
              <a:t>o</a:t>
            </a:r>
            <a:r>
              <a:rPr lang="en-US" altLang="en-US" dirty="0" smtClean="0"/>
              <a:t>pen meetings law</a:t>
            </a:r>
          </a:p>
        </p:txBody>
      </p:sp>
      <p:pic>
        <p:nvPicPr>
          <p:cNvPr id="3" name="Content Placeholder 2"/>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19712" y="1600200"/>
            <a:ext cx="3513576" cy="4525963"/>
          </a:xfrm>
        </p:spPr>
      </p:pic>
      <p:sp>
        <p:nvSpPr>
          <p:cNvPr id="2" name="Content Placeholder 1"/>
          <p:cNvSpPr>
            <a:spLocks noGrp="1"/>
          </p:cNvSpPr>
          <p:nvPr>
            <p:ph sz="half" idx="2"/>
          </p:nvPr>
        </p:nvSpPr>
        <p:spPr/>
        <p:txBody>
          <a:bodyPr>
            <a:normAutofit fontScale="85000" lnSpcReduction="10000"/>
          </a:bodyPr>
          <a:lstStyle/>
          <a:p>
            <a:r>
              <a:rPr lang="en-US" altLang="en-US" dirty="0"/>
              <a:t>Regular board meetings – meeting schedule must be filed in place where public may access (such as with county clerk), and posted on website</a:t>
            </a:r>
          </a:p>
          <a:p>
            <a:r>
              <a:rPr lang="en-US" altLang="en-US" dirty="0"/>
              <a:t>Special meetings -  at least 48 hours’ advance notice on website and principal bulletin board, plus provide directly to anyone who has previously asked to be notified of meetings</a:t>
            </a:r>
            <a:endParaRPr lang="en-US" dirty="0"/>
          </a:p>
        </p:txBody>
      </p:sp>
    </p:spTree>
    <p:custDataLst>
      <p:tags r:id="rId1"/>
    </p:custDataLst>
    <p:extLst>
      <p:ext uri="{BB962C8B-B14F-4D97-AF65-F5344CB8AC3E}">
        <p14:creationId xmlns:p14="http://schemas.microsoft.com/office/powerpoint/2010/main" val="397180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r>
              <a:rPr lang="en-US" altLang="en-US" dirty="0" smtClean="0"/>
              <a:t>Notice required by rulemaking law</a:t>
            </a:r>
          </a:p>
        </p:txBody>
      </p:sp>
      <p:sp>
        <p:nvSpPr>
          <p:cNvPr id="8196" name="Rectangle 3"/>
          <p:cNvSpPr>
            <a:spLocks noGrp="1" noChangeArrowheads="1"/>
          </p:cNvSpPr>
          <p:nvPr>
            <p:ph sz="half" idx="1"/>
          </p:nvPr>
        </p:nvSpPr>
        <p:spPr/>
        <p:txBody>
          <a:bodyPr>
            <a:normAutofit/>
          </a:bodyPr>
          <a:lstStyle/>
          <a:p>
            <a:r>
              <a:rPr lang="en-US" altLang="en-US" dirty="0" smtClean="0"/>
              <a:t>Different from open meeting notice; must be provided </a:t>
            </a:r>
            <a:r>
              <a:rPr lang="en-US" altLang="en-US" u="sng" dirty="0" smtClean="0"/>
              <a:t>in addition to</a:t>
            </a:r>
            <a:r>
              <a:rPr lang="en-US" altLang="en-US" dirty="0" smtClean="0"/>
              <a:t> open meeting notice</a:t>
            </a:r>
          </a:p>
          <a:p>
            <a:endParaRPr lang="en-US" altLang="en-US" dirty="0"/>
          </a:p>
          <a:p>
            <a:r>
              <a:rPr lang="en-US" altLang="en-US" dirty="0" smtClean="0"/>
              <a:t>Applies to:</a:t>
            </a:r>
          </a:p>
          <a:p>
            <a:pPr lvl="1"/>
            <a:r>
              <a:rPr lang="en-US" altLang="en-US" dirty="0" smtClean="0"/>
              <a:t>Adoption of new rules</a:t>
            </a:r>
          </a:p>
          <a:p>
            <a:pPr lvl="1"/>
            <a:r>
              <a:rPr lang="en-US" altLang="en-US" dirty="0" smtClean="0"/>
              <a:t>Amendment of existing rules</a:t>
            </a:r>
          </a:p>
          <a:p>
            <a:pPr lvl="1"/>
            <a:r>
              <a:rPr lang="en-US" altLang="en-US" dirty="0" smtClean="0"/>
              <a:t>Repeal of existing rules</a:t>
            </a:r>
          </a:p>
        </p:txBody>
      </p:sp>
    </p:spTree>
    <p:custDataLst>
      <p:tags r:id="rId1"/>
    </p:custDataLst>
    <p:extLst>
      <p:ext uri="{BB962C8B-B14F-4D97-AF65-F5344CB8AC3E}">
        <p14:creationId xmlns:p14="http://schemas.microsoft.com/office/powerpoint/2010/main" val="1372019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r>
              <a:rPr lang="en-US" altLang="en-US" dirty="0" smtClean="0"/>
              <a:t>Notice required by rulemaking law</a:t>
            </a:r>
          </a:p>
        </p:txBody>
      </p:sp>
      <p:sp>
        <p:nvSpPr>
          <p:cNvPr id="8196" name="Rectangle 3"/>
          <p:cNvSpPr>
            <a:spLocks noGrp="1" noChangeArrowheads="1"/>
          </p:cNvSpPr>
          <p:nvPr>
            <p:ph sz="half" idx="1"/>
          </p:nvPr>
        </p:nvSpPr>
        <p:spPr>
          <a:xfrm>
            <a:off x="228600" y="1600200"/>
            <a:ext cx="4038600" cy="4525963"/>
          </a:xfrm>
        </p:spPr>
        <p:txBody>
          <a:bodyPr>
            <a:normAutofit fontScale="85000" lnSpcReduction="20000"/>
          </a:bodyPr>
          <a:lstStyle/>
          <a:p>
            <a:pPr marL="0" indent="0">
              <a:buNone/>
            </a:pPr>
            <a:r>
              <a:rPr lang="en-US" altLang="en-US" dirty="0" smtClean="0"/>
              <a:t/>
            </a:r>
            <a:br>
              <a:rPr lang="en-US" altLang="en-US" dirty="0" smtClean="0"/>
            </a:br>
            <a:endParaRPr lang="en-US" altLang="en-US" dirty="0" smtClean="0"/>
          </a:p>
          <a:p>
            <a:endParaRPr lang="en-US" altLang="en-US" sz="3000" dirty="0" smtClean="0"/>
          </a:p>
        </p:txBody>
      </p:sp>
      <p:sp>
        <p:nvSpPr>
          <p:cNvPr id="2" name="Content Placeholder 1"/>
          <p:cNvSpPr>
            <a:spLocks noGrp="1"/>
          </p:cNvSpPr>
          <p:nvPr>
            <p:ph sz="half" idx="2"/>
          </p:nvPr>
        </p:nvSpPr>
        <p:spPr>
          <a:xfrm>
            <a:off x="4114800" y="1524000"/>
            <a:ext cx="4572000" cy="4525963"/>
          </a:xfrm>
        </p:spPr>
        <p:txBody>
          <a:bodyPr>
            <a:normAutofit fontScale="85000" lnSpcReduction="20000"/>
          </a:bodyPr>
          <a:lstStyle/>
          <a:p>
            <a:pPr marL="0" indent="0">
              <a:buNone/>
            </a:pPr>
            <a:r>
              <a:rPr lang="en-US" altLang="en-US" dirty="0" smtClean="0"/>
              <a:t>Ten days </a:t>
            </a:r>
            <a:r>
              <a:rPr lang="en-US" altLang="en-US" dirty="0"/>
              <a:t>before proposed </a:t>
            </a:r>
            <a:r>
              <a:rPr lang="en-US" altLang="en-US" dirty="0" smtClean="0"/>
              <a:t>action:</a:t>
            </a:r>
          </a:p>
          <a:p>
            <a:pPr marL="0" indent="0">
              <a:buNone/>
            </a:pPr>
            <a:endParaRPr lang="en-US" altLang="en-US" dirty="0"/>
          </a:p>
          <a:p>
            <a:r>
              <a:rPr lang="en-US" altLang="en-US" dirty="0" smtClean="0"/>
              <a:t>Make rule available in county clerk’s </a:t>
            </a:r>
            <a:r>
              <a:rPr lang="en-US" altLang="en-US" dirty="0"/>
              <a:t>office</a:t>
            </a:r>
          </a:p>
          <a:p>
            <a:r>
              <a:rPr lang="en-US" altLang="en-US" dirty="0"/>
              <a:t>Publish a notice in a newspaper of general circulation stating: </a:t>
            </a:r>
          </a:p>
          <a:p>
            <a:pPr lvl="1"/>
            <a:r>
              <a:rPr lang="en-US" altLang="en-US" dirty="0"/>
              <a:t>Substance of proposed rule or a description</a:t>
            </a:r>
          </a:p>
          <a:p>
            <a:pPr lvl="1"/>
            <a:r>
              <a:rPr lang="en-US" altLang="en-US" dirty="0"/>
              <a:t>Proposed effective date</a:t>
            </a:r>
          </a:p>
          <a:p>
            <a:pPr lvl="1"/>
            <a:r>
              <a:rPr lang="en-US" altLang="en-US" dirty="0"/>
              <a:t>That copies are available at the health </a:t>
            </a:r>
            <a:r>
              <a:rPr lang="en-US" altLang="en-US" dirty="0" smtClean="0"/>
              <a:t>department</a:t>
            </a:r>
          </a:p>
          <a:p>
            <a:pPr marL="0" indent="0">
              <a:buNone/>
            </a:pPr>
            <a:endParaRPr lang="en-US" altLang="en-US" dirty="0" smtClean="0"/>
          </a:p>
          <a:p>
            <a:pPr marL="0" indent="0">
              <a:buNone/>
            </a:pPr>
            <a:r>
              <a:rPr lang="en-US" altLang="en-US" sz="2600" dirty="0" smtClean="0"/>
              <a:t>G.S</a:t>
            </a:r>
            <a:r>
              <a:rPr lang="en-US" altLang="en-US" sz="2600" dirty="0"/>
              <a:t>. 130A-39(d</a:t>
            </a:r>
            <a:r>
              <a:rPr lang="en-US" altLang="en-US" sz="2600" dirty="0" smtClean="0"/>
              <a:t>)</a:t>
            </a:r>
            <a:endParaRPr lang="en-US" altLang="en-US" sz="3200" dirty="0"/>
          </a:p>
        </p:txBody>
      </p:sp>
      <p:sp>
        <p:nvSpPr>
          <p:cNvPr id="3" name="Oval 2"/>
          <p:cNvSpPr/>
          <p:nvPr/>
        </p:nvSpPr>
        <p:spPr>
          <a:xfrm>
            <a:off x="457200" y="1447800"/>
            <a:ext cx="3429000" cy="44196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smtClean="0"/>
              <a:t>10 </a:t>
            </a:r>
            <a:r>
              <a:rPr lang="en-US" sz="6000" b="1" dirty="0" smtClean="0"/>
              <a:t>days</a:t>
            </a:r>
            <a:endParaRPr lang="en-US" sz="6000" b="1" dirty="0"/>
          </a:p>
        </p:txBody>
      </p:sp>
    </p:spTree>
    <p:custDataLst>
      <p:tags r:id="rId1"/>
    </p:custDataLst>
    <p:extLst>
      <p:ext uri="{BB962C8B-B14F-4D97-AF65-F5344CB8AC3E}">
        <p14:creationId xmlns:p14="http://schemas.microsoft.com/office/powerpoint/2010/main" val="2065764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versus ordinance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62121951"/>
              </p:ext>
            </p:extLst>
          </p:nvPr>
        </p:nvGraphicFramePr>
        <p:xfrm>
          <a:off x="457200" y="1600200"/>
          <a:ext cx="8229600" cy="4302760"/>
        </p:xfrm>
        <a:graphic>
          <a:graphicData uri="http://schemas.openxmlformats.org/drawingml/2006/table">
            <a:tbl>
              <a:tblPr firstRow="1" bandRow="1">
                <a:tableStyleId>{8EC20E35-A176-4012-BC5E-935CFFF8708E}</a:tableStyleId>
              </a:tblPr>
              <a:tblGrid>
                <a:gridCol w="21336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370840">
                <a:tc>
                  <a:txBody>
                    <a:bodyPr/>
                    <a:lstStyle/>
                    <a:p>
                      <a:endParaRPr lang="en-US" dirty="0"/>
                    </a:p>
                  </a:txBody>
                  <a:tcPr/>
                </a:tc>
                <a:tc>
                  <a:txBody>
                    <a:bodyPr/>
                    <a:lstStyle/>
                    <a:p>
                      <a:r>
                        <a:rPr lang="en-US" b="1" dirty="0" smtClean="0"/>
                        <a:t>Local PH Rule</a:t>
                      </a:r>
                      <a:endParaRPr lang="en-US" b="1" dirty="0"/>
                    </a:p>
                  </a:txBody>
                  <a:tcPr/>
                </a:tc>
                <a:tc>
                  <a:txBody>
                    <a:bodyPr/>
                    <a:lstStyle/>
                    <a:p>
                      <a:r>
                        <a:rPr lang="en-US" dirty="0" smtClean="0"/>
                        <a:t>County Ordinance</a:t>
                      </a:r>
                      <a:endParaRPr lang="en-US" dirty="0"/>
                    </a:p>
                  </a:txBody>
                  <a:tcPr/>
                </a:tc>
                <a:extLst>
                  <a:ext uri="{0D108BD9-81ED-4DB2-BD59-A6C34878D82A}">
                    <a16:rowId xmlns="" xmlns:a16="http://schemas.microsoft.com/office/drawing/2014/main" val="10000"/>
                  </a:ext>
                </a:extLst>
              </a:tr>
              <a:tr h="370840">
                <a:tc>
                  <a:txBody>
                    <a:bodyPr/>
                    <a:lstStyle/>
                    <a:p>
                      <a:r>
                        <a:rPr lang="en-US" dirty="0" smtClean="0"/>
                        <a:t>Who makes it?</a:t>
                      </a:r>
                      <a:endParaRPr lang="en-US" dirty="0"/>
                    </a:p>
                  </a:txBody>
                  <a:tcPr/>
                </a:tc>
                <a:tc>
                  <a:txBody>
                    <a:bodyPr/>
                    <a:lstStyle/>
                    <a:p>
                      <a:r>
                        <a:rPr lang="en-US" dirty="0" smtClean="0"/>
                        <a:t>Local board of health (or other body that has board of health powers &amp; duties)</a:t>
                      </a:r>
                      <a:endParaRPr lang="en-US" dirty="0"/>
                    </a:p>
                  </a:txBody>
                  <a:tcPr/>
                </a:tc>
                <a:tc>
                  <a:txBody>
                    <a:bodyPr/>
                    <a:lstStyle/>
                    <a:p>
                      <a:r>
                        <a:rPr lang="en-US" dirty="0" smtClean="0"/>
                        <a:t>Board</a:t>
                      </a:r>
                      <a:r>
                        <a:rPr lang="en-US" baseline="0" dirty="0" smtClean="0"/>
                        <a:t> of </a:t>
                      </a:r>
                      <a:r>
                        <a:rPr lang="en-US" dirty="0" smtClean="0"/>
                        <a:t>county commissioners</a:t>
                      </a:r>
                      <a:endParaRPr lang="en-US" dirty="0"/>
                    </a:p>
                  </a:txBody>
                  <a:tcPr/>
                </a:tc>
                <a:extLst>
                  <a:ext uri="{0D108BD9-81ED-4DB2-BD59-A6C34878D82A}">
                    <a16:rowId xmlns="" xmlns:a16="http://schemas.microsoft.com/office/drawing/2014/main" val="10001"/>
                  </a:ext>
                </a:extLst>
              </a:tr>
              <a:tr h="370840">
                <a:tc>
                  <a:txBody>
                    <a:bodyPr/>
                    <a:lstStyle/>
                    <a:p>
                      <a:r>
                        <a:rPr lang="en-US" dirty="0" smtClean="0"/>
                        <a:t>Where does it</a:t>
                      </a:r>
                      <a:r>
                        <a:rPr lang="en-US" baseline="0" dirty="0" smtClean="0"/>
                        <a:t> </a:t>
                      </a:r>
                      <a:r>
                        <a:rPr lang="en-US" dirty="0" smtClean="0"/>
                        <a:t>apply (territorial jurisdiction)?</a:t>
                      </a:r>
                      <a:endParaRPr lang="en-US" dirty="0"/>
                    </a:p>
                  </a:txBody>
                  <a:tcPr/>
                </a:tc>
                <a:tc>
                  <a:txBody>
                    <a:bodyPr/>
                    <a:lstStyle/>
                    <a:p>
                      <a:r>
                        <a:rPr lang="en-US" dirty="0" smtClean="0"/>
                        <a:t>Throughout</a:t>
                      </a:r>
                      <a:r>
                        <a:rPr lang="en-US" baseline="0" dirty="0" smtClean="0"/>
                        <a:t> jurisdiction, including in municipalities</a:t>
                      </a:r>
                      <a:endParaRPr lang="en-US" dirty="0"/>
                    </a:p>
                  </a:txBody>
                  <a:tcPr/>
                </a:tc>
                <a:tc>
                  <a:txBody>
                    <a:bodyPr/>
                    <a:lstStyle/>
                    <a:p>
                      <a:r>
                        <a:rPr lang="en-US" dirty="0" smtClean="0"/>
                        <a:t>Unincorporated areas of county</a:t>
                      </a:r>
                      <a:r>
                        <a:rPr lang="en-US" baseline="0" dirty="0" smtClean="0"/>
                        <a:t> only (unless municipalities agree to be governed by it)</a:t>
                      </a:r>
                      <a:endParaRPr lang="en-US" dirty="0"/>
                    </a:p>
                  </a:txBody>
                  <a:tcPr/>
                </a:tc>
                <a:extLst>
                  <a:ext uri="{0D108BD9-81ED-4DB2-BD59-A6C34878D82A}">
                    <a16:rowId xmlns="" xmlns:a16="http://schemas.microsoft.com/office/drawing/2014/main" val="10002"/>
                  </a:ext>
                </a:extLst>
              </a:tr>
              <a:tr h="370840">
                <a:tc>
                  <a:txBody>
                    <a:bodyPr/>
                    <a:lstStyle/>
                    <a:p>
                      <a:r>
                        <a:rPr lang="en-US" dirty="0" smtClean="0"/>
                        <a:t>What</a:t>
                      </a:r>
                      <a:r>
                        <a:rPr lang="en-US" baseline="0" dirty="0" smtClean="0"/>
                        <a:t> may the subject matter be? </a:t>
                      </a:r>
                      <a:endParaRPr lang="en-US" dirty="0"/>
                    </a:p>
                  </a:txBody>
                  <a:tcPr/>
                </a:tc>
                <a:tc>
                  <a:txBody>
                    <a:bodyPr/>
                    <a:lstStyle/>
                    <a:p>
                      <a:r>
                        <a:rPr lang="en-US" dirty="0" smtClean="0"/>
                        <a:t>Protection and promotion of public health</a:t>
                      </a:r>
                      <a:r>
                        <a:rPr lang="en-US" baseline="0" dirty="0" smtClean="0"/>
                        <a:t> (some limitations apply)</a:t>
                      </a:r>
                      <a:endParaRPr lang="en-US" dirty="0"/>
                    </a:p>
                  </a:txBody>
                  <a:tcPr/>
                </a:tc>
                <a:tc>
                  <a:txBody>
                    <a:bodyPr/>
                    <a:lstStyle/>
                    <a:p>
                      <a:r>
                        <a:rPr lang="en-US" dirty="0" smtClean="0"/>
                        <a:t>Variety of matters, including some relating to public health</a:t>
                      </a:r>
                      <a:endParaRPr lang="en-US" dirty="0"/>
                    </a:p>
                  </a:txBody>
                  <a:tcPr/>
                </a:tc>
                <a:extLst>
                  <a:ext uri="{0D108BD9-81ED-4DB2-BD59-A6C34878D82A}">
                    <a16:rowId xmlns="" xmlns:a16="http://schemas.microsoft.com/office/drawing/2014/main" val="10003"/>
                  </a:ext>
                </a:extLst>
              </a:tr>
              <a:tr h="370840">
                <a:tc>
                  <a:txBody>
                    <a:bodyPr/>
                    <a:lstStyle/>
                    <a:p>
                      <a:r>
                        <a:rPr lang="en-US" dirty="0" smtClean="0"/>
                        <a:t>Enforcement</a:t>
                      </a:r>
                      <a:endParaRPr lang="en-US" dirty="0"/>
                    </a:p>
                  </a:txBody>
                  <a:tcPr/>
                </a:tc>
                <a:tc>
                  <a:txBody>
                    <a:bodyPr/>
                    <a:lstStyle/>
                    <a:p>
                      <a:r>
                        <a:rPr lang="en-US" dirty="0" smtClean="0"/>
                        <a:t>Public</a:t>
                      </a:r>
                      <a:r>
                        <a:rPr lang="en-US" baseline="0" dirty="0" smtClean="0"/>
                        <a:t> health remedies in Ch. 130A</a:t>
                      </a:r>
                      <a:endParaRPr lang="en-US" i="0" dirty="0"/>
                    </a:p>
                  </a:txBody>
                  <a:tcPr/>
                </a:tc>
                <a:tc>
                  <a:txBody>
                    <a:bodyPr/>
                    <a:lstStyle/>
                    <a:p>
                      <a:r>
                        <a:rPr lang="en-US" dirty="0" smtClean="0"/>
                        <a:t>Broader authority to impose administrative fines</a:t>
                      </a:r>
                      <a:r>
                        <a:rPr lang="en-US" baseline="0" dirty="0" smtClean="0"/>
                        <a:t> or make violation an infraction</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4887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Regulatory process</a:t>
            </a:r>
            <a:endParaRPr lang="en-US" dirty="0"/>
          </a:p>
        </p:txBody>
      </p:sp>
    </p:spTree>
    <p:extLst>
      <p:ext uri="{BB962C8B-B14F-4D97-AF65-F5344CB8AC3E}">
        <p14:creationId xmlns:p14="http://schemas.microsoft.com/office/powerpoint/2010/main" val="31819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b="1" dirty="0" smtClean="0"/>
              <a:t>BOH Adjudications</a:t>
            </a:r>
            <a:endParaRPr lang="en-US" b="1" dirty="0" smtClean="0"/>
          </a:p>
        </p:txBody>
      </p:sp>
      <p:sp>
        <p:nvSpPr>
          <p:cNvPr id="37891" name="Content Placeholder 2"/>
          <p:cNvSpPr>
            <a:spLocks noGrp="1"/>
          </p:cNvSpPr>
          <p:nvPr>
            <p:ph idx="1"/>
          </p:nvPr>
        </p:nvSpPr>
        <p:spPr/>
        <p:txBody>
          <a:bodyPr/>
          <a:lstStyle/>
          <a:p>
            <a:pPr eaLnBrk="1" hangingPunct="1"/>
            <a:r>
              <a:rPr lang="en-US" sz="2800" smtClean="0"/>
              <a:t>Someone is aggrieved by a local health department’s interpretation or enforcement of a </a:t>
            </a:r>
            <a:r>
              <a:rPr lang="en-US" sz="2800" u="sng" smtClean="0"/>
              <a:t>local</a:t>
            </a:r>
            <a:r>
              <a:rPr lang="en-US" sz="2800" smtClean="0"/>
              <a:t> rule, or the imposition of a </a:t>
            </a:r>
            <a:r>
              <a:rPr lang="en-US" sz="2800" u="sng" smtClean="0"/>
              <a:t>local</a:t>
            </a:r>
            <a:r>
              <a:rPr lang="en-US" sz="2800" smtClean="0"/>
              <a:t> administrative penalty, so they appeal to the BOH, which acts as a court</a:t>
            </a:r>
          </a:p>
          <a:p>
            <a:pPr eaLnBrk="1" hangingPunct="1"/>
            <a:r>
              <a:rPr lang="en-US" sz="2800" smtClean="0"/>
              <a:t>Procedures are in GS 130A-24</a:t>
            </a:r>
          </a:p>
          <a:p>
            <a:pPr eaLnBrk="1" hangingPunct="1"/>
            <a:r>
              <a:rPr lang="en-US" sz="2800" smtClean="0"/>
              <a:t>Key points:</a:t>
            </a:r>
            <a:endParaRPr lang="en-US" smtClean="0"/>
          </a:p>
          <a:p>
            <a:pPr lvl="1" eaLnBrk="1" hangingPunct="1"/>
            <a:r>
              <a:rPr lang="en-US" smtClean="0"/>
              <a:t>Applies to </a:t>
            </a:r>
            <a:r>
              <a:rPr lang="en-US" u="sng" smtClean="0"/>
              <a:t>local</a:t>
            </a:r>
            <a:r>
              <a:rPr lang="en-US" smtClean="0"/>
              <a:t> actions</a:t>
            </a:r>
          </a:p>
          <a:p>
            <a:pPr lvl="1" eaLnBrk="1" hangingPunct="1"/>
            <a:r>
              <a:rPr lang="en-US" smtClean="0"/>
              <a:t>Follow procedural requirements to the letter</a:t>
            </a:r>
          </a:p>
          <a:p>
            <a:pPr lvl="1" eaLnBrk="1" hangingPunct="1"/>
            <a:r>
              <a:rPr lang="en-US" smtClean="0"/>
              <a:t>Get help from attorney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dirty="0" smtClean="0"/>
              <a:t>BOH-Imposed Fees</a:t>
            </a:r>
            <a:endParaRPr lang="en-US" b="1" dirty="0" smtClean="0"/>
          </a:p>
        </p:txBody>
      </p:sp>
      <p:sp>
        <p:nvSpPr>
          <p:cNvPr id="39939" name="Content Placeholder 2"/>
          <p:cNvSpPr>
            <a:spLocks noGrp="1"/>
          </p:cNvSpPr>
          <p:nvPr>
            <p:ph idx="1"/>
          </p:nvPr>
        </p:nvSpPr>
        <p:spPr/>
        <p:txBody>
          <a:bodyPr/>
          <a:lstStyle/>
          <a:p>
            <a:pPr eaLnBrk="1" hangingPunct="1"/>
            <a:r>
              <a:rPr lang="en-US" smtClean="0"/>
              <a:t>Boards of health may impose fees for some services</a:t>
            </a:r>
          </a:p>
          <a:p>
            <a:pPr eaLnBrk="1" hangingPunct="1"/>
            <a:r>
              <a:rPr lang="en-US" smtClean="0"/>
              <a:t>Fees must be based on a plan that is:</a:t>
            </a:r>
          </a:p>
          <a:p>
            <a:pPr lvl="1" eaLnBrk="1" hangingPunct="1"/>
            <a:r>
              <a:rPr lang="en-US" smtClean="0"/>
              <a:t>Recommended by the local health director, </a:t>
            </a:r>
          </a:p>
          <a:p>
            <a:pPr lvl="1" eaLnBrk="1" hangingPunct="1"/>
            <a:r>
              <a:rPr lang="en-US" smtClean="0"/>
              <a:t>Approved by the board of health, and </a:t>
            </a:r>
          </a:p>
          <a:p>
            <a:pPr lvl="1" eaLnBrk="1" hangingPunct="1"/>
            <a:r>
              <a:rPr lang="en-US" smtClean="0"/>
              <a:t>Approved by county commissioners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t>Limitations on fees</a:t>
            </a:r>
          </a:p>
        </p:txBody>
      </p:sp>
      <p:sp>
        <p:nvSpPr>
          <p:cNvPr id="41987" name="Content Placeholder 2"/>
          <p:cNvSpPr>
            <a:spLocks noGrp="1"/>
          </p:cNvSpPr>
          <p:nvPr>
            <p:ph idx="1"/>
          </p:nvPr>
        </p:nvSpPr>
        <p:spPr/>
        <p:txBody>
          <a:bodyPr/>
          <a:lstStyle/>
          <a:p>
            <a:pPr eaLnBrk="1" hangingPunct="1"/>
            <a:r>
              <a:rPr lang="en-US" sz="2800" smtClean="0"/>
              <a:t>No fees when health department is acting as agent of the state (most EH programs)</a:t>
            </a:r>
          </a:p>
          <a:p>
            <a:pPr lvl="1" eaLnBrk="1" hangingPunct="1"/>
            <a:r>
              <a:rPr lang="en-US" sz="2400" smtClean="0"/>
              <a:t>Exceptions:  on-site wastewater, swimming pools, tattooing regulation, local program for inspecting &amp; permitting drinking water wells</a:t>
            </a:r>
          </a:p>
          <a:p>
            <a:pPr eaLnBrk="1" hangingPunct="1"/>
            <a:r>
              <a:rPr lang="en-US" sz="2800" smtClean="0"/>
              <a:t>Regulatory fees must be reasonable (cost-based)</a:t>
            </a:r>
          </a:p>
          <a:p>
            <a:pPr eaLnBrk="1" hangingPunct="1"/>
            <a:r>
              <a:rPr lang="en-US" sz="2800" smtClean="0"/>
              <a:t>Clinical fees generally reflect Medicaid reimbursement rates – patients may not be charged for some clinical services</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 on fees</a:t>
            </a:r>
            <a:endParaRPr lang="en-US" b="1" dirty="0"/>
          </a:p>
        </p:txBody>
      </p:sp>
      <p:sp>
        <p:nvSpPr>
          <p:cNvPr id="4" name="Text Placeholder 3"/>
          <p:cNvSpPr>
            <a:spLocks noGrp="1"/>
          </p:cNvSpPr>
          <p:nvPr>
            <p:ph type="body" idx="1"/>
          </p:nvPr>
        </p:nvSpPr>
        <p:spPr/>
        <p:txBody>
          <a:bodyPr>
            <a:normAutofit fontScale="92500"/>
          </a:bodyPr>
          <a:lstStyle/>
          <a:p>
            <a:r>
              <a:rPr lang="en-US" dirty="0" smtClean="0"/>
              <a:t>NC public </a:t>
            </a:r>
            <a:r>
              <a:rPr lang="en-US" dirty="0"/>
              <a:t>h</a:t>
            </a:r>
            <a:r>
              <a:rPr lang="en-US" dirty="0" smtClean="0"/>
              <a:t>ealth laws (Ch. 130A)</a:t>
            </a:r>
            <a:endParaRPr lang="en-US" dirty="0"/>
          </a:p>
        </p:txBody>
      </p:sp>
      <p:sp>
        <p:nvSpPr>
          <p:cNvPr id="3" name="Content Placeholder 2"/>
          <p:cNvSpPr>
            <a:spLocks noGrp="1"/>
          </p:cNvSpPr>
          <p:nvPr>
            <p:ph sz="half" idx="2"/>
          </p:nvPr>
        </p:nvSpPr>
        <p:spPr/>
        <p:txBody>
          <a:bodyPr>
            <a:normAutofit fontScale="77500" lnSpcReduction="20000"/>
          </a:bodyPr>
          <a:lstStyle/>
          <a:p>
            <a:pPr marL="0" indent="0">
              <a:lnSpc>
                <a:spcPct val="90000"/>
              </a:lnSpc>
              <a:buNone/>
            </a:pPr>
            <a:endParaRPr lang="en-US" sz="1400" dirty="0" smtClean="0"/>
          </a:p>
          <a:p>
            <a:pPr marL="0" indent="0">
              <a:lnSpc>
                <a:spcPct val="90000"/>
              </a:lnSpc>
              <a:buNone/>
            </a:pPr>
            <a:r>
              <a:rPr lang="en-US" sz="2800" dirty="0" smtClean="0"/>
              <a:t>No fees for:</a:t>
            </a:r>
            <a:endParaRPr lang="en-US" sz="2800" dirty="0"/>
          </a:p>
          <a:p>
            <a:pPr>
              <a:lnSpc>
                <a:spcPct val="90000"/>
              </a:lnSpc>
            </a:pPr>
            <a:r>
              <a:rPr lang="en-US" sz="2800" dirty="0" smtClean="0"/>
              <a:t>Sickle </a:t>
            </a:r>
            <a:r>
              <a:rPr lang="en-US" sz="2800" dirty="0" smtClean="0"/>
              <a:t>cell testing </a:t>
            </a:r>
            <a:r>
              <a:rPr lang="en-US" sz="2800" dirty="0" smtClean="0"/>
              <a:t>&amp; counseling</a:t>
            </a:r>
            <a:endParaRPr lang="en-US" sz="2800" dirty="0" smtClean="0"/>
          </a:p>
          <a:p>
            <a:pPr eaLnBrk="1" hangingPunct="1">
              <a:lnSpc>
                <a:spcPct val="90000"/>
              </a:lnSpc>
            </a:pPr>
            <a:r>
              <a:rPr lang="en-US" sz="2800" dirty="0" smtClean="0"/>
              <a:t>Testing </a:t>
            </a:r>
            <a:r>
              <a:rPr lang="en-US" sz="2800" i="1" dirty="0" smtClean="0"/>
              <a:t>and</a:t>
            </a:r>
            <a:r>
              <a:rPr lang="en-US" sz="2800" dirty="0" smtClean="0"/>
              <a:t> treatment for TB and STDs</a:t>
            </a:r>
          </a:p>
          <a:p>
            <a:pPr eaLnBrk="1" hangingPunct="1">
              <a:lnSpc>
                <a:spcPct val="90000"/>
              </a:lnSpc>
            </a:pPr>
            <a:r>
              <a:rPr lang="en-US" sz="2800" dirty="0" smtClean="0"/>
              <a:t>HIV testing and counseling (but not treatment</a:t>
            </a:r>
            <a:r>
              <a:rPr lang="en-US" sz="2800" dirty="0" smtClean="0"/>
              <a:t>)</a:t>
            </a:r>
          </a:p>
          <a:p>
            <a:pPr marL="0" indent="0" eaLnBrk="1" hangingPunct="1">
              <a:lnSpc>
                <a:spcPct val="90000"/>
              </a:lnSpc>
              <a:buNone/>
            </a:pPr>
            <a:endParaRPr lang="en-US" sz="2800" dirty="0" smtClean="0"/>
          </a:p>
          <a:p>
            <a:pPr marL="0" indent="0" eaLnBrk="1" hangingPunct="1">
              <a:lnSpc>
                <a:spcPct val="90000"/>
              </a:lnSpc>
              <a:buNone/>
            </a:pPr>
            <a:r>
              <a:rPr lang="en-US" sz="2800" dirty="0" smtClean="0"/>
              <a:t>Limitations on fees for required childhood immunizations</a:t>
            </a:r>
            <a:endParaRPr lang="en-US" sz="2800" dirty="0" smtClean="0"/>
          </a:p>
          <a:p>
            <a:pPr eaLnBrk="1" hangingPunct="1">
              <a:lnSpc>
                <a:spcPct val="90000"/>
              </a:lnSpc>
            </a:pPr>
            <a:r>
              <a:rPr lang="en-US" sz="2800" dirty="0" smtClean="0"/>
              <a:t>No cost to children from families that:</a:t>
            </a:r>
          </a:p>
          <a:p>
            <a:pPr lvl="1">
              <a:lnSpc>
                <a:spcPct val="90000"/>
              </a:lnSpc>
            </a:pPr>
            <a:r>
              <a:rPr lang="en-US" dirty="0" smtClean="0"/>
              <a:t>Have incomes below 200% FPL, and</a:t>
            </a:r>
          </a:p>
          <a:p>
            <a:pPr lvl="1">
              <a:lnSpc>
                <a:spcPct val="90000"/>
              </a:lnSpc>
            </a:pPr>
            <a:r>
              <a:rPr lang="en-US" dirty="0" smtClean="0"/>
              <a:t>Are uninsured or underinsured</a:t>
            </a:r>
            <a:endParaRPr lang="en-US" dirty="0" smtClean="0"/>
          </a:p>
        </p:txBody>
      </p:sp>
      <p:sp>
        <p:nvSpPr>
          <p:cNvPr id="5" name="Text Placeholder 4"/>
          <p:cNvSpPr>
            <a:spLocks noGrp="1"/>
          </p:cNvSpPr>
          <p:nvPr>
            <p:ph type="body" sz="quarter" idx="3"/>
          </p:nvPr>
        </p:nvSpPr>
        <p:spPr/>
        <p:txBody>
          <a:bodyPr/>
          <a:lstStyle/>
          <a:p>
            <a:r>
              <a:rPr lang="en-US" dirty="0" smtClean="0"/>
              <a:t>Other laws</a:t>
            </a:r>
            <a:endParaRPr lang="en-US" dirty="0"/>
          </a:p>
        </p:txBody>
      </p:sp>
      <p:sp>
        <p:nvSpPr>
          <p:cNvPr id="6" name="Content Placeholder 5"/>
          <p:cNvSpPr>
            <a:spLocks noGrp="1"/>
          </p:cNvSpPr>
          <p:nvPr>
            <p:ph sz="quarter" idx="4"/>
          </p:nvPr>
        </p:nvSpPr>
        <p:spPr/>
        <p:txBody>
          <a:bodyPr/>
          <a:lstStyle/>
          <a:p>
            <a:pPr marL="0" indent="0">
              <a:buNone/>
            </a:pPr>
            <a:r>
              <a:rPr lang="en-US" dirty="0" smtClean="0"/>
              <a:t>Examples:</a:t>
            </a:r>
          </a:p>
          <a:p>
            <a:r>
              <a:rPr lang="en-US" dirty="0" smtClean="0"/>
              <a:t>Title VI: No fees for language assistance</a:t>
            </a:r>
          </a:p>
          <a:p>
            <a:r>
              <a:rPr lang="en-US" dirty="0" smtClean="0"/>
              <a:t>HIPAA: Limits on fees for copies of medical records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remedies</a:t>
            </a:r>
            <a:endParaRPr lang="en-US" dirty="0"/>
          </a:p>
        </p:txBody>
      </p:sp>
    </p:spTree>
    <p:extLst>
      <p:ext uri="{BB962C8B-B14F-4D97-AF65-F5344CB8AC3E}">
        <p14:creationId xmlns:p14="http://schemas.microsoft.com/office/powerpoint/2010/main" val="2298477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get people to comply with public health laws?</a:t>
            </a:r>
            <a:endParaRPr lang="en-US" dirty="0"/>
          </a:p>
        </p:txBody>
      </p:sp>
      <p:sp>
        <p:nvSpPr>
          <p:cNvPr id="3" name="Content Placeholder 2"/>
          <p:cNvSpPr>
            <a:spLocks noGrp="1"/>
          </p:cNvSpPr>
          <p:nvPr>
            <p:ph idx="1"/>
          </p:nvPr>
        </p:nvSpPr>
        <p:spPr/>
        <p:txBody>
          <a:bodyPr/>
          <a:lstStyle/>
          <a:p>
            <a:r>
              <a:rPr lang="en-US" dirty="0" smtClean="0"/>
              <a:t>Usually seek voluntary compliance first—educate, persuade. </a:t>
            </a:r>
          </a:p>
          <a:p>
            <a:r>
              <a:rPr lang="en-US" dirty="0" smtClean="0"/>
              <a:t>If that doesn’t work, NC law</a:t>
            </a:r>
            <a:br>
              <a:rPr lang="en-US" dirty="0" smtClean="0"/>
            </a:br>
            <a:r>
              <a:rPr lang="en-US" dirty="0" smtClean="0"/>
              <a:t>provides several public health </a:t>
            </a:r>
            <a:br>
              <a:rPr lang="en-US" dirty="0" smtClean="0"/>
            </a:br>
            <a:r>
              <a:rPr lang="en-US" dirty="0" smtClean="0"/>
              <a:t>remedies – that is, legal </a:t>
            </a:r>
            <a:br>
              <a:rPr lang="en-US" dirty="0" smtClean="0"/>
            </a:br>
            <a:r>
              <a:rPr lang="en-US" dirty="0" smtClean="0"/>
              <a:t>means for enforcing the </a:t>
            </a:r>
            <a:br>
              <a:rPr lang="en-US" dirty="0" smtClean="0"/>
            </a:br>
            <a:r>
              <a:rPr lang="en-US" dirty="0" smtClean="0"/>
              <a:t>public health laws.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Public Health Remedies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3449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about remedies</a:t>
            </a:r>
            <a:endParaRPr lang="en-US" sz="4000" b="1" dirty="0"/>
          </a:p>
        </p:txBody>
      </p:sp>
      <p:sp>
        <p:nvSpPr>
          <p:cNvPr id="5" name="Content Placeholder 4"/>
          <p:cNvSpPr>
            <a:spLocks noGrp="1"/>
          </p:cNvSpPr>
          <p:nvPr>
            <p:ph idx="1"/>
          </p:nvPr>
        </p:nvSpPr>
        <p:spPr/>
        <p:txBody>
          <a:bodyPr/>
          <a:lstStyle/>
          <a:p>
            <a:r>
              <a:rPr lang="en-US" sz="2800" dirty="0" smtClean="0"/>
              <a:t>What is a particular remedy?</a:t>
            </a:r>
          </a:p>
          <a:p>
            <a:r>
              <a:rPr lang="en-US" sz="2800" dirty="0" smtClean="0"/>
              <a:t>When </a:t>
            </a:r>
            <a:r>
              <a:rPr lang="en-US" sz="2800" i="1" u="sng" dirty="0" smtClean="0"/>
              <a:t>may</a:t>
            </a:r>
            <a:r>
              <a:rPr lang="en-US" sz="2800" dirty="0" smtClean="0"/>
              <a:t> it be used?</a:t>
            </a:r>
          </a:p>
          <a:p>
            <a:r>
              <a:rPr lang="en-US" sz="2800" dirty="0" smtClean="0"/>
              <a:t>What is the process for using it?</a:t>
            </a:r>
          </a:p>
          <a:p>
            <a:r>
              <a:rPr lang="en-US" sz="2800" dirty="0" smtClean="0"/>
              <a:t>When </a:t>
            </a:r>
            <a:r>
              <a:rPr lang="en-US" sz="2800" i="1" u="sng" dirty="0" smtClean="0"/>
              <a:t>should</a:t>
            </a:r>
            <a:r>
              <a:rPr lang="en-US" sz="2800" dirty="0" smtClean="0"/>
              <a:t> it be used?</a:t>
            </a:r>
          </a:p>
          <a:p>
            <a:r>
              <a:rPr lang="en-US" sz="2800" dirty="0" smtClean="0"/>
              <a:t>What if it doesn’t produce the desired result?</a:t>
            </a:r>
          </a:p>
          <a:p>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7247"/>
            <a:ext cx="2595839" cy="307777"/>
          </a:xfrm>
          <a:prstGeom prst="rect">
            <a:avLst/>
          </a:prstGeom>
          <a:noFill/>
          <a:ln>
            <a:solidFill>
              <a:schemeClr val="accent1"/>
            </a:solidFill>
          </a:ln>
        </p:spPr>
        <p:txBody>
          <a:bodyPr wrap="none" rtlCol="0">
            <a:spAutoFit/>
          </a:bodyPr>
          <a:lstStyle/>
          <a:p>
            <a:r>
              <a:rPr lang="en-US" sz="1400" b="1" dirty="0" smtClean="0"/>
              <a:t>Imminent Hazard – G.S. 130A-20</a:t>
            </a:r>
            <a:endParaRPr lang="en-US" sz="1400" b="1" dirty="0"/>
          </a:p>
        </p:txBody>
      </p:sp>
      <p:graphicFrame>
        <p:nvGraphicFramePr>
          <p:cNvPr id="5" name="Diagram 4"/>
          <p:cNvGraphicFramePr/>
          <p:nvPr>
            <p:extLst>
              <p:ext uri="{D42A27DB-BD31-4B8C-83A1-F6EECF244321}">
                <p14:modId xmlns:p14="http://schemas.microsoft.com/office/powerpoint/2010/main" val="1867385744"/>
              </p:ext>
            </p:extLst>
          </p:nvPr>
        </p:nvGraphicFramePr>
        <p:xfrm>
          <a:off x="280851" y="762000"/>
          <a:ext cx="2895600" cy="426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22064584"/>
              </p:ext>
            </p:extLst>
          </p:nvPr>
        </p:nvGraphicFramePr>
        <p:xfrm>
          <a:off x="3657600" y="307247"/>
          <a:ext cx="5257800" cy="6302514"/>
        </p:xfrm>
        <a:graphic>
          <a:graphicData uri="http://schemas.openxmlformats.org/drawingml/2006/table">
            <a:tbl>
              <a:tblPr firstRow="1" bandRow="1">
                <a:tableStyleId>{6E25E649-3F16-4E02-A733-19D2CDBF48F0}</a:tableStyleId>
              </a:tblPr>
              <a:tblGrid>
                <a:gridCol w="5257800"/>
              </a:tblGrid>
              <a:tr h="358914">
                <a:tc>
                  <a:txBody>
                    <a:bodyPr/>
                    <a:lstStyle/>
                    <a:p>
                      <a:pPr algn="ctr"/>
                      <a:r>
                        <a:rPr lang="en-US" sz="1200" dirty="0" smtClean="0"/>
                        <a:t>Procedure</a:t>
                      </a:r>
                      <a:endParaRPr lang="en-US" sz="1200" dirty="0"/>
                    </a:p>
                  </a:txBody>
                  <a:tcPr/>
                </a:tc>
              </a:tr>
              <a:tr h="4472366">
                <a:tc>
                  <a:txBody>
                    <a:bodyPr/>
                    <a:lstStyle/>
                    <a:p>
                      <a:pPr marL="228600" indent="-228600">
                        <a:buFont typeface="+mj-lt"/>
                        <a:buAutoNum type="arabicPeriod"/>
                      </a:pPr>
                      <a:r>
                        <a:rPr lang="en-US" sz="1200" baseline="0" dirty="0" smtClean="0"/>
                        <a:t>Determine and document that an imminent hazard exists, referring to the statutory definition of “imminent hazard”: a situation that, if no immediate action is taken, is likely to cause:</a:t>
                      </a:r>
                    </a:p>
                    <a:p>
                      <a:pPr marL="685800" lvl="1" indent="-228600">
                        <a:buFont typeface="+mj-lt"/>
                        <a:buAutoNum type="alphaLcPeriod"/>
                      </a:pPr>
                      <a:r>
                        <a:rPr lang="en-US" sz="1200" baseline="0" dirty="0" smtClean="0"/>
                        <a:t>An immediate threat to human life, or</a:t>
                      </a:r>
                    </a:p>
                    <a:p>
                      <a:pPr marL="685800" lvl="1" indent="-228600">
                        <a:buFont typeface="+mj-lt"/>
                        <a:buAutoNum type="alphaLcPeriod"/>
                      </a:pPr>
                      <a:r>
                        <a:rPr lang="en-US" sz="1200" baseline="0" dirty="0" smtClean="0"/>
                        <a:t>An immediate threat of serious physical injury, or </a:t>
                      </a:r>
                    </a:p>
                    <a:p>
                      <a:pPr marL="685800" lvl="1" indent="-228600">
                        <a:buFont typeface="+mj-lt"/>
                        <a:buAutoNum type="alphaLcPeriod"/>
                      </a:pPr>
                      <a:r>
                        <a:rPr lang="en-US" sz="1200" baseline="0" dirty="0" smtClean="0"/>
                        <a:t>An immediate threat of serious adverse health effects, or</a:t>
                      </a:r>
                    </a:p>
                    <a:p>
                      <a:pPr marL="685800" lvl="1" indent="-228600">
                        <a:buFont typeface="+mj-lt"/>
                        <a:buAutoNum type="alphaLcPeriod"/>
                      </a:pPr>
                      <a:r>
                        <a:rPr lang="en-US" sz="1200" baseline="0" dirty="0" smtClean="0"/>
                        <a:t>A serious risk of irreparable damage to the environment.</a:t>
                      </a:r>
                    </a:p>
                    <a:p>
                      <a:pPr marL="228600" lvl="0" indent="-228600">
                        <a:buFont typeface="+mj-lt"/>
                        <a:buAutoNum type="arabicPeriod"/>
                      </a:pPr>
                      <a:r>
                        <a:rPr lang="en-US" sz="1200" dirty="0" smtClean="0"/>
                        <a:t>Local health director or state health director decides</a:t>
                      </a:r>
                      <a:r>
                        <a:rPr lang="en-US" sz="1200" baseline="0" dirty="0" smtClean="0"/>
                        <a:t> whether to issue an abatement order or directly abate the imminent hazard.</a:t>
                      </a:r>
                    </a:p>
                    <a:p>
                      <a:pPr marL="685800" lvl="1" indent="-228600">
                        <a:buFont typeface="+mj-lt"/>
                        <a:buAutoNum type="alphaLcPeriod"/>
                      </a:pPr>
                      <a:r>
                        <a:rPr lang="en-US" sz="1200" b="1" i="1" dirty="0" smtClean="0"/>
                        <a:t>Order: </a:t>
                      </a:r>
                      <a:r>
                        <a:rPr lang="en-US" sz="1200" dirty="0" smtClean="0"/>
                        <a:t>The order may be issued to the owner, lessee, operator, or other person in charge of the property, and may direct the owner to take the action(s) necessary to abate the hazard.</a:t>
                      </a:r>
                    </a:p>
                    <a:p>
                      <a:pPr marL="685800" lvl="1" indent="-228600">
                        <a:buFont typeface="+mj-lt"/>
                        <a:buAutoNum type="alphaLcPeriod"/>
                      </a:pPr>
                      <a:r>
                        <a:rPr lang="en-US" sz="1200" b="1" i="1" dirty="0" smtClean="0"/>
                        <a:t>Abate: </a:t>
                      </a:r>
                      <a:r>
                        <a:rPr lang="en-US" sz="1200" b="0" i="0" dirty="0" smtClean="0"/>
                        <a:t>If</a:t>
                      </a:r>
                      <a:r>
                        <a:rPr lang="en-US" sz="1200" b="0" i="0" baseline="0" dirty="0" smtClean="0"/>
                        <a:t> the director chooses to abate instead, he or she must first notify (or make a reasonable attempt to notify) the owner, lessee, operator, or other person in charge of the property. After the notification (or reasonable attempt) is made, the director is authorized to enter the property and take any action necessary to abate the imminent hazard. </a:t>
                      </a:r>
                      <a:endParaRPr lang="en-US" sz="1200" baseline="0" dirty="0" smtClean="0"/>
                    </a:p>
                    <a:p>
                      <a:pPr marL="228600" lvl="0" indent="-228600">
                        <a:buFont typeface="+mj-lt"/>
                        <a:buAutoNum type="arabicPeriod"/>
                      </a:pPr>
                      <a:r>
                        <a:rPr lang="en-US" sz="1200" baseline="0" dirty="0" smtClean="0"/>
                        <a:t>All actions by the health director should be documented with the date and time noted. If the director chooses to abate, the costs of abatement should be documented.</a:t>
                      </a:r>
                    </a:p>
                    <a:p>
                      <a:pPr marL="228600" lvl="0" indent="-228600">
                        <a:buFont typeface="+mj-lt"/>
                        <a:buAutoNum type="arabicPeriod"/>
                      </a:pPr>
                      <a:r>
                        <a:rPr lang="en-US" sz="1200" baseline="0" dirty="0" smtClean="0"/>
                        <a:t>If the health director elects to abate the imminent hazard, rather than ordering abatement, the health department will incur the costs of abatement but ordinarily will have a lien on the property for recovery of the costs. However, the lien may be defeated in either of two circumstances:</a:t>
                      </a:r>
                    </a:p>
                    <a:p>
                      <a:pPr marL="685800" lvl="1" indent="-228600">
                        <a:buFont typeface="+mj-lt"/>
                        <a:buAutoNum type="alphaLcPeriod"/>
                      </a:pPr>
                      <a:r>
                        <a:rPr lang="en-US" sz="1200" baseline="0" dirty="0" smtClean="0"/>
                        <a:t>If it is shown that an imminent hazard did not exist at the time of the abatement, or</a:t>
                      </a:r>
                    </a:p>
                    <a:p>
                      <a:pPr marL="685800" lvl="1" indent="-228600">
                        <a:buFont typeface="+mj-lt"/>
                        <a:buAutoNum type="alphaLcPeriod"/>
                      </a:pPr>
                      <a:r>
                        <a:rPr lang="en-US" sz="1200" baseline="0" dirty="0" smtClean="0"/>
                        <a:t>Even if an imminent hazard did exist, if the owner, lessee, operator, or any other person against whose property the lien has been filed can demonstrate that he or she was not culpable in the creation of the imminent hazard.</a:t>
                      </a:r>
                    </a:p>
                    <a:p>
                      <a:pPr marL="685800" lvl="1" indent="-228600">
                        <a:buFont typeface="+mj-lt"/>
                        <a:buAutoNum type="alphaLcPeriod"/>
                      </a:pPr>
                      <a:endParaRPr lang="en-US" sz="1200" baseline="0" dirty="0" smtClean="0"/>
                    </a:p>
                  </a:txBody>
                  <a:tcPr/>
                </a:tc>
              </a:tr>
            </a:tbl>
          </a:graphicData>
        </a:graphic>
      </p:graphicFrame>
    </p:spTree>
    <p:extLst>
      <p:ext uri="{BB962C8B-B14F-4D97-AF65-F5344CB8AC3E}">
        <p14:creationId xmlns:p14="http://schemas.microsoft.com/office/powerpoint/2010/main" val="3072628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Injunction </a:t>
            </a:r>
            <a:r>
              <a:rPr lang="en-US" sz="4000" b="1" dirty="0" smtClean="0"/>
              <a:t>(G.S. 130A-18)</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7838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940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b="1" dirty="0" smtClean="0">
                <a:solidFill>
                  <a:schemeClr val="bg1"/>
                </a:solidFill>
              </a:rPr>
              <a:t>NC </a:t>
            </a:r>
            <a:r>
              <a:rPr lang="en-US" b="1" dirty="0" smtClean="0">
                <a:solidFill>
                  <a:schemeClr val="bg1"/>
                </a:solidFill>
              </a:rPr>
              <a:t>Rulemaking </a:t>
            </a:r>
            <a:r>
              <a:rPr lang="en-US" b="1" dirty="0" smtClean="0">
                <a:solidFill>
                  <a:schemeClr val="bg1"/>
                </a:solidFill>
              </a:rPr>
              <a:t>Process</a:t>
            </a:r>
          </a:p>
        </p:txBody>
      </p:sp>
      <p:sp>
        <p:nvSpPr>
          <p:cNvPr id="14339" name="Content Placeholder 1"/>
          <p:cNvSpPr>
            <a:spLocks noGrp="1"/>
          </p:cNvSpPr>
          <p:nvPr>
            <p:ph idx="1"/>
          </p:nvPr>
        </p:nvSpPr>
        <p:spPr>
          <a:xfrm>
            <a:off x="457200" y="1295400"/>
            <a:ext cx="8305800" cy="4724400"/>
          </a:xfrm>
        </p:spPr>
        <p:txBody>
          <a:bodyPr>
            <a:normAutofit fontScale="92500" lnSpcReduction="10000"/>
          </a:bodyPr>
          <a:lstStyle/>
          <a:p>
            <a:pPr eaLnBrk="1" hangingPunct="1"/>
            <a:r>
              <a:rPr lang="en-US" sz="2600" dirty="0" smtClean="0">
                <a:solidFill>
                  <a:schemeClr val="bg1"/>
                </a:solidFill>
              </a:rPr>
              <a:t>Legislature authorizes a rulemaking body to adopt rules</a:t>
            </a:r>
          </a:p>
          <a:p>
            <a:pPr eaLnBrk="1" hangingPunct="1"/>
            <a:r>
              <a:rPr lang="en-US" sz="2600" dirty="0" smtClean="0">
                <a:solidFill>
                  <a:schemeClr val="bg1"/>
                </a:solidFill>
              </a:rPr>
              <a:t>Due process requires public notice and opportunity to comment on the rule before it is adopted</a:t>
            </a:r>
          </a:p>
          <a:p>
            <a:pPr eaLnBrk="1" hangingPunct="1"/>
            <a:r>
              <a:rPr lang="en-US" sz="2600" dirty="0" smtClean="0">
                <a:solidFill>
                  <a:schemeClr val="bg1"/>
                </a:solidFill>
              </a:rPr>
              <a:t>Publication, hearings, comment period</a:t>
            </a:r>
          </a:p>
          <a:p>
            <a:pPr eaLnBrk="1" hangingPunct="1"/>
            <a:r>
              <a:rPr lang="en-US" sz="2600" dirty="0" smtClean="0">
                <a:solidFill>
                  <a:schemeClr val="bg1"/>
                </a:solidFill>
              </a:rPr>
              <a:t>Rule-making body adopts rule(s)</a:t>
            </a:r>
          </a:p>
          <a:p>
            <a:pPr eaLnBrk="1" hangingPunct="1"/>
            <a:r>
              <a:rPr lang="en-US" sz="2600" dirty="0" smtClean="0">
                <a:solidFill>
                  <a:schemeClr val="bg1"/>
                </a:solidFill>
              </a:rPr>
              <a:t>Rules Review Commission </a:t>
            </a:r>
            <a:br>
              <a:rPr lang="en-US" sz="2600" dirty="0" smtClean="0">
                <a:solidFill>
                  <a:schemeClr val="bg1"/>
                </a:solidFill>
              </a:rPr>
            </a:br>
            <a:r>
              <a:rPr lang="en-US" sz="2600" dirty="0" smtClean="0">
                <a:solidFill>
                  <a:schemeClr val="bg1"/>
                </a:solidFill>
              </a:rPr>
              <a:t>approves</a:t>
            </a:r>
            <a:r>
              <a:rPr lang="en-US" sz="2600" dirty="0">
                <a:solidFill>
                  <a:schemeClr val="bg1"/>
                </a:solidFill>
              </a:rPr>
              <a:t> </a:t>
            </a:r>
            <a:r>
              <a:rPr lang="en-US" sz="2600" dirty="0" smtClean="0">
                <a:solidFill>
                  <a:schemeClr val="bg1"/>
                </a:solidFill>
              </a:rPr>
              <a:t>or objects</a:t>
            </a:r>
          </a:p>
          <a:p>
            <a:pPr eaLnBrk="1" hangingPunct="1"/>
            <a:r>
              <a:rPr lang="en-US" sz="2600" dirty="0" smtClean="0">
                <a:solidFill>
                  <a:schemeClr val="bg1"/>
                </a:solidFill>
              </a:rPr>
              <a:t>Legislature may </a:t>
            </a:r>
            <a:br>
              <a:rPr lang="en-US" sz="2600" dirty="0" smtClean="0">
                <a:solidFill>
                  <a:schemeClr val="bg1"/>
                </a:solidFill>
              </a:rPr>
            </a:br>
            <a:r>
              <a:rPr lang="en-US" sz="2600" dirty="0" smtClean="0">
                <a:solidFill>
                  <a:schemeClr val="bg1"/>
                </a:solidFill>
              </a:rPr>
              <a:t>disapprove (reject) </a:t>
            </a:r>
            <a:br>
              <a:rPr lang="en-US" sz="2600" dirty="0" smtClean="0">
                <a:solidFill>
                  <a:schemeClr val="bg1"/>
                </a:solidFill>
              </a:rPr>
            </a:br>
            <a:r>
              <a:rPr lang="en-US" sz="2600" dirty="0" smtClean="0">
                <a:solidFill>
                  <a:schemeClr val="bg1"/>
                </a:solidFill>
              </a:rPr>
              <a:t>the rule</a:t>
            </a:r>
          </a:p>
          <a:p>
            <a:pPr eaLnBrk="1" hangingPunct="1"/>
            <a:r>
              <a:rPr lang="en-US" sz="2600" dirty="0" smtClean="0">
                <a:solidFill>
                  <a:schemeClr val="bg1"/>
                </a:solidFill>
              </a:rPr>
              <a:t>If rule takes effect, it has </a:t>
            </a:r>
            <a:br>
              <a:rPr lang="en-US" sz="2600" dirty="0" smtClean="0">
                <a:solidFill>
                  <a:schemeClr val="bg1"/>
                </a:solidFill>
              </a:rPr>
            </a:br>
            <a:r>
              <a:rPr lang="en-US" sz="2600" dirty="0" smtClean="0">
                <a:solidFill>
                  <a:schemeClr val="bg1"/>
                </a:solidFill>
              </a:rPr>
              <a:t>“force of law”</a:t>
            </a:r>
          </a:p>
        </p:txBody>
      </p:sp>
      <p:pic>
        <p:nvPicPr>
          <p:cNvPr id="4" name="Picture 2"/>
          <p:cNvPicPr>
            <a:picLocks noChangeAspect="1" noChangeArrowheads="1"/>
          </p:cNvPicPr>
          <p:nvPr/>
        </p:nvPicPr>
        <p:blipFill>
          <a:blip r:embed="rId4" cstate="print"/>
          <a:srcRect/>
          <a:stretch>
            <a:fillRect/>
          </a:stretch>
        </p:blipFill>
        <p:spPr bwMode="auto">
          <a:xfrm>
            <a:off x="4477109" y="3334109"/>
            <a:ext cx="4572000"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Misdemeanor </a:t>
            </a:r>
            <a:r>
              <a:rPr lang="en-US" sz="3600" b="1" dirty="0" smtClean="0"/>
              <a:t>(G.S. 130A-25)</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600121"/>
              </p:ext>
            </p:extLst>
          </p:nvPr>
        </p:nvGraphicFramePr>
        <p:xfrm>
          <a:off x="484031" y="14478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273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Public health nuisance </a:t>
            </a:r>
            <a:r>
              <a:rPr lang="en-US" sz="3200" b="1" dirty="0" smtClean="0"/>
              <a:t>(G.S. 130A-19)</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56583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5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those terms mean?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3044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584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Imminent hazard </a:t>
            </a:r>
            <a:r>
              <a:rPr lang="en-US" sz="3600" b="1" dirty="0" smtClean="0"/>
              <a:t>(G.S. 130A-20)</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4277995"/>
              </p:ext>
            </p:extLst>
          </p:nvPr>
        </p:nvGraphicFramePr>
        <p:xfrm>
          <a:off x="381000" y="13716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50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those terms mean?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4804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157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Imminent hazard: order vs. abate?</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2553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870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Public health nuisance </a:t>
            </a:r>
            <a:r>
              <a:rPr lang="en-US" sz="3200" b="1" dirty="0" smtClean="0"/>
              <a:t>(G.S. 130A-19)</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3290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50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Administrative penalties</a:t>
            </a:r>
            <a:r>
              <a:rPr lang="en-US" sz="4000" b="1" dirty="0" smtClean="0"/>
              <a:t> </a:t>
            </a:r>
            <a:r>
              <a:rPr lang="en-US" sz="3200" b="1" dirty="0" smtClean="0"/>
              <a:t>(G.S. 130A-22)</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063447"/>
              </p:ext>
            </p:extLst>
          </p:nvPr>
        </p:nvGraphicFramePr>
        <p:xfrm>
          <a:off x="478665" y="14478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076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chemeClr val="bg1"/>
                </a:solidFill>
              </a:rPr>
              <a:t>Smoking law violations</a:t>
            </a:r>
            <a:endParaRPr lang="en-US" b="1" dirty="0">
              <a:solidFill>
                <a:schemeClr val="bg1"/>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1000" y="2137559"/>
            <a:ext cx="4056063" cy="3048000"/>
          </a:xfrm>
        </p:spPr>
      </p:pic>
      <p:sp>
        <p:nvSpPr>
          <p:cNvPr id="5" name="TextBox 4"/>
          <p:cNvSpPr txBox="1"/>
          <p:nvPr/>
        </p:nvSpPr>
        <p:spPr>
          <a:xfrm>
            <a:off x="4953000" y="1676400"/>
            <a:ext cx="3657600" cy="3970318"/>
          </a:xfrm>
          <a:prstGeom prst="rect">
            <a:avLst/>
          </a:prstGeom>
          <a:noFill/>
        </p:spPr>
        <p:txBody>
          <a:bodyPr wrap="square" rtlCol="0">
            <a:spAutoFit/>
          </a:bodyPr>
          <a:lstStyle/>
          <a:p>
            <a:pPr marL="342900" indent="-342900">
              <a:buAutoNum type="arabicPeriod"/>
            </a:pPr>
            <a:r>
              <a:rPr lang="en-US" sz="2800" dirty="0" smtClean="0">
                <a:solidFill>
                  <a:schemeClr val="bg1"/>
                </a:solidFill>
              </a:rPr>
              <a:t>Written notice of violation</a:t>
            </a:r>
          </a:p>
          <a:p>
            <a:pPr marL="342900" indent="-342900">
              <a:buAutoNum type="arabicPeriod"/>
            </a:pPr>
            <a:r>
              <a:rPr lang="en-US" sz="2800" dirty="0" smtClean="0">
                <a:solidFill>
                  <a:schemeClr val="bg1"/>
                </a:solidFill>
              </a:rPr>
              <a:t>Written notice of violation, notify administrative penalties possible</a:t>
            </a:r>
          </a:p>
          <a:p>
            <a:pPr marL="342900" indent="-342900">
              <a:buAutoNum type="arabicPeriod"/>
            </a:pPr>
            <a:r>
              <a:rPr lang="en-US" sz="2800" dirty="0" smtClean="0">
                <a:solidFill>
                  <a:schemeClr val="bg1"/>
                </a:solidFill>
              </a:rPr>
              <a:t>Administrative penalty of up to $200 per violation</a:t>
            </a:r>
            <a:endParaRPr lang="en-US" dirty="0">
              <a:solidFill>
                <a:schemeClr val="bg1"/>
              </a:solidFill>
            </a:endParaRPr>
          </a:p>
        </p:txBody>
      </p:sp>
    </p:spTree>
    <p:extLst>
      <p:ext uri="{BB962C8B-B14F-4D97-AF65-F5344CB8AC3E}">
        <p14:creationId xmlns:p14="http://schemas.microsoft.com/office/powerpoint/2010/main" val="139026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Permit actions</a:t>
            </a:r>
            <a:r>
              <a:rPr lang="en-US" b="1" dirty="0" smtClean="0"/>
              <a:t> </a:t>
            </a:r>
            <a:r>
              <a:rPr lang="en-US" sz="3600" b="1" dirty="0" smtClean="0"/>
              <a:t>(G.S. 130A-23)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6180461"/>
              </p:ext>
            </p:extLst>
          </p:nvPr>
        </p:nvGraphicFramePr>
        <p:xfrm>
          <a:off x="5334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75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9087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those terms mean?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9362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6178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Rules of thumb for permit actions</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904318"/>
              </p:ext>
            </p:extLst>
          </p:nvPr>
        </p:nvGraphicFramePr>
        <p:xfrm>
          <a:off x="457200" y="1600201"/>
          <a:ext cx="8229600" cy="365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38200" y="5785828"/>
            <a:ext cx="7212231" cy="369332"/>
          </a:xfrm>
          <a:prstGeom prst="rect">
            <a:avLst/>
          </a:prstGeom>
          <a:noFill/>
          <a:ln>
            <a:solidFill>
              <a:schemeClr val="accent1"/>
            </a:solidFill>
          </a:ln>
        </p:spPr>
        <p:txBody>
          <a:bodyPr wrap="none" rtlCol="0">
            <a:spAutoFit/>
          </a:bodyPr>
          <a:lstStyle/>
          <a:p>
            <a:r>
              <a:rPr lang="en-US" b="1" dirty="0" smtClean="0"/>
              <a:t>Sometimes the law dictates immediate suspension or revocation</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Embargo </a:t>
            </a:r>
            <a:r>
              <a:rPr lang="en-US" sz="3200" b="1" dirty="0" smtClean="0"/>
              <a:t>(G.S. 130A-21)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3795500"/>
              </p:ext>
            </p:extLst>
          </p:nvPr>
        </p:nvGraphicFramePr>
        <p:xfrm>
          <a:off x="457200" y="14478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597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those terms mean?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3204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510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Contact information</a:t>
            </a:r>
            <a:endParaRPr lang="en-US" b="1" dirty="0"/>
          </a:p>
        </p:txBody>
      </p:sp>
      <p:sp>
        <p:nvSpPr>
          <p:cNvPr id="2" name="TextBox 1"/>
          <p:cNvSpPr txBox="1"/>
          <p:nvPr/>
        </p:nvSpPr>
        <p:spPr>
          <a:xfrm>
            <a:off x="1911427" y="2057400"/>
            <a:ext cx="5324278" cy="3416320"/>
          </a:xfrm>
          <a:prstGeom prst="rect">
            <a:avLst/>
          </a:prstGeom>
          <a:noFill/>
        </p:spPr>
        <p:txBody>
          <a:bodyPr wrap="none" rtlCol="0">
            <a:spAutoFit/>
          </a:bodyPr>
          <a:lstStyle/>
          <a:p>
            <a:pPr algn="ctr"/>
            <a:r>
              <a:rPr lang="en-US" sz="3600" dirty="0" smtClean="0"/>
              <a:t>Jill D. Moore, JD, MPH</a:t>
            </a:r>
          </a:p>
          <a:p>
            <a:pPr algn="ctr"/>
            <a:r>
              <a:rPr lang="en-US" sz="3600" dirty="0" smtClean="0"/>
              <a:t>UNC School of Government</a:t>
            </a:r>
          </a:p>
          <a:p>
            <a:pPr algn="ctr"/>
            <a:r>
              <a:rPr lang="en-US" sz="3600" dirty="0" smtClean="0"/>
              <a:t>919-966-4442</a:t>
            </a:r>
          </a:p>
          <a:p>
            <a:pPr algn="ctr"/>
            <a:r>
              <a:rPr lang="en-US" sz="3600" dirty="0" smtClean="0"/>
              <a:t>moore@sog.unc.edu</a:t>
            </a:r>
          </a:p>
          <a:p>
            <a:pPr algn="ctr"/>
            <a:endParaRPr lang="en-US" sz="3600" dirty="0"/>
          </a:p>
          <a:p>
            <a:pPr algn="ctr"/>
            <a:r>
              <a:rPr lang="en-US" sz="3600" dirty="0" smtClean="0"/>
              <a:t>www.ncphlaw.unc.edu</a:t>
            </a:r>
            <a:endParaRPr lang="en-US" dirty="0"/>
          </a:p>
        </p:txBody>
      </p:sp>
    </p:spTree>
    <p:extLst>
      <p:ext uri="{BB962C8B-B14F-4D97-AF65-F5344CB8AC3E}">
        <p14:creationId xmlns:p14="http://schemas.microsoft.com/office/powerpoint/2010/main" val="384066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2533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288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NC Public Health Statewide Rules</a:t>
            </a:r>
            <a:endParaRPr lang="en-US" b="1" dirty="0"/>
          </a:p>
        </p:txBody>
      </p:sp>
      <p:sp>
        <p:nvSpPr>
          <p:cNvPr id="5" name="Content Placeholder 4"/>
          <p:cNvSpPr>
            <a:spLocks noGrp="1"/>
          </p:cNvSpPr>
          <p:nvPr>
            <p:ph idx="1"/>
          </p:nvPr>
        </p:nvSpPr>
        <p:spPr>
          <a:xfrm>
            <a:off x="457200" y="1362331"/>
            <a:ext cx="8229600" cy="4525963"/>
          </a:xfrm>
        </p:spPr>
        <p:txBody>
          <a:bodyPr>
            <a:normAutofit fontScale="92500" lnSpcReduction="10000"/>
          </a:bodyPr>
          <a:lstStyle/>
          <a:p>
            <a:r>
              <a:rPr lang="en-US" dirty="0" smtClean="0"/>
              <a:t>Adopted by NC Commission for Public Health</a:t>
            </a:r>
          </a:p>
          <a:p>
            <a:r>
              <a:rPr lang="en-US" dirty="0" smtClean="0"/>
              <a:t>NC Administrative </a:t>
            </a:r>
            <a:br>
              <a:rPr lang="en-US" dirty="0" smtClean="0"/>
            </a:br>
            <a:r>
              <a:rPr lang="en-US" dirty="0" smtClean="0"/>
              <a:t>Code (NCAC)</a:t>
            </a:r>
          </a:p>
          <a:p>
            <a:pPr lvl="1"/>
            <a:r>
              <a:rPr lang="en-US" dirty="0" smtClean="0"/>
              <a:t>Environmental </a:t>
            </a:r>
            <a:br>
              <a:rPr lang="en-US" dirty="0" smtClean="0"/>
            </a:br>
            <a:r>
              <a:rPr lang="en-US" dirty="0" smtClean="0"/>
              <a:t>health </a:t>
            </a:r>
            <a:br>
              <a:rPr lang="en-US" dirty="0" smtClean="0"/>
            </a:br>
            <a:r>
              <a:rPr lang="en-US" dirty="0" smtClean="0"/>
              <a:t>rules: Title 15A, </a:t>
            </a:r>
            <a:br>
              <a:rPr lang="en-US" dirty="0" smtClean="0"/>
            </a:br>
            <a:r>
              <a:rPr lang="en-US" dirty="0" smtClean="0"/>
              <a:t>Subchapter 18A</a:t>
            </a:r>
          </a:p>
          <a:p>
            <a:pPr lvl="1"/>
            <a:r>
              <a:rPr lang="en-US" dirty="0" smtClean="0"/>
              <a:t>Other public health </a:t>
            </a:r>
            <a:br>
              <a:rPr lang="en-US" dirty="0" smtClean="0"/>
            </a:br>
            <a:r>
              <a:rPr lang="en-US" dirty="0" smtClean="0"/>
              <a:t>rules: Title 10A</a:t>
            </a:r>
          </a:p>
          <a:p>
            <a:pPr lvl="1"/>
            <a:r>
              <a:rPr lang="en-US" dirty="0" smtClean="0"/>
              <a:t>Citation example: </a:t>
            </a:r>
            <a:br>
              <a:rPr lang="en-US" dirty="0" smtClean="0"/>
            </a:br>
            <a:r>
              <a:rPr lang="en-US" sz="2600" dirty="0" smtClean="0"/>
              <a:t>15A NCAC 18A. 2650</a:t>
            </a:r>
            <a:endParaRPr lang="en-US" dirty="0" smtClean="0"/>
          </a:p>
        </p:txBody>
      </p:sp>
      <p:sp>
        <p:nvSpPr>
          <p:cNvPr id="3" name="TextBox 2"/>
          <p:cNvSpPr txBox="1"/>
          <p:nvPr/>
        </p:nvSpPr>
        <p:spPr>
          <a:xfrm>
            <a:off x="615759" y="5888294"/>
            <a:ext cx="6906058" cy="738664"/>
          </a:xfrm>
          <a:prstGeom prst="rect">
            <a:avLst/>
          </a:prstGeom>
          <a:noFill/>
        </p:spPr>
        <p:txBody>
          <a:bodyPr wrap="none" rtlCol="0">
            <a:spAutoFit/>
          </a:bodyPr>
          <a:lstStyle/>
          <a:p>
            <a:r>
              <a:rPr lang="en-US" sz="2400" dirty="0"/>
              <a:t>On-line at </a:t>
            </a:r>
            <a:r>
              <a:rPr lang="en-US" sz="2400" dirty="0">
                <a:hlinkClick r:id="rId3"/>
              </a:rPr>
              <a:t>http://reports.oah.state.nc.us/ncac.asp</a:t>
            </a:r>
            <a:r>
              <a:rPr lang="en-US" sz="2400" dirty="0"/>
              <a:t> </a:t>
            </a:r>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788" y="1933904"/>
            <a:ext cx="5075212" cy="3505200"/>
          </a:xfrm>
          <a:prstGeom prst="rect">
            <a:avLst/>
          </a:prstGeom>
        </p:spPr>
      </p:pic>
    </p:spTree>
    <p:extLst>
      <p:ext uri="{BB962C8B-B14F-4D97-AF65-F5344CB8AC3E}">
        <p14:creationId xmlns:p14="http://schemas.microsoft.com/office/powerpoint/2010/main" val="423050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800" b="1" dirty="0" smtClean="0">
                <a:solidFill>
                  <a:schemeClr val="bg1"/>
                </a:solidFill>
              </a:rPr>
              <a:t>Interpreting Rules for Practice</a:t>
            </a:r>
            <a:endParaRPr lang="en-US" sz="3800" b="1" dirty="0" smtClean="0">
              <a:solidFill>
                <a:schemeClr val="bg1"/>
              </a:solidFill>
            </a:endParaRPr>
          </a:p>
        </p:txBody>
      </p:sp>
      <p:sp>
        <p:nvSpPr>
          <p:cNvPr id="23555" name="Rectangle 3"/>
          <p:cNvSpPr>
            <a:spLocks noGrp="1" noChangeArrowheads="1"/>
          </p:cNvSpPr>
          <p:nvPr>
            <p:ph sz="half" idx="1"/>
          </p:nvPr>
        </p:nvSpPr>
        <p:spPr/>
        <p:txBody>
          <a:bodyPr/>
          <a:lstStyle/>
          <a:p>
            <a:pPr eaLnBrk="1" hangingPunct="1">
              <a:lnSpc>
                <a:spcPct val="90000"/>
              </a:lnSpc>
            </a:pPr>
            <a:r>
              <a:rPr lang="en-US" dirty="0" smtClean="0">
                <a:solidFill>
                  <a:schemeClr val="bg1"/>
                </a:solidFill>
              </a:rPr>
              <a:t>Agency </a:t>
            </a:r>
            <a:r>
              <a:rPr lang="en-US" dirty="0" smtClean="0">
                <a:solidFill>
                  <a:schemeClr val="bg1"/>
                </a:solidFill>
              </a:rPr>
              <a:t>policies or guidance regarding how laws will be </a:t>
            </a:r>
            <a:r>
              <a:rPr lang="en-US" dirty="0" smtClean="0">
                <a:solidFill>
                  <a:schemeClr val="bg1"/>
                </a:solidFill>
              </a:rPr>
              <a:t>enforced</a:t>
            </a:r>
          </a:p>
          <a:p>
            <a:pPr eaLnBrk="1" hangingPunct="1">
              <a:lnSpc>
                <a:spcPct val="90000"/>
              </a:lnSpc>
            </a:pPr>
            <a:r>
              <a:rPr lang="en-US" dirty="0" smtClean="0">
                <a:solidFill>
                  <a:schemeClr val="bg1"/>
                </a:solidFill>
              </a:rPr>
              <a:t>Example: </a:t>
            </a:r>
            <a:r>
              <a:rPr lang="en-US" dirty="0" smtClean="0">
                <a:solidFill>
                  <a:schemeClr val="bg1"/>
                </a:solidFill>
              </a:rPr>
              <a:t>Position statements</a:t>
            </a:r>
            <a:endParaRPr lang="en-US" dirty="0" smtClean="0">
              <a:solidFill>
                <a:schemeClr val="bg1"/>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18423" y="1600200"/>
            <a:ext cx="3498154" cy="4525963"/>
          </a:xfrm>
          <a:solidFill>
            <a:schemeClr val="bg1"/>
          </a:solidFill>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ublic Guardianship:&amp;#x0D;&amp;#x0A;Potential Conflicts of Interest With Child Welfare Cases&amp;quot;&quot;/&gt;&lt;property id=&quot;20307&quot; value=&quot;257&quot;/&gt;&lt;/object&gt;&lt;object type=&quot;3&quot; unique_id=&quot;10004&quot;&gt;&lt;property id=&quot;20148&quot; value=&quot;5&quot;/&gt;&lt;property id=&quot;20300&quot; value=&quot;Slide 2 - &amp;quot;NC Guardianship Law&amp;quot;&quot;/&gt;&lt;property id=&quot;20307&quot; value=&quot;379&quot;/&gt;&lt;/object&gt;&lt;object type=&quot;3&quot; unique_id=&quot;10005&quot;&gt;&lt;property id=&quot;20148&quot; value=&quot;5&quot;/&gt;&lt;property id=&quot;20300&quot; value=&quot;Slide 3 - &amp;quot;Scenario&amp;quot;&quot;/&gt;&lt;property id=&quot;20307&quot; value=&quot;414&quot;/&gt;&lt;/object&gt;&lt;object type=&quot;3&quot; unique_id=&quot;10006&quot;&gt;&lt;property id=&quot;20148&quot; value=&quot;5&quot;/&gt;&lt;property id=&quot;20300&quot; value=&quot;Slide 5 - &amp;quot;Conflict of Interest?&amp;quot;&quot;/&gt;&lt;property id=&quot;20307&quot; value=&quot;411&quot;/&gt;&lt;/object&gt;&lt;object type=&quot;3&quot; unique_id=&quot;10007&quot;&gt;&lt;property id=&quot;20148&quot; value=&quot;5&quot;/&gt;&lt;property id=&quot;20300&quot; value=&quot;Slide 6 - &amp;quot;Conflict of Interest?&amp;quot;&quot;/&gt;&lt;property id=&quot;20307&quot; value=&quot;412&quot;/&gt;&lt;/object&gt;&lt;object type=&quot;3&quot; unique_id=&quot;10008&quot;&gt;&lt;property id=&quot;20148&quot; value=&quot;5&quot;/&gt;&lt;property id=&quot;20300&quot; value=&quot;Slide 7 - &amp;quot;Conflict of Interest?&amp;quot;&quot;/&gt;&lt;property id=&quot;20307&quot; value=&quot;413&quot;/&gt;&lt;/object&gt;&lt;object type=&quot;3&quot; unique_id=&quot;10009&quot;&gt;&lt;property id=&quot;20148&quot; value=&quot;5&quot;/&gt;&lt;property id=&quot;20300&quot; value=&quot;Slide 8 - &amp;quot;Managing Potential Conflicts&amp;quot;&quot;/&gt;&lt;property id=&quot;20307&quot; value=&quot;380&quot;/&gt;&lt;/object&gt;&lt;object type=&quot;3&quot; unique_id=&quot;10010&quot;&gt;&lt;property id=&quot;20148&quot; value=&quot;5&quot;/&gt;&lt;property id=&quot;20300&quot; value=&quot;Slide 9 - &amp;quot;Buddy Counties&amp;quot;&quot;/&gt;&lt;property id=&quot;20307&quot; value=&quot;420&quot;/&gt;&lt;/object&gt;&lt;object type=&quot;3&quot; unique_id=&quot;10011&quot;&gt;&lt;property id=&quot;20148&quot; value=&quot;5&quot;/&gt;&lt;property id=&quot;20300&quot; value=&quot;Slide 10 - &amp;quot;Open Questions&amp;quot;&quot;/&gt;&lt;property id=&quot;20307&quot; value=&quot;418&quot;/&gt;&lt;/object&gt;&lt;object type=&quot;3&quot; unique_id=&quot;10012&quot;&gt;&lt;property id=&quot;20148&quot; value=&quot;5&quot;/&gt;&lt;property id=&quot;20300&quot; value=&quot;Slide 11 - &amp;quot;Open Questions&amp;quot;&quot;/&gt;&lt;property id=&quot;20307&quot; value=&quot;421&quot;/&gt;&lt;/object&gt;&lt;object type=&quot;3&quot; unique_id=&quot;10013&quot;&gt;&lt;property id=&quot;20148&quot; value=&quot;5&quot;/&gt;&lt;property id=&quot;20300&quot; value=&quot;Slide 12 - &amp;quot;Questions?&amp;quot;&quot;/&gt;&lt;property id=&quot;20307&quot; value=&quot;417&quot;/&gt;&lt;/object&gt;&lt;object type=&quot;3&quot; unique_id=&quot;10027&quot;&gt;&lt;property id=&quot;20148&quot; value=&quot;5&quot;/&gt;&lt;property id=&quot;20300&quot; value=&quot;Slide 4 - &amp;quot;Scenario&amp;quot;&quot;/&gt;&lt;property id=&quot;20307&quot; value=&quot;422&quot;/&gt;&lt;/object&gt;&lt;/object&gt;&lt;object type=&quot;8&quot; unique_id=&quot;1002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338774033,C:\Documents and Settings\wall\My Documents\General PH\BOH\NCIPH files\Revised 2010\FINAL\boh_rulemaking_sec3_pt22010FINAL\Media.ppcx"/>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PPSNARRATION" val="4,338774033,C:\Documents and Settings\wall\My Documents\General PH\BOH\NCIPH files\Revised 2010\FINAL\boh_rulemaking_sec3_pt22010FINAL\Media.ppcx"/>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PPSNARRATION" val="7,338774033,C:\Documents and Settings\wall\My Documents\General PH\BOH\NCIPH files\Revised 2010\FINAL\boh_rulemaking_sec3_pt22010FINAL\Media.ppcx"/>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PSNARRATION" val="7,338774033,C:\Documents and Settings\wall\My Documents\General PH\BOH\NCIPH files\Revised 2010\FINAL\boh_rulemaking_sec3_pt22010FINAL\Media.ppcx"/>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PPSNARRATION" val="4,94590370,C:\Documents and Settings\wall\My Documents\General PH\BOH\NCIPH files\Revised 2010\FINAL\boh_rulemaking_sec1_2010FINAL2_pptx\Media.ppcx"/>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PSNARRATION" val="5,94590370,C:\Documents and Settings\wall\My Documents\General PH\BOH\NCIPH files\Revised 2010\FINAL\boh_rulemaking_sec1_2010FINAL2_pptx\Media.ppcx"/>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PSNARRATION" val="7,694924621,C:\Documents and Settings\wall\My Documents\General PH\BOH\NCIPH files\Revised 2010\FINAL\boh_rulemaking_sec2_pt12010FINAL\Media.ppcx"/>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PSNARRATION" val="5,694924621,C:\Documents and Settings\wall\My Documents\General PH\BOH\NCIPH files\Revised 2010\FINAL\boh_rulemaking_sec2_pt12010FINAL\Media.ppcx"/>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PSNARRATION" val="6,694924621,C:\Documents and Settings\wall\My Documents\General PH\BOH\NCIPH files\Revised 2010\FINAL\boh_rulemaking_sec2_pt12010FINAL\Media.ppcx"/>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PPSNARRATION" val="3,2071786787,C:\Documents and Settings\wall\My Documents\General PH\BOH\NCIPH files\Revised 2010\FINAL\boh_rulemaking_sec3_pt12010FINAL\Media.ppcx"/>
  <p:tag name="ARTICULATE_SLIDE_THUMBNAIL_REFRESH" val="1"/>
</p:tagLst>
</file>

<file path=ppt/theme/theme1.xml><?xml version="1.0" encoding="utf-8"?>
<a:theme xmlns:a="http://schemas.openxmlformats.org/drawingml/2006/main" name="Donna-draf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theme.potx" id="{F4C0C2A4-11D5-4CAC-8078-2260D8FE25C9}" vid="{748F9518-D688-4C5F-9F95-640DACA1E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IS-theme</Template>
  <TotalTime>11371</TotalTime>
  <Words>3208</Words>
  <Application>Microsoft Office PowerPoint</Application>
  <PresentationFormat>On-screen Show (4:3)</PresentationFormat>
  <Paragraphs>479</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Agency FB</vt:lpstr>
      <vt:lpstr>Arial</vt:lpstr>
      <vt:lpstr>Calibri</vt:lpstr>
      <vt:lpstr>Georgia</vt:lpstr>
      <vt:lpstr>Times New Roman</vt:lpstr>
      <vt:lpstr>Verdana</vt:lpstr>
      <vt:lpstr>Wingdings</vt:lpstr>
      <vt:lpstr>Donna-draft-theme</vt:lpstr>
      <vt:lpstr>Concurrent Session I: Public Health</vt:lpstr>
      <vt:lpstr>Game plan</vt:lpstr>
      <vt:lpstr>Regulatory process</vt:lpstr>
      <vt:lpstr>NC Rulemaking Process</vt:lpstr>
      <vt:lpstr>PowerPoint Presentation</vt:lpstr>
      <vt:lpstr>PowerPoint Presentation</vt:lpstr>
      <vt:lpstr>PowerPoint Presentation</vt:lpstr>
      <vt:lpstr>NC Public Health Statewide Rules</vt:lpstr>
      <vt:lpstr>Interpreting Rules for Practice</vt:lpstr>
      <vt:lpstr>State Tort Claims Act (STCA)</vt:lpstr>
      <vt:lpstr>Local Boards of Health</vt:lpstr>
      <vt:lpstr>PowerPoint Presentation</vt:lpstr>
      <vt:lpstr>PowerPoint Presentation</vt:lpstr>
      <vt:lpstr>Local Board of Health</vt:lpstr>
      <vt:lpstr>Board of Health Rulemaking</vt:lpstr>
      <vt:lpstr>What is a local public health rule?</vt:lpstr>
      <vt:lpstr>Who makes local public health rules?</vt:lpstr>
      <vt:lpstr>What can a public health rule do? </vt:lpstr>
      <vt:lpstr>What can a public health rule address?</vt:lpstr>
      <vt:lpstr>Peedin test</vt:lpstr>
      <vt:lpstr>Statutory limitations</vt:lpstr>
      <vt:lpstr>Interaction with state laws</vt:lpstr>
      <vt:lpstr>What if state has a regulatory scheme?</vt:lpstr>
      <vt:lpstr>What is the procedure?</vt:lpstr>
      <vt:lpstr>Two laws require notice</vt:lpstr>
      <vt:lpstr>Notice under open meetings law</vt:lpstr>
      <vt:lpstr>Notice required by rulemaking law</vt:lpstr>
      <vt:lpstr>Notice required by rulemaking law</vt:lpstr>
      <vt:lpstr>Rule versus ordinance</vt:lpstr>
      <vt:lpstr>BOH Adjudications</vt:lpstr>
      <vt:lpstr>BOH-Imposed Fees</vt:lpstr>
      <vt:lpstr>Limitations on fees</vt:lpstr>
      <vt:lpstr>Limitations on fees</vt:lpstr>
      <vt:lpstr>Public health remedies</vt:lpstr>
      <vt:lpstr>How do you get people to comply with public health laws?</vt:lpstr>
      <vt:lpstr>Public Health Remedies</vt:lpstr>
      <vt:lpstr>Questions about remedies</vt:lpstr>
      <vt:lpstr>PowerPoint Presentation</vt:lpstr>
      <vt:lpstr>Injunction (G.S. 130A-18)</vt:lpstr>
      <vt:lpstr>Misdemeanor (G.S. 130A-25)</vt:lpstr>
      <vt:lpstr>Public health nuisance (G.S. 130A-19)</vt:lpstr>
      <vt:lpstr>What do those terms mean?</vt:lpstr>
      <vt:lpstr>Imminent hazard (G.S. 130A-20)</vt:lpstr>
      <vt:lpstr>What do those terms mean?</vt:lpstr>
      <vt:lpstr>Imminent hazard: order vs. abate?</vt:lpstr>
      <vt:lpstr>Public health nuisance (G.S. 130A-19)</vt:lpstr>
      <vt:lpstr>Administrative penalties (G.S. 130A-22)</vt:lpstr>
      <vt:lpstr>Smoking law violations</vt:lpstr>
      <vt:lpstr>Permit actions (G.S. 130A-23)</vt:lpstr>
      <vt:lpstr>What do those terms mean?</vt:lpstr>
      <vt:lpstr>Rules of thumb for permit actions</vt:lpstr>
      <vt:lpstr>Embargo (G.S. 130A-21)</vt:lpstr>
      <vt:lpstr>What do those terms mean?</vt:lpstr>
      <vt:lpstr>Contact information</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Human Services  Organization and Governance</dc:title>
  <dc:creator>Lenovo User</dc:creator>
  <cp:lastModifiedBy>Moore, Jill D.</cp:lastModifiedBy>
  <cp:revision>474</cp:revision>
  <cp:lastPrinted>2016-02-22T12:50:09Z</cp:lastPrinted>
  <dcterms:created xsi:type="dcterms:W3CDTF">2012-11-12T16:19:44Z</dcterms:created>
  <dcterms:modified xsi:type="dcterms:W3CDTF">2018-02-21T18:57:36Z</dcterms:modified>
</cp:coreProperties>
</file>