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593" r:id="rId2"/>
    <p:sldId id="569" r:id="rId3"/>
    <p:sldId id="645" r:id="rId4"/>
    <p:sldId id="627" r:id="rId5"/>
    <p:sldId id="628" r:id="rId6"/>
    <p:sldId id="629" r:id="rId7"/>
    <p:sldId id="630" r:id="rId8"/>
    <p:sldId id="631" r:id="rId9"/>
    <p:sldId id="632" r:id="rId10"/>
    <p:sldId id="633" r:id="rId11"/>
    <p:sldId id="649" r:id="rId12"/>
    <p:sldId id="646" r:id="rId13"/>
    <p:sldId id="634" r:id="rId14"/>
    <p:sldId id="594" r:id="rId15"/>
    <p:sldId id="582" r:id="rId16"/>
    <p:sldId id="583" r:id="rId17"/>
    <p:sldId id="584" r:id="rId18"/>
    <p:sldId id="585" r:id="rId19"/>
    <p:sldId id="635" r:id="rId20"/>
    <p:sldId id="636" r:id="rId21"/>
    <p:sldId id="637" r:id="rId22"/>
    <p:sldId id="651" r:id="rId23"/>
    <p:sldId id="589" r:id="rId24"/>
    <p:sldId id="590" r:id="rId25"/>
    <p:sldId id="595" r:id="rId26"/>
    <p:sldId id="650" r:id="rId27"/>
  </p:sldIdLst>
  <p:sldSz cx="9144000" cy="6858000" type="screen4x3"/>
  <p:notesSz cx="7053263" cy="93091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F2"/>
    <a:srgbClr val="C9F1FF"/>
    <a:srgbClr val="FCE8FB"/>
    <a:srgbClr val="FCFCB6"/>
    <a:srgbClr val="D0E3EA"/>
    <a:srgbClr val="CBE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60746" autoAdjust="0"/>
  </p:normalViewPr>
  <p:slideViewPr>
    <p:cSldViewPr>
      <p:cViewPr varScale="1">
        <p:scale>
          <a:sx n="41" d="100"/>
          <a:sy n="41" d="100"/>
        </p:scale>
        <p:origin x="14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0726A-7253-4167-84B2-57F69C6D740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DB1B11-8AD9-46C8-9032-E57162DB7C56}">
      <dgm:prSet phldrT="[Text]"/>
      <dgm:spPr/>
      <dgm:t>
        <a:bodyPr/>
        <a:lstStyle/>
        <a:p>
          <a:r>
            <a:rPr lang="en-US" dirty="0" smtClean="0"/>
            <a:t>Covered entity</a:t>
          </a:r>
          <a:endParaRPr lang="en-US" dirty="0"/>
        </a:p>
      </dgm:t>
    </dgm:pt>
    <dgm:pt modelId="{C36BA3D8-98F9-484B-88F0-77553BB699F5}" type="parTrans" cxnId="{25211212-CAF3-404D-953F-F4879E6F03EE}">
      <dgm:prSet/>
      <dgm:spPr/>
      <dgm:t>
        <a:bodyPr/>
        <a:lstStyle/>
        <a:p>
          <a:endParaRPr lang="en-US"/>
        </a:p>
      </dgm:t>
    </dgm:pt>
    <dgm:pt modelId="{0123A8E5-266A-4A03-B146-BC888FC0A7FF}" type="sibTrans" cxnId="{25211212-CAF3-404D-953F-F4879E6F03EE}">
      <dgm:prSet/>
      <dgm:spPr/>
      <dgm:t>
        <a:bodyPr/>
        <a:lstStyle/>
        <a:p>
          <a:endParaRPr lang="en-US"/>
        </a:p>
      </dgm:t>
    </dgm:pt>
    <dgm:pt modelId="{8A7892AA-01F0-4082-966B-3460EDD62411}">
      <dgm:prSet phldrT="[Text]"/>
      <dgm:spPr/>
      <dgm:t>
        <a:bodyPr/>
        <a:lstStyle/>
        <a:p>
          <a:r>
            <a:rPr lang="en-US" dirty="0" smtClean="0"/>
            <a:t>Health plan</a:t>
          </a:r>
          <a:endParaRPr lang="en-US" dirty="0"/>
        </a:p>
      </dgm:t>
    </dgm:pt>
    <dgm:pt modelId="{109E2BC2-3984-49AF-A3C9-EB40E080EB63}" type="parTrans" cxnId="{322FF830-4DCF-49F1-B43F-F38FB6B57336}">
      <dgm:prSet/>
      <dgm:spPr/>
      <dgm:t>
        <a:bodyPr/>
        <a:lstStyle/>
        <a:p>
          <a:endParaRPr lang="en-US"/>
        </a:p>
      </dgm:t>
    </dgm:pt>
    <dgm:pt modelId="{AAB624A1-E19A-46EF-807B-5A23E1664B1A}" type="sibTrans" cxnId="{322FF830-4DCF-49F1-B43F-F38FB6B57336}">
      <dgm:prSet/>
      <dgm:spPr/>
      <dgm:t>
        <a:bodyPr/>
        <a:lstStyle/>
        <a:p>
          <a:endParaRPr lang="en-US"/>
        </a:p>
      </dgm:t>
    </dgm:pt>
    <dgm:pt modelId="{47A8F65B-F3BD-4AEE-8BF0-DD70573C7A9F}">
      <dgm:prSet phldrT="[Text]"/>
      <dgm:spPr/>
      <dgm:t>
        <a:bodyPr/>
        <a:lstStyle/>
        <a:p>
          <a:r>
            <a:rPr lang="en-US" dirty="0" smtClean="0"/>
            <a:t>Health care clearinghouse</a:t>
          </a:r>
          <a:endParaRPr lang="en-US" dirty="0"/>
        </a:p>
      </dgm:t>
    </dgm:pt>
    <dgm:pt modelId="{80A32F96-2D06-4624-87D8-1578B9170CC4}" type="parTrans" cxnId="{BAD62620-C66D-4929-A42F-F75D4CEE7B59}">
      <dgm:prSet/>
      <dgm:spPr/>
      <dgm:t>
        <a:bodyPr/>
        <a:lstStyle/>
        <a:p>
          <a:endParaRPr lang="en-US"/>
        </a:p>
      </dgm:t>
    </dgm:pt>
    <dgm:pt modelId="{667AC91B-619A-4763-A76C-973F5CC2A227}" type="sibTrans" cxnId="{BAD62620-C66D-4929-A42F-F75D4CEE7B59}">
      <dgm:prSet/>
      <dgm:spPr/>
      <dgm:t>
        <a:bodyPr/>
        <a:lstStyle/>
        <a:p>
          <a:endParaRPr lang="en-US"/>
        </a:p>
      </dgm:t>
    </dgm:pt>
    <dgm:pt modelId="{A068F1B8-1CC7-42A7-81DA-6646620FEC75}">
      <dgm:prSet phldrT="[Text]"/>
      <dgm:spPr/>
      <dgm:t>
        <a:bodyPr/>
        <a:lstStyle/>
        <a:p>
          <a:r>
            <a:rPr lang="en-US" dirty="0" smtClean="0"/>
            <a:t>Hybrid entity</a:t>
          </a:r>
          <a:endParaRPr lang="en-US" dirty="0"/>
        </a:p>
      </dgm:t>
    </dgm:pt>
    <dgm:pt modelId="{1D0CC2F8-B1BB-4597-A852-CCD2772C3181}" type="parTrans" cxnId="{70168F38-B376-4FB3-B279-15C1E1B072FA}">
      <dgm:prSet/>
      <dgm:spPr/>
      <dgm:t>
        <a:bodyPr/>
        <a:lstStyle/>
        <a:p>
          <a:endParaRPr lang="en-US"/>
        </a:p>
      </dgm:t>
    </dgm:pt>
    <dgm:pt modelId="{B5FE14DE-8911-4BBE-87DD-E320EAB380D2}" type="sibTrans" cxnId="{70168F38-B376-4FB3-B279-15C1E1B072FA}">
      <dgm:prSet/>
      <dgm:spPr/>
      <dgm:t>
        <a:bodyPr/>
        <a:lstStyle/>
        <a:p>
          <a:endParaRPr lang="en-US"/>
        </a:p>
      </dgm:t>
    </dgm:pt>
    <dgm:pt modelId="{B4538BD3-3B4A-432E-A526-A803FEBC2225}">
      <dgm:prSet phldrT="[Text]"/>
      <dgm:spPr/>
      <dgm:t>
        <a:bodyPr/>
        <a:lstStyle/>
        <a:p>
          <a:r>
            <a:rPr lang="en-US" dirty="0" smtClean="0"/>
            <a:t>Carries out both covered and non-covered functions, AND</a:t>
          </a:r>
          <a:endParaRPr lang="en-US" dirty="0"/>
        </a:p>
      </dgm:t>
    </dgm:pt>
    <dgm:pt modelId="{076E7446-554F-419A-82E0-238A74CC9F2E}" type="parTrans" cxnId="{43B30225-B224-4438-AC64-622CFD9F4EA8}">
      <dgm:prSet/>
      <dgm:spPr/>
      <dgm:t>
        <a:bodyPr/>
        <a:lstStyle/>
        <a:p>
          <a:endParaRPr lang="en-US"/>
        </a:p>
      </dgm:t>
    </dgm:pt>
    <dgm:pt modelId="{7E3587F9-F2E5-4F4D-B664-38131DBE305C}" type="sibTrans" cxnId="{43B30225-B224-4438-AC64-622CFD9F4EA8}">
      <dgm:prSet/>
      <dgm:spPr/>
      <dgm:t>
        <a:bodyPr/>
        <a:lstStyle/>
        <a:p>
          <a:endParaRPr lang="en-US"/>
        </a:p>
      </dgm:t>
    </dgm:pt>
    <dgm:pt modelId="{1F7022A3-7E1C-4123-B885-EB69CEAAEF0D}">
      <dgm:prSet phldrT="[Text]"/>
      <dgm:spPr/>
      <dgm:t>
        <a:bodyPr/>
        <a:lstStyle/>
        <a:p>
          <a:r>
            <a:rPr lang="en-US" dirty="0" smtClean="0"/>
            <a:t>Documents its hybrid entity status and designates its health care component</a:t>
          </a:r>
          <a:endParaRPr lang="en-US" dirty="0"/>
        </a:p>
      </dgm:t>
    </dgm:pt>
    <dgm:pt modelId="{1597CC6A-2C38-4EFA-B6B3-B31816B7BA96}" type="parTrans" cxnId="{ECC821DB-13F7-41E1-AE08-18D096CEBC28}">
      <dgm:prSet/>
      <dgm:spPr/>
      <dgm:t>
        <a:bodyPr/>
        <a:lstStyle/>
        <a:p>
          <a:endParaRPr lang="en-US"/>
        </a:p>
      </dgm:t>
    </dgm:pt>
    <dgm:pt modelId="{4B99BF71-D190-4DAA-8414-E40962ECD608}" type="sibTrans" cxnId="{ECC821DB-13F7-41E1-AE08-18D096CEBC28}">
      <dgm:prSet/>
      <dgm:spPr/>
      <dgm:t>
        <a:bodyPr/>
        <a:lstStyle/>
        <a:p>
          <a:endParaRPr lang="en-US"/>
        </a:p>
      </dgm:t>
    </dgm:pt>
    <dgm:pt modelId="{9BAEF55C-0E87-41F3-9958-5435194045C4}">
      <dgm:prSet phldrT="[Text]"/>
      <dgm:spPr/>
      <dgm:t>
        <a:bodyPr/>
        <a:lstStyle/>
        <a:p>
          <a:r>
            <a:rPr lang="en-US" dirty="0" smtClean="0"/>
            <a:t>Health care component</a:t>
          </a:r>
          <a:endParaRPr lang="en-US" dirty="0"/>
        </a:p>
      </dgm:t>
    </dgm:pt>
    <dgm:pt modelId="{1122E938-0438-408E-974E-B72FA549C66D}" type="parTrans" cxnId="{2A0A6638-4428-46F4-B0AC-066740A8485F}">
      <dgm:prSet/>
      <dgm:spPr/>
      <dgm:t>
        <a:bodyPr/>
        <a:lstStyle/>
        <a:p>
          <a:endParaRPr lang="en-US"/>
        </a:p>
      </dgm:t>
    </dgm:pt>
    <dgm:pt modelId="{0EE087DE-1F4F-4180-AF24-CE15DB12EF4F}" type="sibTrans" cxnId="{2A0A6638-4428-46F4-B0AC-066740A8485F}">
      <dgm:prSet/>
      <dgm:spPr/>
      <dgm:t>
        <a:bodyPr/>
        <a:lstStyle/>
        <a:p>
          <a:endParaRPr lang="en-US"/>
        </a:p>
      </dgm:t>
    </dgm:pt>
    <dgm:pt modelId="{CF412AD5-7221-46BC-93BC-68A98B2D2A4F}">
      <dgm:prSet phldrT="[Text]"/>
      <dgm:spPr/>
      <dgm:t>
        <a:bodyPr/>
        <a:lstStyle/>
        <a:p>
          <a:r>
            <a:rPr lang="en-US" dirty="0" smtClean="0"/>
            <a:t>The part(s) of the covered entity that are subject to HIPAA</a:t>
          </a:r>
          <a:endParaRPr lang="en-US" dirty="0"/>
        </a:p>
      </dgm:t>
    </dgm:pt>
    <dgm:pt modelId="{99C071C1-4B12-43E3-93E7-E62E788ABD69}" type="parTrans" cxnId="{EA7B568C-EF7A-43F5-9399-49C00DEB6A3A}">
      <dgm:prSet/>
      <dgm:spPr/>
      <dgm:t>
        <a:bodyPr/>
        <a:lstStyle/>
        <a:p>
          <a:endParaRPr lang="en-US"/>
        </a:p>
      </dgm:t>
    </dgm:pt>
    <dgm:pt modelId="{315C64C4-EA4E-4B4A-8234-0F144179DDD7}" type="sibTrans" cxnId="{EA7B568C-EF7A-43F5-9399-49C00DEB6A3A}">
      <dgm:prSet/>
      <dgm:spPr/>
      <dgm:t>
        <a:bodyPr/>
        <a:lstStyle/>
        <a:p>
          <a:endParaRPr lang="en-US"/>
        </a:p>
      </dgm:t>
    </dgm:pt>
    <dgm:pt modelId="{94B52A3A-6119-4ABA-A2A0-5C38BFCA7ED5}">
      <dgm:prSet phldrT="[Text]"/>
      <dgm:spPr/>
      <dgm:t>
        <a:bodyPr/>
        <a:lstStyle/>
        <a:p>
          <a:r>
            <a:rPr lang="en-US" dirty="0" smtClean="0"/>
            <a:t>Health care provider that transmits health information electronically for HIPAA transactions</a:t>
          </a:r>
          <a:endParaRPr lang="en-US" dirty="0"/>
        </a:p>
      </dgm:t>
    </dgm:pt>
    <dgm:pt modelId="{80999ECA-5A4F-4AF4-BC95-D86A8F731B0B}" type="parTrans" cxnId="{DE3F20C4-2B28-4040-B59A-FF9C8D823BFD}">
      <dgm:prSet/>
      <dgm:spPr/>
      <dgm:t>
        <a:bodyPr/>
        <a:lstStyle/>
        <a:p>
          <a:endParaRPr lang="en-US"/>
        </a:p>
      </dgm:t>
    </dgm:pt>
    <dgm:pt modelId="{776D0A3D-F782-4116-BE11-65870E27A473}" type="sibTrans" cxnId="{DE3F20C4-2B28-4040-B59A-FF9C8D823BFD}">
      <dgm:prSet/>
      <dgm:spPr/>
      <dgm:t>
        <a:bodyPr/>
        <a:lstStyle/>
        <a:p>
          <a:endParaRPr lang="en-US"/>
        </a:p>
      </dgm:t>
    </dgm:pt>
    <dgm:pt modelId="{FEAA4968-9F47-4712-89B1-37DA277BEA48}">
      <dgm:prSet phldrT="[Text]"/>
      <dgm:spPr/>
      <dgm:t>
        <a:bodyPr/>
        <a:lstStyle/>
        <a:p>
          <a:r>
            <a:rPr lang="en-US" dirty="0" smtClean="0"/>
            <a:t>Includes:</a:t>
          </a:r>
          <a:endParaRPr lang="en-US" dirty="0"/>
        </a:p>
      </dgm:t>
    </dgm:pt>
    <dgm:pt modelId="{7FF77806-DB55-401C-A27F-AF8EC8A2A858}" type="parTrans" cxnId="{9E0755E5-9003-45DF-9021-4000DE13C268}">
      <dgm:prSet/>
      <dgm:spPr/>
      <dgm:t>
        <a:bodyPr/>
        <a:lstStyle/>
        <a:p>
          <a:endParaRPr lang="en-US"/>
        </a:p>
      </dgm:t>
    </dgm:pt>
    <dgm:pt modelId="{F225970E-C2D3-409F-9B00-E4082CF7C46D}" type="sibTrans" cxnId="{9E0755E5-9003-45DF-9021-4000DE13C268}">
      <dgm:prSet/>
      <dgm:spPr/>
      <dgm:t>
        <a:bodyPr/>
        <a:lstStyle/>
        <a:p>
          <a:endParaRPr lang="en-US"/>
        </a:p>
      </dgm:t>
    </dgm:pt>
    <dgm:pt modelId="{34A18AAD-9B04-46BE-98B8-24C60357FAB5}">
      <dgm:prSet phldrT="[Text]"/>
      <dgm:spPr/>
      <dgm:t>
        <a:bodyPr/>
        <a:lstStyle/>
        <a:p>
          <a:r>
            <a:rPr lang="en-US" dirty="0" smtClean="0"/>
            <a:t>Covered functions</a:t>
          </a:r>
          <a:endParaRPr lang="en-US" dirty="0"/>
        </a:p>
      </dgm:t>
    </dgm:pt>
    <dgm:pt modelId="{46363E39-AEAA-4756-AE8E-58EA6C71F3C1}" type="parTrans" cxnId="{4C87F098-859B-4DED-838E-21DBADD18B87}">
      <dgm:prSet/>
      <dgm:spPr/>
      <dgm:t>
        <a:bodyPr/>
        <a:lstStyle/>
        <a:p>
          <a:endParaRPr lang="en-US"/>
        </a:p>
      </dgm:t>
    </dgm:pt>
    <dgm:pt modelId="{2A0FEA96-E825-41EA-B64E-0ADF38EAE443}" type="sibTrans" cxnId="{4C87F098-859B-4DED-838E-21DBADD18B87}">
      <dgm:prSet/>
      <dgm:spPr/>
      <dgm:t>
        <a:bodyPr/>
        <a:lstStyle/>
        <a:p>
          <a:endParaRPr lang="en-US"/>
        </a:p>
      </dgm:t>
    </dgm:pt>
    <dgm:pt modelId="{51EFAD97-CE57-4D28-BBB3-0F2EFBC6F39E}">
      <dgm:prSet phldrT="[Text]"/>
      <dgm:spPr/>
      <dgm:t>
        <a:bodyPr/>
        <a:lstStyle/>
        <a:p>
          <a:r>
            <a:rPr lang="en-US" dirty="0" smtClean="0"/>
            <a:t>Business associate-like functions carried out by the covered entity</a:t>
          </a:r>
          <a:endParaRPr lang="en-US" dirty="0"/>
        </a:p>
      </dgm:t>
    </dgm:pt>
    <dgm:pt modelId="{20C71706-10CA-41DD-82AD-A361EC98E26E}" type="parTrans" cxnId="{969D9324-9725-437D-9F87-D669B6E98D17}">
      <dgm:prSet/>
      <dgm:spPr/>
      <dgm:t>
        <a:bodyPr/>
        <a:lstStyle/>
        <a:p>
          <a:endParaRPr lang="en-US"/>
        </a:p>
      </dgm:t>
    </dgm:pt>
    <dgm:pt modelId="{8B448745-F1CA-4CD2-9270-1B98A12619B9}" type="sibTrans" cxnId="{969D9324-9725-437D-9F87-D669B6E98D17}">
      <dgm:prSet/>
      <dgm:spPr/>
      <dgm:t>
        <a:bodyPr/>
        <a:lstStyle/>
        <a:p>
          <a:endParaRPr lang="en-US"/>
        </a:p>
      </dgm:t>
    </dgm:pt>
    <dgm:pt modelId="{5B6BC9B5-2D43-42A1-8C92-FBD31A23D1FC}" type="pres">
      <dgm:prSet presAssocID="{4A40726A-7253-4167-84B2-57F69C6D74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689A5A-3A61-4FCC-980C-B9804AF3528B}" type="pres">
      <dgm:prSet presAssocID="{B2DB1B11-8AD9-46C8-9032-E57162DB7C56}" presName="composite" presStyleCnt="0"/>
      <dgm:spPr/>
    </dgm:pt>
    <dgm:pt modelId="{98734AEB-80F5-4054-A1D4-4229DB798E5C}" type="pres">
      <dgm:prSet presAssocID="{B2DB1B11-8AD9-46C8-9032-E57162DB7C5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EF8EE-CB55-472B-9C27-7D810A84449C}" type="pres">
      <dgm:prSet presAssocID="{B2DB1B11-8AD9-46C8-9032-E57162DB7C5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11496-F8E5-47DE-83AF-1F2C52CD6340}" type="pres">
      <dgm:prSet presAssocID="{0123A8E5-266A-4A03-B146-BC888FC0A7FF}" presName="space" presStyleCnt="0"/>
      <dgm:spPr/>
    </dgm:pt>
    <dgm:pt modelId="{AE83E070-9CB0-47A2-97E4-81EF4C3E76F0}" type="pres">
      <dgm:prSet presAssocID="{A068F1B8-1CC7-42A7-81DA-6646620FEC75}" presName="composite" presStyleCnt="0"/>
      <dgm:spPr/>
    </dgm:pt>
    <dgm:pt modelId="{97E70863-CB7D-47CE-A20F-6DFF9C847CC4}" type="pres">
      <dgm:prSet presAssocID="{A068F1B8-1CC7-42A7-81DA-6646620FEC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7AEDC-AA74-4710-BC1A-318C6EB72B08}" type="pres">
      <dgm:prSet presAssocID="{A068F1B8-1CC7-42A7-81DA-6646620FEC7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4720-8A90-4E21-AF40-F701DEC8ED5B}" type="pres">
      <dgm:prSet presAssocID="{B5FE14DE-8911-4BBE-87DD-E320EAB380D2}" presName="space" presStyleCnt="0"/>
      <dgm:spPr/>
    </dgm:pt>
    <dgm:pt modelId="{F0EE20CD-2BED-4503-BD6E-DAE78893E2E7}" type="pres">
      <dgm:prSet presAssocID="{9BAEF55C-0E87-41F3-9958-5435194045C4}" presName="composite" presStyleCnt="0"/>
      <dgm:spPr/>
    </dgm:pt>
    <dgm:pt modelId="{2354007F-6D0F-47D2-A884-DF975EFBF8CA}" type="pres">
      <dgm:prSet presAssocID="{9BAEF55C-0E87-41F3-9958-5435194045C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8075A-A7C6-4FF5-A61D-9511B6674987}" type="pres">
      <dgm:prSet presAssocID="{9BAEF55C-0E87-41F3-9958-5435194045C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EB79FC-5D72-4C12-AF0B-AAA0C27986B9}" type="presOf" srcId="{4A40726A-7253-4167-84B2-57F69C6D740C}" destId="{5B6BC9B5-2D43-42A1-8C92-FBD31A23D1FC}" srcOrd="0" destOrd="0" presId="urn:microsoft.com/office/officeart/2005/8/layout/hList1"/>
    <dgm:cxn modelId="{FD02B009-A74D-40A0-8053-2316125660D3}" type="presOf" srcId="{94B52A3A-6119-4ABA-A2A0-5C38BFCA7ED5}" destId="{1C7EF8EE-CB55-472B-9C27-7D810A84449C}" srcOrd="0" destOrd="2" presId="urn:microsoft.com/office/officeart/2005/8/layout/hList1"/>
    <dgm:cxn modelId="{EA7B568C-EF7A-43F5-9399-49C00DEB6A3A}" srcId="{9BAEF55C-0E87-41F3-9958-5435194045C4}" destId="{CF412AD5-7221-46BC-93BC-68A98B2D2A4F}" srcOrd="0" destOrd="0" parTransId="{99C071C1-4B12-43E3-93E7-E62E788ABD69}" sibTransId="{315C64C4-EA4E-4B4A-8234-0F144179DDD7}"/>
    <dgm:cxn modelId="{ECC821DB-13F7-41E1-AE08-18D096CEBC28}" srcId="{A068F1B8-1CC7-42A7-81DA-6646620FEC75}" destId="{1F7022A3-7E1C-4123-B885-EB69CEAAEF0D}" srcOrd="1" destOrd="0" parTransId="{1597CC6A-2C38-4EFA-B6B3-B31816B7BA96}" sibTransId="{4B99BF71-D190-4DAA-8414-E40962ECD608}"/>
    <dgm:cxn modelId="{A9CE9B20-EB70-4FF5-AF9A-04EE404A5692}" type="presOf" srcId="{47A8F65B-F3BD-4AEE-8BF0-DD70573C7A9F}" destId="{1C7EF8EE-CB55-472B-9C27-7D810A84449C}" srcOrd="0" destOrd="1" presId="urn:microsoft.com/office/officeart/2005/8/layout/hList1"/>
    <dgm:cxn modelId="{BAD62620-C66D-4929-A42F-F75D4CEE7B59}" srcId="{B2DB1B11-8AD9-46C8-9032-E57162DB7C56}" destId="{47A8F65B-F3BD-4AEE-8BF0-DD70573C7A9F}" srcOrd="1" destOrd="0" parTransId="{80A32F96-2D06-4624-87D8-1578B9170CC4}" sibTransId="{667AC91B-619A-4763-A76C-973F5CC2A227}"/>
    <dgm:cxn modelId="{D95206E5-45DE-443C-AC3D-11751588F409}" type="presOf" srcId="{B4538BD3-3B4A-432E-A526-A803FEBC2225}" destId="{72C7AEDC-AA74-4710-BC1A-318C6EB72B08}" srcOrd="0" destOrd="0" presId="urn:microsoft.com/office/officeart/2005/8/layout/hList1"/>
    <dgm:cxn modelId="{DACF11E9-D6AD-4262-927E-BF7230A526C7}" type="presOf" srcId="{FEAA4968-9F47-4712-89B1-37DA277BEA48}" destId="{DB78075A-A7C6-4FF5-A61D-9511B6674987}" srcOrd="0" destOrd="1" presId="urn:microsoft.com/office/officeart/2005/8/layout/hList1"/>
    <dgm:cxn modelId="{AF409905-6F01-4081-97C4-263D07AA39AF}" type="presOf" srcId="{8A7892AA-01F0-4082-966B-3460EDD62411}" destId="{1C7EF8EE-CB55-472B-9C27-7D810A84449C}" srcOrd="0" destOrd="0" presId="urn:microsoft.com/office/officeart/2005/8/layout/hList1"/>
    <dgm:cxn modelId="{A3A2C176-7B35-4BAA-9301-A4DF8F17AE97}" type="presOf" srcId="{1F7022A3-7E1C-4123-B885-EB69CEAAEF0D}" destId="{72C7AEDC-AA74-4710-BC1A-318C6EB72B08}" srcOrd="0" destOrd="1" presId="urn:microsoft.com/office/officeart/2005/8/layout/hList1"/>
    <dgm:cxn modelId="{9E0755E5-9003-45DF-9021-4000DE13C268}" srcId="{9BAEF55C-0E87-41F3-9958-5435194045C4}" destId="{FEAA4968-9F47-4712-89B1-37DA277BEA48}" srcOrd="1" destOrd="0" parTransId="{7FF77806-DB55-401C-A27F-AF8EC8A2A858}" sibTransId="{F225970E-C2D3-409F-9B00-E4082CF7C46D}"/>
    <dgm:cxn modelId="{DE3F20C4-2B28-4040-B59A-FF9C8D823BFD}" srcId="{B2DB1B11-8AD9-46C8-9032-E57162DB7C56}" destId="{94B52A3A-6119-4ABA-A2A0-5C38BFCA7ED5}" srcOrd="2" destOrd="0" parTransId="{80999ECA-5A4F-4AF4-BC95-D86A8F731B0B}" sibTransId="{776D0A3D-F782-4116-BE11-65870E27A473}"/>
    <dgm:cxn modelId="{322FF830-4DCF-49F1-B43F-F38FB6B57336}" srcId="{B2DB1B11-8AD9-46C8-9032-E57162DB7C56}" destId="{8A7892AA-01F0-4082-966B-3460EDD62411}" srcOrd="0" destOrd="0" parTransId="{109E2BC2-3984-49AF-A3C9-EB40E080EB63}" sibTransId="{AAB624A1-E19A-46EF-807B-5A23E1664B1A}"/>
    <dgm:cxn modelId="{7071B466-BB66-4C63-8A3A-CD6358D73892}" type="presOf" srcId="{CF412AD5-7221-46BC-93BC-68A98B2D2A4F}" destId="{DB78075A-A7C6-4FF5-A61D-9511B6674987}" srcOrd="0" destOrd="0" presId="urn:microsoft.com/office/officeart/2005/8/layout/hList1"/>
    <dgm:cxn modelId="{2A0A6638-4428-46F4-B0AC-066740A8485F}" srcId="{4A40726A-7253-4167-84B2-57F69C6D740C}" destId="{9BAEF55C-0E87-41F3-9958-5435194045C4}" srcOrd="2" destOrd="0" parTransId="{1122E938-0438-408E-974E-B72FA549C66D}" sibTransId="{0EE087DE-1F4F-4180-AF24-CE15DB12EF4F}"/>
    <dgm:cxn modelId="{82E5BBB8-AE0C-4980-8F2D-C4EEA1021562}" type="presOf" srcId="{34A18AAD-9B04-46BE-98B8-24C60357FAB5}" destId="{DB78075A-A7C6-4FF5-A61D-9511B6674987}" srcOrd="0" destOrd="2" presId="urn:microsoft.com/office/officeart/2005/8/layout/hList1"/>
    <dgm:cxn modelId="{969D9324-9725-437D-9F87-D669B6E98D17}" srcId="{FEAA4968-9F47-4712-89B1-37DA277BEA48}" destId="{51EFAD97-CE57-4D28-BBB3-0F2EFBC6F39E}" srcOrd="1" destOrd="0" parTransId="{20C71706-10CA-41DD-82AD-A361EC98E26E}" sibTransId="{8B448745-F1CA-4CD2-9270-1B98A12619B9}"/>
    <dgm:cxn modelId="{5E6FF893-1E03-41B2-BB33-4023ACD4A029}" type="presOf" srcId="{51EFAD97-CE57-4D28-BBB3-0F2EFBC6F39E}" destId="{DB78075A-A7C6-4FF5-A61D-9511B6674987}" srcOrd="0" destOrd="3" presId="urn:microsoft.com/office/officeart/2005/8/layout/hList1"/>
    <dgm:cxn modelId="{88D90937-315A-4980-821F-201DCB0DBFDF}" type="presOf" srcId="{9BAEF55C-0E87-41F3-9958-5435194045C4}" destId="{2354007F-6D0F-47D2-A884-DF975EFBF8CA}" srcOrd="0" destOrd="0" presId="urn:microsoft.com/office/officeart/2005/8/layout/hList1"/>
    <dgm:cxn modelId="{25211212-CAF3-404D-953F-F4879E6F03EE}" srcId="{4A40726A-7253-4167-84B2-57F69C6D740C}" destId="{B2DB1B11-8AD9-46C8-9032-E57162DB7C56}" srcOrd="0" destOrd="0" parTransId="{C36BA3D8-98F9-484B-88F0-77553BB699F5}" sibTransId="{0123A8E5-266A-4A03-B146-BC888FC0A7FF}"/>
    <dgm:cxn modelId="{4C87F098-859B-4DED-838E-21DBADD18B87}" srcId="{FEAA4968-9F47-4712-89B1-37DA277BEA48}" destId="{34A18AAD-9B04-46BE-98B8-24C60357FAB5}" srcOrd="0" destOrd="0" parTransId="{46363E39-AEAA-4756-AE8E-58EA6C71F3C1}" sibTransId="{2A0FEA96-E825-41EA-B64E-0ADF38EAE443}"/>
    <dgm:cxn modelId="{54CC01C1-601E-4BFC-8BED-DE3A8C63D396}" type="presOf" srcId="{A068F1B8-1CC7-42A7-81DA-6646620FEC75}" destId="{97E70863-CB7D-47CE-A20F-6DFF9C847CC4}" srcOrd="0" destOrd="0" presId="urn:microsoft.com/office/officeart/2005/8/layout/hList1"/>
    <dgm:cxn modelId="{DA6590CA-48BD-4AD3-BC1B-9F3B89014C81}" type="presOf" srcId="{B2DB1B11-8AD9-46C8-9032-E57162DB7C56}" destId="{98734AEB-80F5-4054-A1D4-4229DB798E5C}" srcOrd="0" destOrd="0" presId="urn:microsoft.com/office/officeart/2005/8/layout/hList1"/>
    <dgm:cxn modelId="{70168F38-B376-4FB3-B279-15C1E1B072FA}" srcId="{4A40726A-7253-4167-84B2-57F69C6D740C}" destId="{A068F1B8-1CC7-42A7-81DA-6646620FEC75}" srcOrd="1" destOrd="0" parTransId="{1D0CC2F8-B1BB-4597-A852-CCD2772C3181}" sibTransId="{B5FE14DE-8911-4BBE-87DD-E320EAB380D2}"/>
    <dgm:cxn modelId="{43B30225-B224-4438-AC64-622CFD9F4EA8}" srcId="{A068F1B8-1CC7-42A7-81DA-6646620FEC75}" destId="{B4538BD3-3B4A-432E-A526-A803FEBC2225}" srcOrd="0" destOrd="0" parTransId="{076E7446-554F-419A-82E0-238A74CC9F2E}" sibTransId="{7E3587F9-F2E5-4F4D-B664-38131DBE305C}"/>
    <dgm:cxn modelId="{DF53CC34-F40D-4C44-BFEE-4122D19BAB08}" type="presParOf" srcId="{5B6BC9B5-2D43-42A1-8C92-FBD31A23D1FC}" destId="{E4689A5A-3A61-4FCC-980C-B9804AF3528B}" srcOrd="0" destOrd="0" presId="urn:microsoft.com/office/officeart/2005/8/layout/hList1"/>
    <dgm:cxn modelId="{F58FFCDA-AD2C-47D6-8FCA-DBE76EBC897F}" type="presParOf" srcId="{E4689A5A-3A61-4FCC-980C-B9804AF3528B}" destId="{98734AEB-80F5-4054-A1D4-4229DB798E5C}" srcOrd="0" destOrd="0" presId="urn:microsoft.com/office/officeart/2005/8/layout/hList1"/>
    <dgm:cxn modelId="{5ADCBBD3-4093-4325-BF43-CD715BCA1AAD}" type="presParOf" srcId="{E4689A5A-3A61-4FCC-980C-B9804AF3528B}" destId="{1C7EF8EE-CB55-472B-9C27-7D810A84449C}" srcOrd="1" destOrd="0" presId="urn:microsoft.com/office/officeart/2005/8/layout/hList1"/>
    <dgm:cxn modelId="{43B56784-DC70-4716-B21B-2B515F28E257}" type="presParOf" srcId="{5B6BC9B5-2D43-42A1-8C92-FBD31A23D1FC}" destId="{3AD11496-F8E5-47DE-83AF-1F2C52CD6340}" srcOrd="1" destOrd="0" presId="urn:microsoft.com/office/officeart/2005/8/layout/hList1"/>
    <dgm:cxn modelId="{21659F30-B14A-4BF6-B05A-2C5FB46F97CD}" type="presParOf" srcId="{5B6BC9B5-2D43-42A1-8C92-FBD31A23D1FC}" destId="{AE83E070-9CB0-47A2-97E4-81EF4C3E76F0}" srcOrd="2" destOrd="0" presId="urn:microsoft.com/office/officeart/2005/8/layout/hList1"/>
    <dgm:cxn modelId="{6CBCBCED-5D98-4B5E-B353-2126D7659D2B}" type="presParOf" srcId="{AE83E070-9CB0-47A2-97E4-81EF4C3E76F0}" destId="{97E70863-CB7D-47CE-A20F-6DFF9C847CC4}" srcOrd="0" destOrd="0" presId="urn:microsoft.com/office/officeart/2005/8/layout/hList1"/>
    <dgm:cxn modelId="{B267099E-2BEF-40A4-8AA6-F19BE96597B3}" type="presParOf" srcId="{AE83E070-9CB0-47A2-97E4-81EF4C3E76F0}" destId="{72C7AEDC-AA74-4710-BC1A-318C6EB72B08}" srcOrd="1" destOrd="0" presId="urn:microsoft.com/office/officeart/2005/8/layout/hList1"/>
    <dgm:cxn modelId="{C69D52FD-44D0-4F82-838E-8F4BB8E55F33}" type="presParOf" srcId="{5B6BC9B5-2D43-42A1-8C92-FBD31A23D1FC}" destId="{05F24720-8A90-4E21-AF40-F701DEC8ED5B}" srcOrd="3" destOrd="0" presId="urn:microsoft.com/office/officeart/2005/8/layout/hList1"/>
    <dgm:cxn modelId="{D4E08165-850E-421D-A1A5-5B26F8CB6EEC}" type="presParOf" srcId="{5B6BC9B5-2D43-42A1-8C92-FBD31A23D1FC}" destId="{F0EE20CD-2BED-4503-BD6E-DAE78893E2E7}" srcOrd="4" destOrd="0" presId="urn:microsoft.com/office/officeart/2005/8/layout/hList1"/>
    <dgm:cxn modelId="{DC187344-8C5B-4531-A7D4-2D6E8B17AF48}" type="presParOf" srcId="{F0EE20CD-2BED-4503-BD6E-DAE78893E2E7}" destId="{2354007F-6D0F-47D2-A884-DF975EFBF8CA}" srcOrd="0" destOrd="0" presId="urn:microsoft.com/office/officeart/2005/8/layout/hList1"/>
    <dgm:cxn modelId="{3D5FCDFB-9ADD-472D-8D46-C9A6A0750686}" type="presParOf" srcId="{F0EE20CD-2BED-4503-BD6E-DAE78893E2E7}" destId="{DB78075A-A7C6-4FF5-A61D-9511B66749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21AFF-E329-4FA1-A3E7-F91B5E8A2CB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147971A-929C-4857-9068-ACB91918C839}">
      <dgm:prSet phldrT="[Text]"/>
      <dgm:spPr/>
      <dgm:t>
        <a:bodyPr/>
        <a:lstStyle/>
        <a:p>
          <a:r>
            <a:rPr lang="en-US" dirty="0" smtClean="0"/>
            <a:t>Individuals</a:t>
          </a:r>
          <a:endParaRPr lang="en-US" dirty="0"/>
        </a:p>
      </dgm:t>
    </dgm:pt>
    <dgm:pt modelId="{95A8DB78-0335-4FE1-96E4-D4526EE84617}" type="parTrans" cxnId="{9E6420F6-5558-4D5D-9F61-58105D14FE3B}">
      <dgm:prSet/>
      <dgm:spPr/>
      <dgm:t>
        <a:bodyPr/>
        <a:lstStyle/>
        <a:p>
          <a:endParaRPr lang="en-US"/>
        </a:p>
      </dgm:t>
    </dgm:pt>
    <dgm:pt modelId="{A06A4F74-1D3E-41FC-8FF4-03235B210705}" type="sibTrans" cxnId="{9E6420F6-5558-4D5D-9F61-58105D14FE3B}">
      <dgm:prSet/>
      <dgm:spPr/>
      <dgm:t>
        <a:bodyPr/>
        <a:lstStyle/>
        <a:p>
          <a:endParaRPr lang="en-US"/>
        </a:p>
      </dgm:t>
    </dgm:pt>
    <dgm:pt modelId="{0986E2DE-B82A-4C88-A890-BF21B4B8F6F5}">
      <dgm:prSet phldrT="[Text]"/>
      <dgm:spPr/>
      <dgm:t>
        <a:bodyPr/>
        <a:lstStyle/>
        <a:p>
          <a:r>
            <a:rPr lang="en-US" dirty="0" smtClean="0"/>
            <a:t>Without unreasonable delay, no later than 60 days after breach discovered</a:t>
          </a:r>
          <a:endParaRPr lang="en-US" dirty="0"/>
        </a:p>
      </dgm:t>
    </dgm:pt>
    <dgm:pt modelId="{D71FFEBE-0BC6-46AB-9759-5AC7257F2EE1}" type="parTrans" cxnId="{3E831E2B-B296-43A4-ADBB-520BCFEB0DA2}">
      <dgm:prSet/>
      <dgm:spPr/>
      <dgm:t>
        <a:bodyPr/>
        <a:lstStyle/>
        <a:p>
          <a:endParaRPr lang="en-US"/>
        </a:p>
      </dgm:t>
    </dgm:pt>
    <dgm:pt modelId="{3E184078-AF5B-46D3-B7D1-338D49B38081}" type="sibTrans" cxnId="{3E831E2B-B296-43A4-ADBB-520BCFEB0DA2}">
      <dgm:prSet/>
      <dgm:spPr/>
      <dgm:t>
        <a:bodyPr/>
        <a:lstStyle/>
        <a:p>
          <a:endParaRPr lang="en-US"/>
        </a:p>
      </dgm:t>
    </dgm:pt>
    <dgm:pt modelId="{5D3BBAE7-776B-4461-A882-6BCBD02106EC}">
      <dgm:prSet phldrT="[Text]"/>
      <dgm:spPr/>
      <dgm:t>
        <a:bodyPr/>
        <a:lstStyle/>
        <a:p>
          <a:r>
            <a:rPr lang="en-US" dirty="0" smtClean="0"/>
            <a:t>US DHHS Secretary</a:t>
          </a:r>
          <a:endParaRPr lang="en-US" dirty="0"/>
        </a:p>
      </dgm:t>
    </dgm:pt>
    <dgm:pt modelId="{5BC4921E-0B7C-4117-8522-40B26E47EFB7}" type="parTrans" cxnId="{A3A1D54A-8BAF-4781-9EAB-A133BB3D6325}">
      <dgm:prSet/>
      <dgm:spPr/>
      <dgm:t>
        <a:bodyPr/>
        <a:lstStyle/>
        <a:p>
          <a:endParaRPr lang="en-US"/>
        </a:p>
      </dgm:t>
    </dgm:pt>
    <dgm:pt modelId="{B87B88FE-75AC-4428-9C2C-82E5950AA83E}" type="sibTrans" cxnId="{A3A1D54A-8BAF-4781-9EAB-A133BB3D6325}">
      <dgm:prSet/>
      <dgm:spPr/>
      <dgm:t>
        <a:bodyPr/>
        <a:lstStyle/>
        <a:p>
          <a:endParaRPr lang="en-US"/>
        </a:p>
      </dgm:t>
    </dgm:pt>
    <dgm:pt modelId="{8DFCDEF1-3401-4601-A543-0988D0424AE2}">
      <dgm:prSet phldrT="[Text]"/>
      <dgm:spPr/>
      <dgm:t>
        <a:bodyPr/>
        <a:lstStyle/>
        <a:p>
          <a:r>
            <a:rPr lang="en-US" u="sng" dirty="0" smtClean="0"/>
            <a:t>&gt;</a:t>
          </a:r>
          <a:r>
            <a:rPr lang="en-US" dirty="0" smtClean="0"/>
            <a:t> 500 individuals: contemporaneous w/individual notice</a:t>
          </a:r>
          <a:endParaRPr lang="en-US" dirty="0"/>
        </a:p>
      </dgm:t>
    </dgm:pt>
    <dgm:pt modelId="{0F506321-5EC2-41CD-B6CF-6D360D0AE63C}" type="parTrans" cxnId="{EA83BB4C-02B9-4389-92AA-E8005EC104AA}">
      <dgm:prSet/>
      <dgm:spPr/>
      <dgm:t>
        <a:bodyPr/>
        <a:lstStyle/>
        <a:p>
          <a:endParaRPr lang="en-US"/>
        </a:p>
      </dgm:t>
    </dgm:pt>
    <dgm:pt modelId="{E883A489-D297-42BC-AB98-8565B2A8EA47}" type="sibTrans" cxnId="{EA83BB4C-02B9-4389-92AA-E8005EC104AA}">
      <dgm:prSet/>
      <dgm:spPr/>
      <dgm:t>
        <a:bodyPr/>
        <a:lstStyle/>
        <a:p>
          <a:endParaRPr lang="en-US"/>
        </a:p>
      </dgm:t>
    </dgm:pt>
    <dgm:pt modelId="{7C4D6B56-8AD2-4BE5-8844-C15F521C1BCC}">
      <dgm:prSet phldrT="[Text]"/>
      <dgm:spPr/>
      <dgm:t>
        <a:bodyPr/>
        <a:lstStyle/>
        <a:p>
          <a:r>
            <a:rPr lang="en-US" dirty="0" smtClean="0"/>
            <a:t>Media (only if more than 500)</a:t>
          </a:r>
          <a:endParaRPr lang="en-US" dirty="0"/>
        </a:p>
      </dgm:t>
    </dgm:pt>
    <dgm:pt modelId="{AC86FF9D-EC30-485C-96F4-3DE35BAC22E2}" type="parTrans" cxnId="{7E2A51E7-5925-4723-9F2F-272147730CDE}">
      <dgm:prSet/>
      <dgm:spPr/>
      <dgm:t>
        <a:bodyPr/>
        <a:lstStyle/>
        <a:p>
          <a:endParaRPr lang="en-US"/>
        </a:p>
      </dgm:t>
    </dgm:pt>
    <dgm:pt modelId="{C9C12D87-5ED6-4A9A-A553-1BC5D68E3812}" type="sibTrans" cxnId="{7E2A51E7-5925-4723-9F2F-272147730CDE}">
      <dgm:prSet/>
      <dgm:spPr/>
      <dgm:t>
        <a:bodyPr/>
        <a:lstStyle/>
        <a:p>
          <a:endParaRPr lang="en-US"/>
        </a:p>
      </dgm:t>
    </dgm:pt>
    <dgm:pt modelId="{848B58C1-4C16-4B1B-80A6-F23E1A128EEE}">
      <dgm:prSet phldrT="[Text]"/>
      <dgm:spPr/>
      <dgm:t>
        <a:bodyPr/>
        <a:lstStyle/>
        <a:p>
          <a:r>
            <a:rPr lang="en-US" dirty="0" smtClean="0"/>
            <a:t>&lt; 500 individuals: no later than 60 days after the end of the calendar year when the breach is discovered</a:t>
          </a:r>
          <a:endParaRPr lang="en-US" dirty="0"/>
        </a:p>
      </dgm:t>
    </dgm:pt>
    <dgm:pt modelId="{32F98862-9C5F-4F9C-B55B-D8EF530D9B02}" type="parTrans" cxnId="{4B2121D7-FD1A-434D-9C81-64384FF6FAB6}">
      <dgm:prSet/>
      <dgm:spPr/>
      <dgm:t>
        <a:bodyPr/>
        <a:lstStyle/>
        <a:p>
          <a:endParaRPr lang="en-US"/>
        </a:p>
      </dgm:t>
    </dgm:pt>
    <dgm:pt modelId="{0A68010F-65DB-450D-8EFD-393F932EF7A6}" type="sibTrans" cxnId="{4B2121D7-FD1A-434D-9C81-64384FF6FAB6}">
      <dgm:prSet/>
      <dgm:spPr/>
      <dgm:t>
        <a:bodyPr/>
        <a:lstStyle/>
        <a:p>
          <a:endParaRPr lang="en-US"/>
        </a:p>
      </dgm:t>
    </dgm:pt>
    <dgm:pt modelId="{61DF1E36-A487-4B84-BDA9-8800B3C367DF}">
      <dgm:prSet phldrT="[Text]"/>
      <dgm:spPr/>
      <dgm:t>
        <a:bodyPr/>
        <a:lstStyle/>
        <a:p>
          <a:r>
            <a:rPr lang="en-US" dirty="0" smtClean="0"/>
            <a:t>Without unreasonable delay, no later than 60 days after breach discovered</a:t>
          </a:r>
          <a:endParaRPr lang="en-US" dirty="0"/>
        </a:p>
      </dgm:t>
    </dgm:pt>
    <dgm:pt modelId="{2CA0A7E6-02E5-4F9E-9523-AF40714A3E4C}" type="parTrans" cxnId="{177D1EC4-4BA5-4AD6-A83D-534157A7DF0B}">
      <dgm:prSet/>
      <dgm:spPr/>
      <dgm:t>
        <a:bodyPr/>
        <a:lstStyle/>
        <a:p>
          <a:endParaRPr lang="en-US"/>
        </a:p>
      </dgm:t>
    </dgm:pt>
    <dgm:pt modelId="{E72B538C-9164-4F11-9F55-A8AF5C6205E4}" type="sibTrans" cxnId="{177D1EC4-4BA5-4AD6-A83D-534157A7DF0B}">
      <dgm:prSet/>
      <dgm:spPr/>
      <dgm:t>
        <a:bodyPr/>
        <a:lstStyle/>
        <a:p>
          <a:endParaRPr lang="en-US"/>
        </a:p>
      </dgm:t>
    </dgm:pt>
    <dgm:pt modelId="{B671E498-D841-46D3-A101-07D9381E9B86}" type="pres">
      <dgm:prSet presAssocID="{13F21AFF-E329-4FA1-A3E7-F91B5E8A2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011DF0-7F2A-4DA3-BB8F-073E3B298B89}" type="pres">
      <dgm:prSet presAssocID="{7147971A-929C-4857-9068-ACB91918C8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BFEC8-EB09-481F-9356-3FDE560BAAAF}" type="pres">
      <dgm:prSet presAssocID="{7147971A-929C-4857-9068-ACB91918C83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E1C1C-C257-4B0B-9C94-D495E1E88C8D}" type="pres">
      <dgm:prSet presAssocID="{5D3BBAE7-776B-4461-A882-6BCBD02106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56BA7-DBA0-4DE3-A94E-FB6166955CC9}" type="pres">
      <dgm:prSet presAssocID="{5D3BBAE7-776B-4461-A882-6BCBD02106E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C7974-B0D5-4D4B-B0C9-D885D538DDA9}" type="pres">
      <dgm:prSet presAssocID="{7C4D6B56-8AD2-4BE5-8844-C15F521C1B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6B455-0EDE-4FF5-BE49-3E13C62FCB69}" type="pres">
      <dgm:prSet presAssocID="{7C4D6B56-8AD2-4BE5-8844-C15F521C1BC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31E2B-B296-43A4-ADBB-520BCFEB0DA2}" srcId="{7147971A-929C-4857-9068-ACB91918C839}" destId="{0986E2DE-B82A-4C88-A890-BF21B4B8F6F5}" srcOrd="0" destOrd="0" parTransId="{D71FFEBE-0BC6-46AB-9759-5AC7257F2EE1}" sibTransId="{3E184078-AF5B-46D3-B7D1-338D49B38081}"/>
    <dgm:cxn modelId="{C579940A-83C0-4E7E-A6DB-FFE1DED8E74E}" type="presOf" srcId="{61DF1E36-A487-4B84-BDA9-8800B3C367DF}" destId="{0FF6B455-0EDE-4FF5-BE49-3E13C62FCB69}" srcOrd="0" destOrd="0" presId="urn:microsoft.com/office/officeart/2005/8/layout/vList2"/>
    <dgm:cxn modelId="{42A74B0E-B44C-488F-B05C-9EEC0A20DC92}" type="presOf" srcId="{0986E2DE-B82A-4C88-A890-BF21B4B8F6F5}" destId="{BBEBFEC8-EB09-481F-9356-3FDE560BAAAF}" srcOrd="0" destOrd="0" presId="urn:microsoft.com/office/officeart/2005/8/layout/vList2"/>
    <dgm:cxn modelId="{A3A1D54A-8BAF-4781-9EAB-A133BB3D6325}" srcId="{13F21AFF-E329-4FA1-A3E7-F91B5E8A2CBB}" destId="{5D3BBAE7-776B-4461-A882-6BCBD02106EC}" srcOrd="1" destOrd="0" parTransId="{5BC4921E-0B7C-4117-8522-40B26E47EFB7}" sibTransId="{B87B88FE-75AC-4428-9C2C-82E5950AA83E}"/>
    <dgm:cxn modelId="{CDB39EDC-CF98-4719-9234-BC9C5F2FC020}" type="presOf" srcId="{7147971A-929C-4857-9068-ACB91918C839}" destId="{90011DF0-7F2A-4DA3-BB8F-073E3B298B89}" srcOrd="0" destOrd="0" presId="urn:microsoft.com/office/officeart/2005/8/layout/vList2"/>
    <dgm:cxn modelId="{7E2A51E7-5925-4723-9F2F-272147730CDE}" srcId="{13F21AFF-E329-4FA1-A3E7-F91B5E8A2CBB}" destId="{7C4D6B56-8AD2-4BE5-8844-C15F521C1BCC}" srcOrd="2" destOrd="0" parTransId="{AC86FF9D-EC30-485C-96F4-3DE35BAC22E2}" sibTransId="{C9C12D87-5ED6-4A9A-A553-1BC5D68E3812}"/>
    <dgm:cxn modelId="{9E6420F6-5558-4D5D-9F61-58105D14FE3B}" srcId="{13F21AFF-E329-4FA1-A3E7-F91B5E8A2CBB}" destId="{7147971A-929C-4857-9068-ACB91918C839}" srcOrd="0" destOrd="0" parTransId="{95A8DB78-0335-4FE1-96E4-D4526EE84617}" sibTransId="{A06A4F74-1D3E-41FC-8FF4-03235B210705}"/>
    <dgm:cxn modelId="{177D1EC4-4BA5-4AD6-A83D-534157A7DF0B}" srcId="{7C4D6B56-8AD2-4BE5-8844-C15F521C1BCC}" destId="{61DF1E36-A487-4B84-BDA9-8800B3C367DF}" srcOrd="0" destOrd="0" parTransId="{2CA0A7E6-02E5-4F9E-9523-AF40714A3E4C}" sibTransId="{E72B538C-9164-4F11-9F55-A8AF5C6205E4}"/>
    <dgm:cxn modelId="{C7DAD724-96AA-4E5D-A7E9-1E4CC1D40D96}" type="presOf" srcId="{848B58C1-4C16-4B1B-80A6-F23E1A128EEE}" destId="{2B256BA7-DBA0-4DE3-A94E-FB6166955CC9}" srcOrd="0" destOrd="1" presId="urn:microsoft.com/office/officeart/2005/8/layout/vList2"/>
    <dgm:cxn modelId="{D149A798-8AC5-419C-8D18-FFA8E7D22047}" type="presOf" srcId="{8DFCDEF1-3401-4601-A543-0988D0424AE2}" destId="{2B256BA7-DBA0-4DE3-A94E-FB6166955CC9}" srcOrd="0" destOrd="0" presId="urn:microsoft.com/office/officeart/2005/8/layout/vList2"/>
    <dgm:cxn modelId="{3D9BDF62-28C7-49A3-903A-7CE49286285F}" type="presOf" srcId="{5D3BBAE7-776B-4461-A882-6BCBD02106EC}" destId="{D8DE1C1C-C257-4B0B-9C94-D495E1E88C8D}" srcOrd="0" destOrd="0" presId="urn:microsoft.com/office/officeart/2005/8/layout/vList2"/>
    <dgm:cxn modelId="{EA83BB4C-02B9-4389-92AA-E8005EC104AA}" srcId="{5D3BBAE7-776B-4461-A882-6BCBD02106EC}" destId="{8DFCDEF1-3401-4601-A543-0988D0424AE2}" srcOrd="0" destOrd="0" parTransId="{0F506321-5EC2-41CD-B6CF-6D360D0AE63C}" sibTransId="{E883A489-D297-42BC-AB98-8565B2A8EA47}"/>
    <dgm:cxn modelId="{7F778291-909A-4185-A07E-B6FD64C55167}" type="presOf" srcId="{7C4D6B56-8AD2-4BE5-8844-C15F521C1BCC}" destId="{D1FC7974-B0D5-4D4B-B0C9-D885D538DDA9}" srcOrd="0" destOrd="0" presId="urn:microsoft.com/office/officeart/2005/8/layout/vList2"/>
    <dgm:cxn modelId="{4B2121D7-FD1A-434D-9C81-64384FF6FAB6}" srcId="{5D3BBAE7-776B-4461-A882-6BCBD02106EC}" destId="{848B58C1-4C16-4B1B-80A6-F23E1A128EEE}" srcOrd="1" destOrd="0" parTransId="{32F98862-9C5F-4F9C-B55B-D8EF530D9B02}" sibTransId="{0A68010F-65DB-450D-8EFD-393F932EF7A6}"/>
    <dgm:cxn modelId="{C015ECB2-DD6B-4434-ABC5-74EC31DEEF6A}" type="presOf" srcId="{13F21AFF-E329-4FA1-A3E7-F91B5E8A2CBB}" destId="{B671E498-D841-46D3-A101-07D9381E9B86}" srcOrd="0" destOrd="0" presId="urn:microsoft.com/office/officeart/2005/8/layout/vList2"/>
    <dgm:cxn modelId="{9070350E-2F30-4D44-A45C-6F3D548DA79A}" type="presParOf" srcId="{B671E498-D841-46D3-A101-07D9381E9B86}" destId="{90011DF0-7F2A-4DA3-BB8F-073E3B298B89}" srcOrd="0" destOrd="0" presId="urn:microsoft.com/office/officeart/2005/8/layout/vList2"/>
    <dgm:cxn modelId="{D37D5620-D5F6-4458-A88C-63E4DF883DAB}" type="presParOf" srcId="{B671E498-D841-46D3-A101-07D9381E9B86}" destId="{BBEBFEC8-EB09-481F-9356-3FDE560BAAAF}" srcOrd="1" destOrd="0" presId="urn:microsoft.com/office/officeart/2005/8/layout/vList2"/>
    <dgm:cxn modelId="{51DD8DD6-49AB-4BF3-B907-3EBE94C6CED7}" type="presParOf" srcId="{B671E498-D841-46D3-A101-07D9381E9B86}" destId="{D8DE1C1C-C257-4B0B-9C94-D495E1E88C8D}" srcOrd="2" destOrd="0" presId="urn:microsoft.com/office/officeart/2005/8/layout/vList2"/>
    <dgm:cxn modelId="{E3CB13E0-B565-47AA-B325-70F39AD7AE1F}" type="presParOf" srcId="{B671E498-D841-46D3-A101-07D9381E9B86}" destId="{2B256BA7-DBA0-4DE3-A94E-FB6166955CC9}" srcOrd="3" destOrd="0" presId="urn:microsoft.com/office/officeart/2005/8/layout/vList2"/>
    <dgm:cxn modelId="{B1C9875C-C71E-4AD4-9E58-12CAA4112FCA}" type="presParOf" srcId="{B671E498-D841-46D3-A101-07D9381E9B86}" destId="{D1FC7974-B0D5-4D4B-B0C9-D885D538DDA9}" srcOrd="4" destOrd="0" presId="urn:microsoft.com/office/officeart/2005/8/layout/vList2"/>
    <dgm:cxn modelId="{A535773F-D5BF-4F10-860B-DA1C2913F0BA}" type="presParOf" srcId="{B671E498-D841-46D3-A101-07D9381E9B86}" destId="{0FF6B455-0EDE-4FF5-BE49-3E13C62FCB6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34AEB-80F5-4054-A1D4-4229DB798E5C}">
      <dsp:nvSpPr>
        <dsp:cNvPr id="0" name=""/>
        <dsp:cNvSpPr/>
      </dsp:nvSpPr>
      <dsp:spPr>
        <a:xfrm>
          <a:off x="2643" y="87118"/>
          <a:ext cx="2577107" cy="764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Covered entity</a:t>
          </a:r>
          <a:endParaRPr lang="en-US" sz="2100" kern="1200" dirty="0"/>
        </a:p>
      </dsp:txBody>
      <dsp:txXfrm>
        <a:off x="2643" y="87118"/>
        <a:ext cx="2577107" cy="764566"/>
      </dsp:txXfrm>
    </dsp:sp>
    <dsp:sp modelId="{1C7EF8EE-CB55-472B-9C27-7D810A84449C}">
      <dsp:nvSpPr>
        <dsp:cNvPr id="0" name=""/>
        <dsp:cNvSpPr/>
      </dsp:nvSpPr>
      <dsp:spPr>
        <a:xfrm>
          <a:off x="2643" y="851684"/>
          <a:ext cx="2577107" cy="39681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Health plan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Health care clearinghouse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Health care provider that transmits health information electronically for HIPAA transactions</a:t>
          </a:r>
          <a:endParaRPr lang="en-US" sz="2100" kern="1200" dirty="0"/>
        </a:p>
      </dsp:txBody>
      <dsp:txXfrm>
        <a:off x="2643" y="851684"/>
        <a:ext cx="2577107" cy="3968160"/>
      </dsp:txXfrm>
    </dsp:sp>
    <dsp:sp modelId="{97E70863-CB7D-47CE-A20F-6DFF9C847CC4}">
      <dsp:nvSpPr>
        <dsp:cNvPr id="0" name=""/>
        <dsp:cNvSpPr/>
      </dsp:nvSpPr>
      <dsp:spPr>
        <a:xfrm>
          <a:off x="2940546" y="87118"/>
          <a:ext cx="2577107" cy="7645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Hybrid entity</a:t>
          </a:r>
          <a:endParaRPr lang="en-US" sz="2100" kern="1200" dirty="0"/>
        </a:p>
      </dsp:txBody>
      <dsp:txXfrm>
        <a:off x="2940546" y="87118"/>
        <a:ext cx="2577107" cy="764566"/>
      </dsp:txXfrm>
    </dsp:sp>
    <dsp:sp modelId="{72C7AEDC-AA74-4710-BC1A-318C6EB72B08}">
      <dsp:nvSpPr>
        <dsp:cNvPr id="0" name=""/>
        <dsp:cNvSpPr/>
      </dsp:nvSpPr>
      <dsp:spPr>
        <a:xfrm>
          <a:off x="2940546" y="851684"/>
          <a:ext cx="2577107" cy="39681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Carries out both covered and non-covered functions, AND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Documents its hybrid entity status and designates its health care component</a:t>
          </a:r>
          <a:endParaRPr lang="en-US" sz="2100" kern="1200" dirty="0"/>
        </a:p>
      </dsp:txBody>
      <dsp:txXfrm>
        <a:off x="2940546" y="851684"/>
        <a:ext cx="2577107" cy="3968160"/>
      </dsp:txXfrm>
    </dsp:sp>
    <dsp:sp modelId="{2354007F-6D0F-47D2-A884-DF975EFBF8CA}">
      <dsp:nvSpPr>
        <dsp:cNvPr id="0" name=""/>
        <dsp:cNvSpPr/>
      </dsp:nvSpPr>
      <dsp:spPr>
        <a:xfrm>
          <a:off x="5878448" y="87118"/>
          <a:ext cx="2577107" cy="7645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Health care component</a:t>
          </a:r>
          <a:endParaRPr lang="en-US" sz="2100" kern="1200" dirty="0"/>
        </a:p>
      </dsp:txBody>
      <dsp:txXfrm>
        <a:off x="5878448" y="87118"/>
        <a:ext cx="2577107" cy="764566"/>
      </dsp:txXfrm>
    </dsp:sp>
    <dsp:sp modelId="{DB78075A-A7C6-4FF5-A61D-9511B6674987}">
      <dsp:nvSpPr>
        <dsp:cNvPr id="0" name=""/>
        <dsp:cNvSpPr/>
      </dsp:nvSpPr>
      <dsp:spPr>
        <a:xfrm>
          <a:off x="5878448" y="851684"/>
          <a:ext cx="2577107" cy="39681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 part(s) of the covered entity that are subject to HIPAA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Includes: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Covered functions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Business associate-like functions carried out by the covered entity</a:t>
          </a:r>
          <a:endParaRPr lang="en-US" sz="2100" kern="1200" dirty="0"/>
        </a:p>
      </dsp:txBody>
      <dsp:txXfrm>
        <a:off x="5878448" y="851684"/>
        <a:ext cx="2577107" cy="396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11DF0-7F2A-4DA3-BB8F-073E3B298B89}">
      <dsp:nvSpPr>
        <dsp:cNvPr id="0" name=""/>
        <dsp:cNvSpPr/>
      </dsp:nvSpPr>
      <dsp:spPr>
        <a:xfrm>
          <a:off x="0" y="23961"/>
          <a:ext cx="8229600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Individuals</a:t>
          </a:r>
          <a:endParaRPr lang="en-US" sz="2800" kern="1200" dirty="0"/>
        </a:p>
      </dsp:txBody>
      <dsp:txXfrm>
        <a:off x="32784" y="56745"/>
        <a:ext cx="8164032" cy="606012"/>
      </dsp:txXfrm>
    </dsp:sp>
    <dsp:sp modelId="{BBEBFEC8-EB09-481F-9356-3FDE560BAAAF}">
      <dsp:nvSpPr>
        <dsp:cNvPr id="0" name=""/>
        <dsp:cNvSpPr/>
      </dsp:nvSpPr>
      <dsp:spPr>
        <a:xfrm>
          <a:off x="0" y="695541"/>
          <a:ext cx="82296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Without unreasonable delay, no later than 60 days after breach discovered</a:t>
          </a:r>
          <a:endParaRPr lang="en-US" sz="2200" kern="1200" dirty="0"/>
        </a:p>
      </dsp:txBody>
      <dsp:txXfrm>
        <a:off x="0" y="695541"/>
        <a:ext cx="8229600" cy="695520"/>
      </dsp:txXfrm>
    </dsp:sp>
    <dsp:sp modelId="{D8DE1C1C-C257-4B0B-9C94-D495E1E88C8D}">
      <dsp:nvSpPr>
        <dsp:cNvPr id="0" name=""/>
        <dsp:cNvSpPr/>
      </dsp:nvSpPr>
      <dsp:spPr>
        <a:xfrm>
          <a:off x="0" y="1391061"/>
          <a:ext cx="8229600" cy="67158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 DHHS Secretary</a:t>
          </a:r>
          <a:endParaRPr lang="en-US" sz="2800" kern="1200" dirty="0"/>
        </a:p>
      </dsp:txBody>
      <dsp:txXfrm>
        <a:off x="32784" y="1423845"/>
        <a:ext cx="8164032" cy="606012"/>
      </dsp:txXfrm>
    </dsp:sp>
    <dsp:sp modelId="{2B256BA7-DBA0-4DE3-A94E-FB6166955CC9}">
      <dsp:nvSpPr>
        <dsp:cNvPr id="0" name=""/>
        <dsp:cNvSpPr/>
      </dsp:nvSpPr>
      <dsp:spPr>
        <a:xfrm>
          <a:off x="0" y="2062641"/>
          <a:ext cx="8229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u="sng" kern="1200" dirty="0" smtClean="0"/>
            <a:t>&gt;</a:t>
          </a:r>
          <a:r>
            <a:rPr lang="en-US" sz="2200" kern="1200" dirty="0" smtClean="0"/>
            <a:t> 500 individuals: contemporaneous w/individual notice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&lt; 500 individuals: no later than 60 days after the end of the calendar year when the breach is discovered</a:t>
          </a:r>
          <a:endParaRPr lang="en-US" sz="2200" kern="1200" dirty="0"/>
        </a:p>
      </dsp:txBody>
      <dsp:txXfrm>
        <a:off x="0" y="2062641"/>
        <a:ext cx="8229600" cy="1072260"/>
      </dsp:txXfrm>
    </dsp:sp>
    <dsp:sp modelId="{D1FC7974-B0D5-4D4B-B0C9-D885D538DDA9}">
      <dsp:nvSpPr>
        <dsp:cNvPr id="0" name=""/>
        <dsp:cNvSpPr/>
      </dsp:nvSpPr>
      <dsp:spPr>
        <a:xfrm>
          <a:off x="0" y="3134901"/>
          <a:ext cx="8229600" cy="6715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Media (only if more than 500)</a:t>
          </a:r>
          <a:endParaRPr lang="en-US" sz="2800" kern="1200" dirty="0"/>
        </a:p>
      </dsp:txBody>
      <dsp:txXfrm>
        <a:off x="32784" y="3167685"/>
        <a:ext cx="8164032" cy="606012"/>
      </dsp:txXfrm>
    </dsp:sp>
    <dsp:sp modelId="{0FF6B455-0EDE-4FF5-BE49-3E13C62FCB69}">
      <dsp:nvSpPr>
        <dsp:cNvPr id="0" name=""/>
        <dsp:cNvSpPr/>
      </dsp:nvSpPr>
      <dsp:spPr>
        <a:xfrm>
          <a:off x="0" y="3806481"/>
          <a:ext cx="82296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Without unreasonable delay, no later than 60 days after breach discovered</a:t>
          </a:r>
          <a:endParaRPr lang="en-US" sz="2200" kern="1200" dirty="0"/>
        </a:p>
      </dsp:txBody>
      <dsp:txXfrm>
        <a:off x="0" y="3806481"/>
        <a:ext cx="8229600" cy="69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1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r">
              <a:defRPr sz="1200"/>
            </a:lvl1pPr>
          </a:lstStyle>
          <a:p>
            <a:fld id="{1D8DBB13-7A00-4F5D-B2E9-1EE4E4B8CDCD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r">
              <a:defRPr sz="1200"/>
            </a:lvl1pPr>
          </a:lstStyle>
          <a:p>
            <a:fld id="{B1B5A42C-13AC-4479-86B4-BBF3CEDB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38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1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r">
              <a:defRPr sz="1200"/>
            </a:lvl1pPr>
          </a:lstStyle>
          <a:p>
            <a:fld id="{F9CE5B34-8E5B-402C-B2DA-8210AA5C9CD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7" tIns="46744" rIns="93487" bIns="467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87" tIns="46744" rIns="93487" bIns="467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r">
              <a:defRPr sz="1200"/>
            </a:lvl1pPr>
          </a:lstStyle>
          <a:p>
            <a:fld id="{F282406F-D548-4DDE-A992-D8571CD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57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5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9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67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7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7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05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63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3430C-EF19-418A-9119-EE75F548620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8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32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3430C-EF19-418A-9119-EE75F548620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12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02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F152A7-9963-4E5D-930D-D585265C40D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38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7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90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B416E-475A-4E6E-91B0-334DF7AFDF3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9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3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3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2406F-D548-4DDE-A992-D8571CD436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7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bar.png"/>
          <p:cNvPicPr>
            <a:picLocks noChangeAspect="1"/>
          </p:cNvPicPr>
          <p:nvPr/>
        </p:nvPicPr>
        <p:blipFill>
          <a:blip r:embed="rId3" cstate="print">
            <a:lum bright="25000"/>
          </a:blip>
          <a:srcRect t="53333" b="10000"/>
          <a:stretch>
            <a:fillRect/>
          </a:stretch>
        </p:blipFill>
        <p:spPr>
          <a:xfrm>
            <a:off x="0" y="3657600"/>
            <a:ext cx="91440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3810000"/>
            <a:ext cx="8610600" cy="1143000"/>
          </a:xfrm>
        </p:spPr>
        <p:txBody>
          <a:bodyPr anchor="b"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defRPr>
            </a:lvl1pPr>
          </a:lstStyle>
          <a:p>
            <a:r>
              <a:rPr lang="en-US" dirty="0" smtClean="0"/>
              <a:t>Enter the Title of Presentation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953000"/>
            <a:ext cx="8610600" cy="107518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rcRect t="90000" r="75000"/>
          <a:stretch>
            <a:fillRect/>
          </a:stretch>
        </p:blipFill>
        <p:spPr>
          <a:xfrm>
            <a:off x="0" y="6172200"/>
            <a:ext cx="2286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6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with im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bar.png"/>
          <p:cNvPicPr>
            <a:picLocks noChangeAspect="1"/>
          </p:cNvPicPr>
          <p:nvPr/>
        </p:nvPicPr>
        <p:blipFill>
          <a:blip r:embed="rId3" cstate="print">
            <a:lum bright="25000"/>
          </a:blip>
          <a:srcRect t="53333" b="10000"/>
          <a:stretch>
            <a:fillRect/>
          </a:stretch>
        </p:blipFill>
        <p:spPr>
          <a:xfrm>
            <a:off x="0" y="3657600"/>
            <a:ext cx="91440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3810000"/>
            <a:ext cx="8610600" cy="1143000"/>
          </a:xfrm>
        </p:spPr>
        <p:txBody>
          <a:bodyPr anchor="b"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defRPr>
            </a:lvl1pPr>
          </a:lstStyle>
          <a:p>
            <a:r>
              <a:rPr lang="en-US" dirty="0" smtClean="0"/>
              <a:t>Enter the Title of Presentation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953000"/>
            <a:ext cx="8610600" cy="107518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rcRect t="90000" r="75000"/>
          <a:stretch>
            <a:fillRect/>
          </a:stretch>
        </p:blipFill>
        <p:spPr>
          <a:xfrm>
            <a:off x="0" y="6172200"/>
            <a:ext cx="2286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3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9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22874" r="5413" b="14740"/>
          <a:stretch/>
        </p:blipFill>
        <p:spPr>
          <a:xfrm>
            <a:off x="503339" y="1568740"/>
            <a:ext cx="8145712" cy="427838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38200" y="1752600"/>
            <a:ext cx="754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2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8" y="0"/>
            <a:ext cx="4539842" cy="3200400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7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9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54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3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Public Health Concurrent Session II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Jill Moore, JD, MPH</a:t>
            </a:r>
          </a:p>
          <a:p>
            <a:r>
              <a:rPr lang="en-US" dirty="0" smtClean="0">
                <a:latin typeface="+mn-lt"/>
              </a:rPr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2953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with the hybrid entity designation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it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templates or required forms, but </a:t>
            </a:r>
            <a:r>
              <a:rPr lang="en-US" dirty="0" smtClean="0"/>
              <a:t>there are specifications in the rule: see 45 </a:t>
            </a:r>
            <a:r>
              <a:rPr lang="en-US" dirty="0"/>
              <a:t>CFR 164.105(a)</a:t>
            </a:r>
            <a:endParaRPr lang="en-US" dirty="0" smtClean="0"/>
          </a:p>
          <a:p>
            <a:r>
              <a:rPr lang="en-US" dirty="0" smtClean="0"/>
              <a:t>Retain it</a:t>
            </a:r>
          </a:p>
          <a:p>
            <a:pPr lvl="1"/>
            <a:r>
              <a:rPr lang="en-US" dirty="0" smtClean="0"/>
              <a:t>No requirement to file it with anyone, but should know where to find it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 smtClean="0"/>
              <a:t>it: 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inform HIPAA policies and procedures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ensure appropriate workforce training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help answer questions about uses and disclosures of information, breaches, etc.</a:t>
            </a:r>
          </a:p>
        </p:txBody>
      </p:sp>
    </p:spTree>
    <p:extLst>
      <p:ext uri="{BB962C8B-B14F-4D97-AF65-F5344CB8AC3E}">
        <p14:creationId xmlns:p14="http://schemas.microsoft.com/office/powerpoint/2010/main" val="7032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FAQs with answers that depend in part on what the hybrid entity designation says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609600" y="1531392"/>
            <a:ext cx="2971800" cy="1371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What are the rules for disclosing information?</a:t>
            </a:r>
            <a:endParaRPr lang="en-US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791200" y="3630304"/>
            <a:ext cx="2514600" cy="2514600"/>
          </a:xfrm>
          <a:prstGeom prst="wedgeRoundRectCallou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Information may have been disclosed improperly! </a:t>
            </a:r>
          </a:p>
          <a:p>
            <a:pPr algn="ctr"/>
            <a:r>
              <a:rPr lang="en-US" b="1" dirty="0" smtClean="0"/>
              <a:t>Do we have to do HIPAA breach notification?</a:t>
            </a:r>
            <a:endParaRPr lang="en-US" b="1" dirty="0"/>
          </a:p>
        </p:txBody>
      </p:sp>
      <p:sp>
        <p:nvSpPr>
          <p:cNvPr id="7" name="Cloud Callout 6"/>
          <p:cNvSpPr/>
          <p:nvPr/>
        </p:nvSpPr>
        <p:spPr>
          <a:xfrm>
            <a:off x="4114800" y="1327244"/>
            <a:ext cx="3810000" cy="190500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 we need a business associate agreement?</a:t>
            </a:r>
            <a:endParaRPr lang="en-US" b="1" dirty="0"/>
          </a:p>
        </p:txBody>
      </p:sp>
      <p:sp>
        <p:nvSpPr>
          <p:cNvPr id="8" name="Oval Callout 7"/>
          <p:cNvSpPr/>
          <p:nvPr/>
        </p:nvSpPr>
        <p:spPr>
          <a:xfrm>
            <a:off x="2438400" y="3416488"/>
            <a:ext cx="2590800" cy="1524000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Who has to have HIPAA training?</a:t>
            </a:r>
            <a:endParaRPr lang="en-US" b="1" dirty="0"/>
          </a:p>
        </p:txBody>
      </p:sp>
      <p:pic>
        <p:nvPicPr>
          <p:cNvPr id="9" name="Picture 4" descr="C:\Users\jill-jd\AppData\Local\Microsoft\Windows\Temporary Internet Files\Content.IE5\02WONCSS\peop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672687" cy="16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a reboot?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LHDs are encouraged to revisit their hybrid entity designations, especially if:</a:t>
            </a:r>
          </a:p>
          <a:p>
            <a:pPr lvl="1"/>
            <a:r>
              <a:rPr lang="en-US" dirty="0" smtClean="0"/>
              <a:t>New consolidated agency</a:t>
            </a:r>
          </a:p>
          <a:p>
            <a:pPr lvl="1"/>
            <a:r>
              <a:rPr lang="en-US" dirty="0" smtClean="0"/>
              <a:t>Programs/services added or ended</a:t>
            </a:r>
          </a:p>
          <a:p>
            <a:pPr lvl="1"/>
            <a:r>
              <a:rPr lang="en-US" dirty="0" smtClean="0"/>
              <a:t>Current designation more than a couple years old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6575" y="1291314"/>
            <a:ext cx="4040188" cy="639762"/>
          </a:xfrm>
        </p:spPr>
        <p:txBody>
          <a:bodyPr/>
          <a:lstStyle/>
          <a:p>
            <a:r>
              <a:rPr lang="en-US" dirty="0" smtClean="0"/>
              <a:t>Who they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6575" y="1931076"/>
            <a:ext cx="4040188" cy="3951288"/>
          </a:xfrm>
        </p:spPr>
        <p:txBody>
          <a:bodyPr/>
          <a:lstStyle/>
          <a:p>
            <a:r>
              <a:rPr lang="en-US" dirty="0"/>
              <a:t>Employees, volunteers, trainees, and other persons whose conduct in the performance of work is under the direct control of a </a:t>
            </a:r>
            <a:r>
              <a:rPr lang="en-US" dirty="0" smtClean="0"/>
              <a:t>covered entity or </a:t>
            </a:r>
            <a:r>
              <a:rPr lang="en-US" dirty="0"/>
              <a:t>business associate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1291314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Covered entity’s obligations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1931076"/>
            <a:ext cx="4041775" cy="3951288"/>
          </a:xfrm>
        </p:spPr>
        <p:txBody>
          <a:bodyPr/>
          <a:lstStyle/>
          <a:p>
            <a:r>
              <a:rPr lang="en-US" dirty="0" smtClean="0"/>
              <a:t>Take workforce into account in developing HIPAA policies/procedures</a:t>
            </a:r>
          </a:p>
          <a:p>
            <a:r>
              <a:rPr lang="en-US" dirty="0" smtClean="0"/>
              <a:t>Train workforce in HIPAA policies/procedures</a:t>
            </a:r>
          </a:p>
          <a:p>
            <a:r>
              <a:rPr lang="en-US" dirty="0" smtClean="0"/>
              <a:t>Sanction workforce members who don’t comply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C:\Users\jill-jd\AppData\Local\Microsoft\Windows\Temporary Internet Files\Content.IE5\02WONCSS\peop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09002"/>
            <a:ext cx="3124200" cy="19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5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Hipaa</a:t>
            </a:r>
            <a:r>
              <a:rPr lang="en-US" dirty="0" smtClean="0"/>
              <a:t> highlights: breach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Acquisition</a:t>
            </a:r>
            <a:r>
              <a:rPr lang="en-US" dirty="0"/>
              <a:t>, </a:t>
            </a:r>
            <a:r>
              <a:rPr lang="en-US" dirty="0" smtClean="0"/>
              <a:t>access, use, </a:t>
            </a:r>
            <a:r>
              <a:rPr lang="en-US" dirty="0"/>
              <a:t>or disclosure of </a:t>
            </a:r>
            <a:r>
              <a:rPr lang="en-US" dirty="0" smtClean="0"/>
              <a:t>protected health information (PHI) that:</a:t>
            </a:r>
          </a:p>
          <a:p>
            <a:pPr lvl="1"/>
            <a:r>
              <a:rPr lang="en-US" dirty="0" smtClean="0"/>
              <a:t>Is not authorized by the HIPAA privacy rule, </a:t>
            </a:r>
            <a:r>
              <a:rPr lang="en-US" u="sng" dirty="0" smtClean="0"/>
              <a:t>and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ompromises </a:t>
            </a:r>
            <a:r>
              <a:rPr lang="en-US" dirty="0"/>
              <a:t>the privacy and security of </a:t>
            </a:r>
            <a:r>
              <a:rPr lang="en-US" dirty="0" smtClean="0"/>
              <a:t>the PHI.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Breach is </a:t>
            </a:r>
            <a:r>
              <a:rPr lang="en-US" b="1" i="1" dirty="0" smtClean="0"/>
              <a:t>presumed</a:t>
            </a:r>
            <a:r>
              <a:rPr lang="en-US" dirty="0" smtClean="0"/>
              <a:t> unless:</a:t>
            </a:r>
          </a:p>
          <a:p>
            <a:pPr lvl="1"/>
            <a:r>
              <a:rPr lang="en-US" dirty="0" smtClean="0"/>
              <a:t>A specific exception in the rule </a:t>
            </a:r>
            <a:br>
              <a:rPr lang="en-US" dirty="0" smtClean="0"/>
            </a:br>
            <a:r>
              <a:rPr lang="en-US" dirty="0" smtClean="0"/>
              <a:t>applies, or </a:t>
            </a:r>
          </a:p>
          <a:p>
            <a:pPr lvl="1"/>
            <a:r>
              <a:rPr lang="en-US" dirty="0" smtClean="0"/>
              <a:t>A risk assessment shows a low </a:t>
            </a:r>
            <a:br>
              <a:rPr lang="en-US" dirty="0" smtClean="0"/>
            </a:br>
            <a:r>
              <a:rPr lang="en-US" dirty="0" smtClean="0"/>
              <a:t>probability that PHI was </a:t>
            </a:r>
            <a:br>
              <a:rPr lang="en-US" dirty="0" smtClean="0"/>
            </a:br>
            <a:r>
              <a:rPr lang="en-US" dirty="0" smtClean="0"/>
              <a:t>compromised.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breach?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PHI could not reasonably be retained</a:t>
            </a:r>
          </a:p>
          <a:p>
            <a:r>
              <a:rPr lang="en-US" sz="2800" dirty="0" smtClean="0"/>
              <a:t>Access </a:t>
            </a:r>
            <a:r>
              <a:rPr lang="en-US" sz="2800" dirty="0"/>
              <a:t>is unintentional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by a workforce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member </a:t>
            </a:r>
            <a:r>
              <a:rPr lang="en-US" sz="2800" dirty="0"/>
              <a:t>or business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associate </a:t>
            </a:r>
            <a:r>
              <a:rPr lang="en-US" sz="2800" dirty="0"/>
              <a:t>acting in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good </a:t>
            </a:r>
            <a:r>
              <a:rPr lang="en-US" sz="2800" dirty="0"/>
              <a:t>faith</a:t>
            </a:r>
          </a:p>
          <a:p>
            <a:r>
              <a:rPr lang="en-US" sz="2800" dirty="0"/>
              <a:t>Inadvertent disclosure is made to another person within the CE or BA who </a:t>
            </a:r>
            <a:r>
              <a:rPr lang="en-US" sz="2800" dirty="0" smtClean="0"/>
              <a:t>is </a:t>
            </a:r>
            <a:r>
              <a:rPr lang="en-US" sz="2800" dirty="0"/>
              <a:t>authorized to access </a:t>
            </a:r>
            <a:r>
              <a:rPr lang="en-US" sz="2800" dirty="0" smtClean="0"/>
              <a:t>PHI</a:t>
            </a:r>
            <a:endParaRPr lang="en-US" sz="35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2200"/>
            <a:ext cx="2667000" cy="17921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exceptions?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it is: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38600" cy="414972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Analysis </a:t>
            </a:r>
            <a:r>
              <a:rPr lang="en-US" dirty="0" smtClean="0"/>
              <a:t>you </a:t>
            </a:r>
            <a:r>
              <a:rPr lang="en-US" dirty="0"/>
              <a:t>undertake to demonstrate low probability that PHI was </a:t>
            </a:r>
            <a:r>
              <a:rPr lang="en-US" dirty="0" smtClean="0"/>
              <a:t>compromised</a:t>
            </a:r>
          </a:p>
          <a:p>
            <a:r>
              <a:rPr lang="en-US" sz="2300" dirty="0" smtClean="0"/>
              <a:t>Demonstrated low probability of compromise defeats the presumption that unauthorized acquisition, access, use, or disclosure was a breach</a:t>
            </a:r>
            <a:endParaRPr lang="en-US" sz="2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Minimum  factors: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Nature and extent of PHI, including types of identifiers &amp; likelihood of re-identification</a:t>
            </a:r>
          </a:p>
          <a:p>
            <a:r>
              <a:rPr lang="en-US" dirty="0" smtClean="0"/>
              <a:t>Unauthorized person who received disclosure or used PHI</a:t>
            </a:r>
          </a:p>
          <a:p>
            <a:r>
              <a:rPr lang="en-US" dirty="0" smtClean="0"/>
              <a:t>Whether PHI was actually acquired and viewed</a:t>
            </a:r>
          </a:p>
          <a:p>
            <a:r>
              <a:rPr lang="en-US" dirty="0" smtClean="0"/>
              <a:t>Extent to which any risk to PHI has been mitigated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648200"/>
          </a:xfrm>
        </p:spPr>
        <p:txBody>
          <a:bodyPr/>
          <a:lstStyle/>
          <a:p>
            <a:r>
              <a:rPr lang="en-US" dirty="0" smtClean="0"/>
              <a:t>Don’t have to notify if:</a:t>
            </a:r>
          </a:p>
          <a:p>
            <a:pPr lvl="1"/>
            <a:r>
              <a:rPr lang="en-US" dirty="0" smtClean="0"/>
              <a:t>PHI was encrypted, or</a:t>
            </a:r>
          </a:p>
          <a:p>
            <a:pPr lvl="1"/>
            <a:r>
              <a:rPr lang="en-US" dirty="0" smtClean="0"/>
              <a:t>PHI was disposed in keeping with HHS guidance on secure disposal</a:t>
            </a:r>
          </a:p>
          <a:p>
            <a:pPr lvl="1"/>
            <a:endParaRPr lang="en-US" dirty="0"/>
          </a:p>
        </p:txBody>
      </p:sp>
      <p:pic>
        <p:nvPicPr>
          <p:cNvPr id="5123" name="Picture 3" descr="C:\Users\jill-jd\AppData\Local\Microsoft\Windows\Temporary Internet Files\Content.IE5\ULR14A30\MC9003381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938321" cy="30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harbor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662668" y="2564412"/>
            <a:ext cx="2291774" cy="13276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Was it encrypted or disposed per rules (safe harbor)?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5422858" y="4572000"/>
            <a:ext cx="2291774" cy="13276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Low probability of compromise per risk assessment?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4119375" y="3077376"/>
            <a:ext cx="914400" cy="301752"/>
          </a:xfrm>
          <a:prstGeom prst="flowChartTerminator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3157638" y="1087398"/>
            <a:ext cx="2837874" cy="1015032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Did acquisition, access, use, or disclosure involve PHI?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809632" y="2720736"/>
            <a:ext cx="2586183" cy="1015032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Notification required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55545" y="1973590"/>
            <a:ext cx="627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0632" y="1679553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1409658" y="4572000"/>
            <a:ext cx="2291774" cy="13276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Does an exception apply?</a:t>
            </a:r>
          </a:p>
        </p:txBody>
      </p:sp>
      <p:cxnSp>
        <p:nvCxnSpPr>
          <p:cNvPr id="87" name="Straight Arrow Connector 86"/>
          <p:cNvCxnSpPr>
            <a:stCxn id="4" idx="3"/>
            <a:endCxn id="7" idx="1"/>
          </p:cNvCxnSpPr>
          <p:nvPr/>
        </p:nvCxnSpPr>
        <p:spPr>
          <a:xfrm>
            <a:off x="2954442" y="3228252"/>
            <a:ext cx="116493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3665063" y="3379128"/>
            <a:ext cx="696769" cy="12690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4762458" y="3379128"/>
            <a:ext cx="742374" cy="12690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2" idx="1"/>
            <a:endCxn id="4" idx="0"/>
          </p:cNvCxnSpPr>
          <p:nvPr/>
        </p:nvCxnSpPr>
        <p:spPr>
          <a:xfrm flipH="1">
            <a:off x="1808555" y="1594914"/>
            <a:ext cx="1349083" cy="9694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4" idx="2"/>
            <a:endCxn id="77" idx="0"/>
          </p:cNvCxnSpPr>
          <p:nvPr/>
        </p:nvCxnSpPr>
        <p:spPr>
          <a:xfrm>
            <a:off x="1808555" y="3892092"/>
            <a:ext cx="746990" cy="6799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7" idx="3"/>
            <a:endCxn id="6" idx="1"/>
          </p:cNvCxnSpPr>
          <p:nvPr/>
        </p:nvCxnSpPr>
        <p:spPr>
          <a:xfrm>
            <a:off x="3701432" y="5235840"/>
            <a:ext cx="172142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" idx="0"/>
            <a:endCxn id="13" idx="2"/>
          </p:cNvCxnSpPr>
          <p:nvPr/>
        </p:nvCxnSpPr>
        <p:spPr>
          <a:xfrm flipV="1">
            <a:off x="6568745" y="3735768"/>
            <a:ext cx="533979" cy="8362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310123" y="4023079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379242" y="4876800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835734" y="4023079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18832" y="2895600"/>
            <a:ext cx="627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022685" y="3944715"/>
            <a:ext cx="627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200032" y="3938206"/>
            <a:ext cx="627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Yes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6772235" y="1444038"/>
            <a:ext cx="914400" cy="301752"/>
          </a:xfrm>
          <a:prstGeom prst="flowChartTerminator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</a:t>
            </a:r>
            <a:endParaRPr lang="en-US" dirty="0"/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>
            <a:off x="5995512" y="1594914"/>
            <a:ext cx="776723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8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highlights: 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Notification prep: date check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600" dirty="0" smtClean="0"/>
              <a:t>If required to notify, must do so “without unreasonable delay” – no later than 60 days after breach discovered</a:t>
            </a:r>
          </a:p>
          <a:p>
            <a:r>
              <a:rPr lang="en-US" sz="2600" dirty="0" smtClean="0"/>
              <a:t>Breach deemed discovered even if no actual knowledge, if reasonable diligence would have revealed it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jill-jd\AppData\Local\Microsoft\Windows\Temporary Internet Files\Content.IE5\02WONCSS\Calendar-Planning-photo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Notification Timeframes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111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8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Notice Content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happened?</a:t>
            </a:r>
          </a:p>
          <a:p>
            <a:pPr lvl="1"/>
            <a:r>
              <a:rPr lang="en-US" dirty="0" smtClean="0"/>
              <a:t>Description </a:t>
            </a:r>
            <a:r>
              <a:rPr lang="en-US" dirty="0"/>
              <a:t>of </a:t>
            </a:r>
            <a:r>
              <a:rPr lang="en-US" dirty="0" smtClean="0"/>
              <a:t>incident</a:t>
            </a:r>
            <a:endParaRPr lang="en-US" dirty="0"/>
          </a:p>
          <a:p>
            <a:pPr lvl="1"/>
            <a:r>
              <a:rPr lang="en-US" dirty="0"/>
              <a:t>Description of types of PHI involved (e.g., name, address, record number, DOB, diagnosis,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When did it happen? When did you realize it happened?</a:t>
            </a:r>
          </a:p>
          <a:p>
            <a:pPr lvl="1"/>
            <a:r>
              <a:rPr lang="en-US" dirty="0" smtClean="0"/>
              <a:t>Description of incident must include dates of breach and of discovery of breach</a:t>
            </a:r>
          </a:p>
          <a:p>
            <a:r>
              <a:rPr lang="en-US" dirty="0" smtClean="0"/>
              <a:t>What should people do?</a:t>
            </a:r>
            <a:endParaRPr lang="en-US" dirty="0"/>
          </a:p>
          <a:p>
            <a:pPr lvl="1"/>
            <a:r>
              <a:rPr lang="en-US" dirty="0" smtClean="0"/>
              <a:t>Steps individuals should </a:t>
            </a:r>
            <a:r>
              <a:rPr lang="en-US" dirty="0"/>
              <a:t>take to minimize potential harm from the breach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the covered entity doing?</a:t>
            </a:r>
          </a:p>
          <a:p>
            <a:pPr lvl="1"/>
            <a:r>
              <a:rPr lang="en-US" dirty="0"/>
              <a:t>Brief description of CE actions to investigate and mitigate the breach, and protect against future breaches</a:t>
            </a:r>
          </a:p>
          <a:p>
            <a:r>
              <a:rPr lang="en-US" dirty="0"/>
              <a:t>What if I want to know more?</a:t>
            </a:r>
          </a:p>
          <a:p>
            <a:pPr lvl="1"/>
            <a:r>
              <a:rPr lang="en-US" dirty="0"/>
              <a:t>Contact information and procedures for individuals to ask questions or learn more about breach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5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Breach: unauthorized access to or acquisition of records or data with “personal information,” which means name </a:t>
            </a:r>
            <a:r>
              <a:rPr lang="en-US" sz="2600" u="sng" dirty="0" smtClean="0"/>
              <a:t>plus</a:t>
            </a:r>
            <a:r>
              <a:rPr lang="en-US" sz="2600" dirty="0" smtClean="0"/>
              <a:t> something that could be used to commit ID theft or threaten finances (SSN, DL number, financial account numbers, etc.)</a:t>
            </a:r>
          </a:p>
          <a:p>
            <a:r>
              <a:rPr lang="en-US" sz="2600" dirty="0" smtClean="0"/>
              <a:t>State law requires breach notification, </a:t>
            </a:r>
            <a:r>
              <a:rPr lang="en-US" sz="2600" u="sng" dirty="0" smtClean="0"/>
              <a:t>if</a:t>
            </a:r>
            <a:r>
              <a:rPr lang="en-US" sz="2600" dirty="0" smtClean="0"/>
              <a:t>:</a:t>
            </a:r>
            <a:endParaRPr lang="en-US" sz="2600" dirty="0"/>
          </a:p>
          <a:p>
            <a:pPr lvl="1"/>
            <a:r>
              <a:rPr lang="en-US" sz="2400" dirty="0" smtClean="0"/>
              <a:t>Illegal use of the information has occurred, or</a:t>
            </a:r>
          </a:p>
          <a:p>
            <a:pPr lvl="1"/>
            <a:r>
              <a:rPr lang="en-US" sz="2400" dirty="0" smtClean="0"/>
              <a:t>Illegal use of the information is reasonably likely to occur, or</a:t>
            </a:r>
          </a:p>
          <a:p>
            <a:pPr lvl="1"/>
            <a:r>
              <a:rPr lang="en-US" sz="2400" dirty="0" smtClean="0"/>
              <a:t>The incident creates a material risk of harm to a consumer.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law on breaches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B3D7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B3D7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B3D7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Investigate</a:t>
            </a:r>
            <a:r>
              <a:rPr lang="en-US" sz="2800" dirty="0" smtClean="0"/>
              <a:t> the circumstances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Mitigate</a:t>
            </a:r>
            <a:r>
              <a:rPr lang="en-US" sz="2800" dirty="0" smtClean="0"/>
              <a:t> harm to individuals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Account</a:t>
            </a:r>
            <a:r>
              <a:rPr lang="en-US" sz="2800" dirty="0" smtClean="0"/>
              <a:t> for disclosures (include in accounting log or other mechanism you use to provide accounting to individuals who request it)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Follow-up with employees </a:t>
            </a:r>
            <a:r>
              <a:rPr lang="en-US" sz="2800" dirty="0" smtClean="0"/>
              <a:t>– apply sanctions, review training</a:t>
            </a:r>
            <a:endParaRPr lang="en-US" sz="2400" b="1" dirty="0" smtClean="0"/>
          </a:p>
          <a:p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should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and late-breaking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jill-jd\AppData\Local\Microsoft\Windows\Temporary Internet Files\Content.IE5\ULR14A30\MP900315598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58637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entity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HIPAA-covered entity that has both covered functions and non-covered functions</a:t>
            </a:r>
          </a:p>
          <a:p>
            <a:endParaRPr lang="en-US" dirty="0" smtClean="0"/>
          </a:p>
          <a:p>
            <a:r>
              <a:rPr lang="en-US" dirty="0" smtClean="0"/>
              <a:t>In other words, </a:t>
            </a:r>
            <a:br>
              <a:rPr lang="en-US" dirty="0" smtClean="0"/>
            </a:br>
            <a:r>
              <a:rPr lang="en-US" dirty="0" smtClean="0"/>
              <a:t>the entity has some programs/services/ activities/functions that have to comply with HIPAA and some that don’t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14309"/>
              </p:ext>
            </p:extLst>
          </p:nvPr>
        </p:nvGraphicFramePr>
        <p:xfrm>
          <a:off x="342900" y="1447800"/>
          <a:ext cx="84582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17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goes in the designation of the health care component?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Required:</a:t>
            </a:r>
          </a:p>
          <a:p>
            <a:pPr lvl="1"/>
            <a:r>
              <a:rPr lang="en-US" b="1" i="1" dirty="0" smtClean="0"/>
              <a:t>Covered functions: </a:t>
            </a:r>
            <a:r>
              <a:rPr lang="en-US" dirty="0" smtClean="0"/>
              <a:t>The functions or activities that make the entity a covered entity</a:t>
            </a:r>
            <a:endParaRPr lang="en-US" b="1" i="1" dirty="0" smtClean="0"/>
          </a:p>
          <a:p>
            <a:pPr lvl="1"/>
            <a:r>
              <a:rPr lang="en-US" b="1" i="1" dirty="0" smtClean="0"/>
              <a:t>Business associate-like functions: </a:t>
            </a:r>
            <a:r>
              <a:rPr lang="en-US" dirty="0" smtClean="0"/>
              <a:t>Functions or activities that would create a business associate relationship if performed by a separate legal entity</a:t>
            </a:r>
          </a:p>
          <a:p>
            <a:r>
              <a:rPr lang="en-US" dirty="0" smtClean="0"/>
              <a:t>Optional:</a:t>
            </a:r>
          </a:p>
          <a:p>
            <a:pPr lvl="1"/>
            <a:r>
              <a:rPr lang="en-US" dirty="0" smtClean="0"/>
              <a:t>The agency may include functions or activities that do not meet either of the above criteria if it chooses </a:t>
            </a:r>
          </a:p>
        </p:txBody>
      </p:sp>
    </p:spTree>
    <p:extLst>
      <p:ext uri="{BB962C8B-B14F-4D97-AF65-F5344CB8AC3E}">
        <p14:creationId xmlns:p14="http://schemas.microsoft.com/office/powerpoint/2010/main" val="26720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05200" y="1694170"/>
            <a:ext cx="5181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person or entity that </a:t>
            </a:r>
          </a:p>
          <a:p>
            <a:pPr lvl="1"/>
            <a:r>
              <a:rPr lang="en-US" dirty="0" smtClean="0"/>
              <a:t>creates, receives, maintains, or transmits PHI on behalf of a covered entity, for a HIPAA covered function or activity</a:t>
            </a:r>
          </a:p>
          <a:p>
            <a:pPr lvl="1"/>
            <a:r>
              <a:rPr lang="en-US" dirty="0" smtClean="0"/>
              <a:t>provides certain services involving PHI (legal, actuarial, accounting, consulting, data aggregation, management, administrative, accreditation, or financial)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business associate?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“entity” that counts?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agency is a county department, then the county is the covered entity</a:t>
            </a:r>
          </a:p>
          <a:p>
            <a:pPr lvl="1"/>
            <a:r>
              <a:rPr lang="en-US" dirty="0" smtClean="0"/>
              <a:t>County health department</a:t>
            </a:r>
          </a:p>
          <a:p>
            <a:pPr lvl="1"/>
            <a:r>
              <a:rPr lang="en-US" dirty="0" smtClean="0"/>
              <a:t>County consolidated human services agency</a:t>
            </a:r>
          </a:p>
          <a:p>
            <a:r>
              <a:rPr lang="en-US" dirty="0" smtClean="0"/>
              <a:t>The county should be a hybrid entity, and the agency may be a hybrid within a hybrid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Agency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If the agency is a legal entity that is separate from a single county, then the agency is the covered entity</a:t>
            </a:r>
          </a:p>
          <a:p>
            <a:pPr lvl="1"/>
            <a:r>
              <a:rPr lang="en-US" dirty="0" smtClean="0"/>
              <a:t>District health department</a:t>
            </a:r>
          </a:p>
          <a:p>
            <a:pPr lvl="1"/>
            <a:r>
              <a:rPr lang="en-US" dirty="0" smtClean="0"/>
              <a:t>Public health authority</a:t>
            </a:r>
          </a:p>
          <a:p>
            <a:r>
              <a:rPr lang="en-US" dirty="0" smtClean="0"/>
              <a:t>The agency itself may be a hybrid 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229600" cy="594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PH OR CHS AGENCY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1828800"/>
            <a:ext cx="59436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 smtClean="0"/>
              <a:t>Health care component (covered by HIPAA):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Functions and activities that meet the definition of covered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Business associate-like functions or activities within the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Other functions/activities that agency chooses to include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457200"/>
            <a:ext cx="8153400" cy="60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600" b="1" dirty="0" smtClean="0">
                <a:solidFill>
                  <a:schemeClr val="tx1"/>
                </a:solidFill>
              </a:rPr>
              <a:t>COUNTY</a:t>
            </a:r>
            <a:r>
              <a:rPr lang="en-US" sz="3600" b="1" dirty="0" smtClean="0"/>
              <a:t>		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143000" y="914400"/>
            <a:ext cx="3810000" cy="3505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PH or CHS agency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43600" y="4419600"/>
            <a:ext cx="1676400" cy="1600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90700" y="1943100"/>
            <a:ext cx="2514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Covered  &amp; BA-like functions</a:t>
            </a:r>
            <a:endParaRPr lang="en-US" sz="2400" dirty="0"/>
          </a:p>
        </p:txBody>
      </p:sp>
      <p:sp>
        <p:nvSpPr>
          <p:cNvPr id="10" name="Trapezoid 9"/>
          <p:cNvSpPr/>
          <p:nvPr/>
        </p:nvSpPr>
        <p:spPr>
          <a:xfrm>
            <a:off x="3674327" y="3048000"/>
            <a:ext cx="2819400" cy="1905000"/>
          </a:xfrm>
          <a:prstGeom prst="trapezoi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BA-like county functions (finance, legal, etc.)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ublic Guardianship:&amp;#x0D;&amp;#x0A;Potential Conflicts of Interest With Child Welfare Cases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NC Guardianship Law&amp;quot;&quot;/&gt;&lt;property id=&quot;20307&quot; value=&quot;379&quot;/&gt;&lt;/object&gt;&lt;object type=&quot;3&quot; unique_id=&quot;10005&quot;&gt;&lt;property id=&quot;20148&quot; value=&quot;5&quot;/&gt;&lt;property id=&quot;20300&quot; value=&quot;Slide 3 - &amp;quot;Scenario&amp;quot;&quot;/&gt;&lt;property id=&quot;20307&quot; value=&quot;414&quot;/&gt;&lt;/object&gt;&lt;object type=&quot;3&quot; unique_id=&quot;10006&quot;&gt;&lt;property id=&quot;20148&quot; value=&quot;5&quot;/&gt;&lt;property id=&quot;20300&quot; value=&quot;Slide 5 - &amp;quot;Conflict of Interest?&amp;quot;&quot;/&gt;&lt;property id=&quot;20307&quot; value=&quot;411&quot;/&gt;&lt;/object&gt;&lt;object type=&quot;3&quot; unique_id=&quot;10007&quot;&gt;&lt;property id=&quot;20148&quot; value=&quot;5&quot;/&gt;&lt;property id=&quot;20300&quot; value=&quot;Slide 6 - &amp;quot;Conflict of Interest?&amp;quot;&quot;/&gt;&lt;property id=&quot;20307&quot; value=&quot;412&quot;/&gt;&lt;/object&gt;&lt;object type=&quot;3&quot; unique_id=&quot;10008&quot;&gt;&lt;property id=&quot;20148&quot; value=&quot;5&quot;/&gt;&lt;property id=&quot;20300&quot; value=&quot;Slide 7 - &amp;quot;Conflict of Interest?&amp;quot;&quot;/&gt;&lt;property id=&quot;20307&quot; value=&quot;413&quot;/&gt;&lt;/object&gt;&lt;object type=&quot;3&quot; unique_id=&quot;10009&quot;&gt;&lt;property id=&quot;20148&quot; value=&quot;5&quot;/&gt;&lt;property id=&quot;20300&quot; value=&quot;Slide 8 - &amp;quot;Managing Potential Conflicts&amp;quot;&quot;/&gt;&lt;property id=&quot;20307&quot; value=&quot;380&quot;/&gt;&lt;/object&gt;&lt;object type=&quot;3&quot; unique_id=&quot;10010&quot;&gt;&lt;property id=&quot;20148&quot; value=&quot;5&quot;/&gt;&lt;property id=&quot;20300&quot; value=&quot;Slide 9 - &amp;quot;Buddy Counties&amp;quot;&quot;/&gt;&lt;property id=&quot;20307&quot; value=&quot;420&quot;/&gt;&lt;/object&gt;&lt;object type=&quot;3&quot; unique_id=&quot;10011&quot;&gt;&lt;property id=&quot;20148&quot; value=&quot;5&quot;/&gt;&lt;property id=&quot;20300&quot; value=&quot;Slide 10 - &amp;quot;Open Questions&amp;quot;&quot;/&gt;&lt;property id=&quot;20307&quot; value=&quot;418&quot;/&gt;&lt;/object&gt;&lt;object type=&quot;3&quot; unique_id=&quot;10012&quot;&gt;&lt;property id=&quot;20148&quot; value=&quot;5&quot;/&gt;&lt;property id=&quot;20300&quot; value=&quot;Slide 11 - &amp;quot;Open Questions&amp;quot;&quot;/&gt;&lt;property id=&quot;20307&quot; value=&quot;421&quot;/&gt;&lt;/object&gt;&lt;object type=&quot;3&quot; unique_id=&quot;10013&quot;&gt;&lt;property id=&quot;20148&quot; value=&quot;5&quot;/&gt;&lt;property id=&quot;20300&quot; value=&quot;Slide 12 - &amp;quot;Questions?&amp;quot;&quot;/&gt;&lt;property id=&quot;20307&quot; value=&quot;417&quot;/&gt;&lt;/object&gt;&lt;object type=&quot;3&quot; unique_id=&quot;10027&quot;&gt;&lt;property id=&quot;20148&quot; value=&quot;5&quot;/&gt;&lt;property id=&quot;20300&quot; value=&quot;Slide 4 - &amp;quot;Scenario&amp;quot;&quot;/&gt;&lt;property id=&quot;20307&quot; value=&quot;422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onna-draft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-theme.potx" id="{F4C0C2A4-11D5-4CAC-8078-2260D8FE25C9}" vid="{748F9518-D688-4C5F-9F95-640DACA1E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IS-theme</Template>
  <TotalTime>12661</TotalTime>
  <Words>1204</Words>
  <Application>Microsoft Office PowerPoint</Application>
  <PresentationFormat>On-screen Show (4:3)</PresentationFormat>
  <Paragraphs>187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Agency FB</vt:lpstr>
      <vt:lpstr>Arial</vt:lpstr>
      <vt:lpstr>Calibri</vt:lpstr>
      <vt:lpstr>Wingdings</vt:lpstr>
      <vt:lpstr>Donna-draft-theme</vt:lpstr>
      <vt:lpstr>Public Health Concurrent Session II</vt:lpstr>
      <vt:lpstr>HIPAA highlights: entity</vt:lpstr>
      <vt:lpstr>Hybrid entity</vt:lpstr>
      <vt:lpstr>Definitions</vt:lpstr>
      <vt:lpstr>What goes in the designation of the health care component?</vt:lpstr>
      <vt:lpstr>What is a business associate?</vt:lpstr>
      <vt:lpstr>What is the “entity” that counts?</vt:lpstr>
      <vt:lpstr>PowerPoint Presentation</vt:lpstr>
      <vt:lpstr>PowerPoint Presentation</vt:lpstr>
      <vt:lpstr>What to do with the hybrid entity designation</vt:lpstr>
      <vt:lpstr>FAQs with answers that depend in part on what the hybrid entity designation says</vt:lpstr>
      <vt:lpstr>Time for a reboot?</vt:lpstr>
      <vt:lpstr>Workforce</vt:lpstr>
      <vt:lpstr>Hipaa highlights: breach</vt:lpstr>
      <vt:lpstr>What is a breach?</vt:lpstr>
      <vt:lpstr>What are the exceptions?</vt:lpstr>
      <vt:lpstr>Risk assessment</vt:lpstr>
      <vt:lpstr>Safe harbor</vt:lpstr>
      <vt:lpstr>PowerPoint Presentation</vt:lpstr>
      <vt:lpstr>Notification prep: date check</vt:lpstr>
      <vt:lpstr>Notification Timeframes</vt:lpstr>
      <vt:lpstr>Notice Content </vt:lpstr>
      <vt:lpstr>State law on breaches</vt:lpstr>
      <vt:lpstr>What else should you do?</vt:lpstr>
      <vt:lpstr>hot and late-breaking topics</vt:lpstr>
      <vt:lpstr>Questions?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Human Services  Organization and Governance</dc:title>
  <dc:creator>Lenovo User</dc:creator>
  <cp:lastModifiedBy>Truluck, Julie Lynn</cp:lastModifiedBy>
  <cp:revision>490</cp:revision>
  <cp:lastPrinted>2016-02-23T13:19:39Z</cp:lastPrinted>
  <dcterms:created xsi:type="dcterms:W3CDTF">2012-11-12T16:19:44Z</dcterms:created>
  <dcterms:modified xsi:type="dcterms:W3CDTF">2018-02-26T17:55:27Z</dcterms:modified>
</cp:coreProperties>
</file>