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619" r:id="rId2"/>
    <p:sldId id="582" r:id="rId3"/>
    <p:sldId id="671" r:id="rId4"/>
    <p:sldId id="622" r:id="rId5"/>
    <p:sldId id="623" r:id="rId6"/>
    <p:sldId id="643" r:id="rId7"/>
    <p:sldId id="639" r:id="rId8"/>
    <p:sldId id="651" r:id="rId9"/>
    <p:sldId id="652" r:id="rId10"/>
    <p:sldId id="650" r:id="rId11"/>
    <p:sldId id="653" r:id="rId12"/>
    <p:sldId id="640" r:id="rId13"/>
    <p:sldId id="641" r:id="rId14"/>
    <p:sldId id="672" r:id="rId15"/>
    <p:sldId id="585" r:id="rId16"/>
    <p:sldId id="654" r:id="rId17"/>
    <p:sldId id="655" r:id="rId18"/>
    <p:sldId id="661" r:id="rId19"/>
    <p:sldId id="659" r:id="rId20"/>
    <p:sldId id="660" r:id="rId21"/>
    <p:sldId id="656" r:id="rId22"/>
    <p:sldId id="665" r:id="rId23"/>
    <p:sldId id="670" r:id="rId24"/>
    <p:sldId id="673" r:id="rId25"/>
    <p:sldId id="666" r:id="rId26"/>
    <p:sldId id="668" r:id="rId27"/>
    <p:sldId id="669" r:id="rId28"/>
    <p:sldId id="674" r:id="rId29"/>
    <p:sldId id="657" r:id="rId30"/>
    <p:sldId id="662" r:id="rId31"/>
    <p:sldId id="658" r:id="rId32"/>
    <p:sldId id="664" r:id="rId33"/>
    <p:sldId id="645" r:id="rId34"/>
    <p:sldId id="380" r:id="rId3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3C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62" autoAdjust="0"/>
    <p:restoredTop sz="91269" autoAdjust="0"/>
  </p:normalViewPr>
  <p:slideViewPr>
    <p:cSldViewPr>
      <p:cViewPr>
        <p:scale>
          <a:sx n="55" d="100"/>
          <a:sy n="55" d="100"/>
        </p:scale>
        <p:origin x="-13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9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6858000" cy="70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08" tIns="45404" rIns="90808" bIns="45404" numCol="1" anchor="t" anchorCtr="0" compatLnSpc="1">
            <a:prstTxWarp prst="textNoShape">
              <a:avLst/>
            </a:prstTxWarp>
          </a:bodyPr>
          <a:lstStyle>
            <a:lvl1pPr>
              <a:defRPr sz="1400" b="1"/>
            </a:lvl1pPr>
          </a:lstStyle>
          <a:p>
            <a:endParaRPr lang="en-US" sz="1600" dirty="0" smtClean="0"/>
          </a:p>
          <a:p>
            <a:r>
              <a:rPr lang="en-US" sz="1600" dirty="0" smtClean="0"/>
              <a:t>N.C. Government Finance Officers’ Assn. 2012 Summer Meeting</a:t>
            </a:r>
            <a:endParaRPr lang="en-US" sz="1600" dirty="0"/>
          </a:p>
          <a:p>
            <a:r>
              <a:rPr lang="en-US" sz="1600" dirty="0"/>
              <a:t>NCACC </a:t>
            </a:r>
            <a:r>
              <a:rPr lang="en-US" sz="1600" dirty="0" smtClean="0"/>
              <a:t>Government Relations Update</a:t>
            </a:r>
            <a:endParaRPr lang="en-US" sz="1600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91001" y="8510469"/>
            <a:ext cx="2132013" cy="457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08" tIns="45404" rIns="90808" bIns="4540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E38A35E-168D-4848-86C5-68FD0C4C2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759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FFC1EDA-32E1-454F-9ED7-73F1C4ECF25E}" type="datetime1">
              <a:rPr lang="en-US" sz="1400" smtClean="0"/>
              <a:pPr/>
              <a:t>7/31/2012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8586208"/>
            <a:ext cx="3276600" cy="30776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l"/>
            <a:r>
              <a:rPr lang="en-US" sz="1400" b="1" dirty="0" smtClean="0"/>
              <a:t>Rebecca Troutman, NCACC IGR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51211019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1800" cy="457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08" tIns="45404" rIns="90808" bIns="45404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NCACC Board of Directors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2"/>
            <a:ext cx="2971800" cy="457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08" tIns="45404" rIns="90808" bIns="4540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Wednesday, February 3, 2010</a:t>
            </a:r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4213"/>
            <a:ext cx="4572000" cy="34305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08" tIns="45404" rIns="90808" bIns="454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4829"/>
            <a:ext cx="2971800" cy="457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08" tIns="45404" rIns="90808" bIns="45404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Leonard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4829"/>
            <a:ext cx="2971800" cy="457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08" tIns="45404" rIns="90808" bIns="4540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DFCCF99-344B-4FCF-A5A6-FB56A39D6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478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643A4B-2527-42F8-83D9-F38B1B1C153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1445" name="Footer Placeholder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Leonard</a:t>
            </a:r>
          </a:p>
        </p:txBody>
      </p:sp>
      <p:sp>
        <p:nvSpPr>
          <p:cNvPr id="61446" name="Header Placeholder 5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NCACC Board of Directors</a:t>
            </a:r>
          </a:p>
        </p:txBody>
      </p:sp>
      <p:sp>
        <p:nvSpPr>
          <p:cNvPr id="61447" name="Date Placeholder 6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Wednesday, February 3, 2010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6F8B134-FEA5-41AE-BA72-560536C35DB8}" type="slidenum">
              <a:rPr lang="en-US" smtClean="0"/>
              <a:pPr eaLnBrk="1" hangingPunct="1"/>
              <a:t>30</a:t>
            </a:fld>
            <a:endParaRPr 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73150" y="679243"/>
            <a:ext cx="4700588" cy="3469598"/>
          </a:xfrm>
          <a:ln w="12700"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4376816"/>
            <a:ext cx="5041900" cy="40770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02" tIns="46050" rIns="92102" bIns="46050"/>
          <a:lstStyle/>
          <a:p>
            <a:pPr latinLnBrk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NCACC Board of Directors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 February 3,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Leonard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DFCCF99-344B-4FCF-A5A6-FB56A39D6F9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C2BF0-AF0A-4581-B76A-C0D65B4CE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502AA-2733-4F13-9D0C-078344449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BF451-0FAB-4D0B-BDBB-61C022801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CC6B0-6855-4B00-ACE8-0C19DCCE6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94FC3-BA32-483E-B027-D28CE325E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D1FDE-C37D-417C-A7A9-6C9FC151D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3D819-F214-4092-BC05-5538D0076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4B369-7AE6-48E2-AE2D-E169A42DE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FA70E-0B84-4469-9229-1271F7AA3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7EF6C-54BD-411D-8B53-7C5E770AE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013A6-B049-411C-8C7E-A965A9BE4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2BBB3-0587-4F2E-988B-9AFB6EBAD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96FD9-A913-4383-B686-D10EEF0CB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A3AA690-DABE-4F6E-A350-486A2CB81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</p:sldLayoutIdLst>
  <p:transition>
    <p:split orient="vert" dir="in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Rectangle 7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381000"/>
            <a:ext cx="8229600" cy="1066800"/>
          </a:xfrm>
        </p:spPr>
        <p:txBody>
          <a:bodyPr/>
          <a:lstStyle/>
          <a:p>
            <a:r>
              <a:rPr lang="en-US" sz="2400" b="1" dirty="0" smtClean="0"/>
              <a:t>N.C. Government Finance Officers’ Association</a:t>
            </a:r>
            <a:br>
              <a:rPr lang="en-US" sz="2400" b="1" dirty="0" smtClean="0"/>
            </a:br>
            <a:r>
              <a:rPr lang="en-US" sz="2400" b="1" dirty="0" smtClean="0"/>
              <a:t>Summer 2012 Meeting</a:t>
            </a:r>
            <a:br>
              <a:rPr lang="en-US" sz="2400" b="1" dirty="0" smtClean="0"/>
            </a:br>
            <a:r>
              <a:rPr lang="en-US" sz="2400" b="1" dirty="0" smtClean="0"/>
              <a:t>Government Relations Update</a:t>
            </a:r>
            <a:endParaRPr lang="en-US" sz="3200" b="1" dirty="0" smtClean="0"/>
          </a:p>
        </p:txBody>
      </p:sp>
      <p:pic>
        <p:nvPicPr>
          <p:cNvPr id="43011" name="Picture 2" descr="Leg Building poster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00200"/>
            <a:ext cx="5029199" cy="288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4495800"/>
            <a:ext cx="6324600" cy="13716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Rebecca Troutman, NCACC IGR Director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H950 Health &amp; Human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763000" cy="4525963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 smtClean="0"/>
              <a:t>Restructures State/County Special Asst. </a:t>
            </a:r>
            <a:r>
              <a:rPr lang="en-US" dirty="0"/>
              <a:t>In-Home </a:t>
            </a:r>
            <a:r>
              <a:rPr lang="en-US" dirty="0" smtClean="0"/>
              <a:t>program, effective </a:t>
            </a:r>
            <a:r>
              <a:rPr lang="en-US" dirty="0"/>
              <a:t>Feb. 15, 2013</a:t>
            </a:r>
          </a:p>
          <a:p>
            <a:pPr lvl="1"/>
            <a:r>
              <a:rPr lang="en-US" dirty="0" smtClean="0"/>
              <a:t>All counties must participate (9 do not)</a:t>
            </a:r>
          </a:p>
          <a:p>
            <a:pPr lvl="1"/>
            <a:r>
              <a:rPr lang="en-US" dirty="0" smtClean="0"/>
              <a:t>All counties must maintain 2011-12 </a:t>
            </a:r>
            <a:r>
              <a:rPr lang="en-US" dirty="0" err="1" smtClean="0"/>
              <a:t>approps</a:t>
            </a:r>
            <a:r>
              <a:rPr lang="en-US" dirty="0" smtClean="0"/>
              <a:t> in 2012-13</a:t>
            </a:r>
          </a:p>
          <a:p>
            <a:pPr lvl="1"/>
            <a:r>
              <a:rPr lang="en-US" dirty="0" smtClean="0"/>
              <a:t>All counties must maintain filled slots or fill vacant slots</a:t>
            </a:r>
          </a:p>
          <a:p>
            <a:r>
              <a:rPr lang="en-US" sz="2800" dirty="0" smtClean="0"/>
              <a:t>In-home rate = adult care home rate</a:t>
            </a:r>
          </a:p>
          <a:p>
            <a:r>
              <a:rPr lang="en-US" sz="2800" dirty="0" smtClean="0"/>
              <a:t>No new county service $; case </a:t>
            </a:r>
            <a:r>
              <a:rPr lang="en-US" sz="2800" dirty="0" err="1" smtClean="0"/>
              <a:t>mgt</a:t>
            </a:r>
            <a:r>
              <a:rPr lang="en-US" sz="2800" dirty="0" smtClean="0"/>
              <a:t> $ may be needed</a:t>
            </a:r>
          </a:p>
        </p:txBody>
      </p:sp>
    </p:spTree>
    <p:extLst>
      <p:ext uri="{BB962C8B-B14F-4D97-AF65-F5344CB8AC3E}">
        <p14:creationId xmlns:p14="http://schemas.microsoft.com/office/powerpoint/2010/main" val="386861957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H950 Health &amp; Human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Directs NC-DHHS to develop &amp; issue RFP for non-emergency Medicaid transportation</a:t>
            </a:r>
          </a:p>
          <a:p>
            <a:pPr lvl="1"/>
            <a:r>
              <a:rPr lang="en-US" dirty="0" err="1" smtClean="0"/>
              <a:t>Dept</a:t>
            </a:r>
            <a:r>
              <a:rPr lang="en-US" dirty="0" smtClean="0"/>
              <a:t> must study impacts on human services transportation system prior to RFP</a:t>
            </a:r>
          </a:p>
        </p:txBody>
      </p:sp>
    </p:spTree>
    <p:extLst>
      <p:ext uri="{BB962C8B-B14F-4D97-AF65-F5344CB8AC3E}">
        <p14:creationId xmlns:p14="http://schemas.microsoft.com/office/powerpoint/2010/main" val="241997140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H950 Natural &amp; Economic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/>
              <a:t>Staffs Mining &amp; Energy Commission</a:t>
            </a:r>
          </a:p>
          <a:p>
            <a:r>
              <a:rPr lang="en-US" dirty="0" smtClean="0"/>
              <a:t>Restores DENR regional offices</a:t>
            </a:r>
          </a:p>
          <a:p>
            <a:r>
              <a:rPr lang="en-US" dirty="0" smtClean="0"/>
              <a:t>Funds Clean Water &amp; </a:t>
            </a:r>
            <a:r>
              <a:rPr lang="en-US" dirty="0"/>
              <a:t>Drinking </a:t>
            </a:r>
            <a:r>
              <a:rPr lang="en-US" dirty="0" smtClean="0"/>
              <a:t>Water</a:t>
            </a:r>
          </a:p>
          <a:p>
            <a:r>
              <a:rPr lang="en-US" dirty="0" smtClean="0"/>
              <a:t>Clean </a:t>
            </a:r>
            <a:r>
              <a:rPr lang="en-US" dirty="0"/>
              <a:t>Water Trust Fund appropriations reduced to $10.8 M &amp; made </a:t>
            </a:r>
            <a:r>
              <a:rPr lang="en-US" dirty="0" smtClean="0"/>
              <a:t>nr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dirty="0" smtClean="0"/>
              <a:t>H950 General Government &amp; Transportation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No add. funds to draw down federal HAVA</a:t>
            </a:r>
          </a:p>
          <a:p>
            <a:pPr lvl="1"/>
            <a:r>
              <a:rPr lang="en-US" dirty="0" smtClean="0"/>
              <a:t>Does require vendor maintenance certification of county tech. staff</a:t>
            </a:r>
          </a:p>
          <a:p>
            <a:r>
              <a:rPr lang="en-US" dirty="0" smtClean="0"/>
              <a:t>DoT to prioritize paving unpaved roads</a:t>
            </a:r>
          </a:p>
          <a:p>
            <a:r>
              <a:rPr lang="en-US" dirty="0" smtClean="0"/>
              <a:t>Provides personnel for combined vehicle registration/property tax system</a:t>
            </a:r>
          </a:p>
          <a:p>
            <a:r>
              <a:rPr lang="en-US" dirty="0" smtClean="0"/>
              <a:t>S187 delays new/increased ferry tolls 1 </a:t>
            </a:r>
            <a:r>
              <a:rPr lang="en-US" dirty="0" err="1" smtClean="0"/>
              <a:t>yr</a:t>
            </a:r>
            <a:r>
              <a:rPr lang="en-US" dirty="0" smtClean="0"/>
              <a:t> </a:t>
            </a:r>
          </a:p>
          <a:p>
            <a:r>
              <a:rPr lang="en-US" dirty="0" smtClean="0"/>
              <a:t>Caps </a:t>
            </a:r>
            <a:r>
              <a:rPr lang="en-US" dirty="0"/>
              <a:t>gas tax for </a:t>
            </a:r>
            <a:r>
              <a:rPr lang="en-US" dirty="0" smtClean="0"/>
              <a:t>1 </a:t>
            </a:r>
            <a:r>
              <a:rPr lang="en-US" dirty="0" err="1" smtClean="0"/>
              <a:t>yr</a:t>
            </a: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Legislation of </a:t>
            </a:r>
            <a:r>
              <a:rPr lang="en-US" dirty="0"/>
              <a:t>County </a:t>
            </a:r>
            <a:r>
              <a:rPr lang="en-US" dirty="0" smtClean="0"/>
              <a:t>Interest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7734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Local Human Services</a:t>
            </a:r>
            <a:br>
              <a:rPr lang="en-US" dirty="0" smtClean="0"/>
            </a:br>
            <a:r>
              <a:rPr lang="en-US" dirty="0" smtClean="0"/>
              <a:t>Administration (H438)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3900" dirty="0" smtClean="0"/>
              <a:t>Key Elements: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Provides option to all boards of commissioners to restructure human services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Under BOC or create consolidated human services board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Current law only permits counties with pops. &gt;425,000 to restructure</a:t>
            </a:r>
          </a:p>
          <a:p>
            <a:pPr lvl="2">
              <a:spcBef>
                <a:spcPts val="600"/>
              </a:spcBef>
            </a:pPr>
            <a:r>
              <a:rPr lang="en-US" dirty="0" smtClean="0"/>
              <a:t>Advisory health board </a:t>
            </a:r>
            <a:r>
              <a:rPr lang="en-US" dirty="0" err="1" smtClean="0"/>
              <a:t>req’d</a:t>
            </a:r>
            <a:r>
              <a:rPr lang="en-US" dirty="0" smtClean="0"/>
              <a:t> if no consolidated HS board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BOC to consolidate health or DSS or both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No mental health, public health authority or hospital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136" y="381000"/>
            <a:ext cx="86868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Local Human Services</a:t>
            </a:r>
            <a:br>
              <a:rPr lang="en-US" dirty="0" smtClean="0"/>
            </a:br>
            <a:r>
              <a:rPr lang="en-US" dirty="0" smtClean="0"/>
              <a:t>Administration (H438)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458200" cy="4191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BOC may consolidate health or DSS agency or both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Under manager’s supervision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Employees under SPA or not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To receive fed. &amp; state funds, as of 7/1/14, counties must: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Maintain county health AV funding at 2011 levels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Have health </a:t>
            </a:r>
            <a:r>
              <a:rPr lang="en-US" dirty="0" err="1" smtClean="0"/>
              <a:t>depts</a:t>
            </a:r>
            <a:r>
              <a:rPr lang="en-US" dirty="0" smtClean="0"/>
              <a:t> accredited (current req.)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Creates incentives for regionalism</a:t>
            </a:r>
          </a:p>
        </p:txBody>
      </p:sp>
    </p:spTree>
    <p:extLst>
      <p:ext uri="{BB962C8B-B14F-4D97-AF65-F5344CB8AC3E}">
        <p14:creationId xmlns:p14="http://schemas.microsoft.com/office/powerpoint/2010/main" val="389649445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County Broadband Grants (S572)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3900" dirty="0" smtClean="0"/>
              <a:t>Key Elements: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Authorizes any county to enter public/private partnerships for broadband investments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Grants to expand service to </a:t>
            </a:r>
            <a:r>
              <a:rPr lang="en-US" dirty="0" err="1" smtClean="0"/>
              <a:t>unserved</a:t>
            </a:r>
            <a:r>
              <a:rPr lang="en-US" dirty="0" smtClean="0"/>
              <a:t> areas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Only </a:t>
            </a:r>
            <a:r>
              <a:rPr lang="en-US" dirty="0"/>
              <a:t>to qualified providers &amp; via public notice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Counties can </a:t>
            </a:r>
            <a:r>
              <a:rPr lang="en-US" dirty="0"/>
              <a:t>only </a:t>
            </a:r>
            <a:r>
              <a:rPr lang="en-US" dirty="0" smtClean="0"/>
              <a:t>use unrestricted </a:t>
            </a:r>
            <a:r>
              <a:rPr lang="en-US" dirty="0"/>
              <a:t>general fund revenue for </a:t>
            </a:r>
            <a:r>
              <a:rPr lang="en-US" dirty="0" smtClean="0"/>
              <a:t>grants</a:t>
            </a:r>
          </a:p>
          <a:p>
            <a:pPr>
              <a:spcBef>
                <a:spcPts val="6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465942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Contingency Fee Audits </a:t>
            </a:r>
            <a:br>
              <a:rPr lang="en-US" dirty="0" smtClean="0"/>
            </a:br>
            <a:r>
              <a:rPr lang="en-US" dirty="0" smtClean="0"/>
              <a:t>(H462 &amp; S847)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373563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3900" dirty="0" smtClean="0"/>
              <a:t>Key Elements: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Prohibits contingency fee contracts for 2 years, beginning July 2013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Prohibition sunsets July 2015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Legislative leadership agrees to study audits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Scope, use, impacts, problems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Flat fee, hourly fee audits continue</a:t>
            </a:r>
          </a:p>
          <a:p>
            <a:pPr>
              <a:spcBef>
                <a:spcPts val="6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367316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LME Governance (S181)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029200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3900" dirty="0" smtClean="0"/>
              <a:t>Key Elements: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Limits area board size 11-21 by 10/2013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Prescribes 10 board categories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Consumer/family, </a:t>
            </a:r>
            <a:r>
              <a:rPr lang="en-US" dirty="0" smtClean="0"/>
              <a:t>expertise </a:t>
            </a:r>
            <a:r>
              <a:rPr lang="en-US" dirty="0"/>
              <a:t>in managed care organizations across legal, financial, and services </a:t>
            </a:r>
            <a:r>
              <a:rPr lang="en-US" dirty="0" smtClean="0"/>
              <a:t>disciplines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Composition to represent participating counties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Boards of county commissioners make </a:t>
            </a:r>
            <a:r>
              <a:rPr lang="en-US" dirty="0" err="1" smtClean="0"/>
              <a:t>appts</a:t>
            </a:r>
            <a:r>
              <a:rPr lang="en-US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LMEs &gt;= 1.25 M pop flexibility for board size/compensation</a:t>
            </a:r>
          </a:p>
        </p:txBody>
      </p:sp>
    </p:spTree>
    <p:extLst>
      <p:ext uri="{BB962C8B-B14F-4D97-AF65-F5344CB8AC3E}">
        <p14:creationId xmlns:p14="http://schemas.microsoft.com/office/powerpoint/2010/main" val="226580624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610600" cy="990600"/>
          </a:xfrm>
        </p:spPr>
        <p:txBody>
          <a:bodyPr/>
          <a:lstStyle/>
          <a:p>
            <a:r>
              <a:rPr lang="en-US" dirty="0" smtClean="0"/>
              <a:t>Budget &amp; Beyond…Legislative Hot Topics for Counties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43070" y="2106397"/>
            <a:ext cx="4477813" cy="2449902"/>
          </a:xfrm>
        </p:spPr>
        <p:txBody>
          <a:bodyPr/>
          <a:lstStyle/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/>
              <a:t>State Budget</a:t>
            </a:r>
          </a:p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/>
              <a:t>Human </a:t>
            </a:r>
            <a:r>
              <a:rPr lang="en-US" sz="2800" dirty="0"/>
              <a:t>Services Flexibility </a:t>
            </a:r>
            <a:endParaRPr lang="en-US" sz="2800" dirty="0" smtClean="0"/>
          </a:p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/>
              <a:t>County Broadband Grants</a:t>
            </a:r>
          </a:p>
        </p:txBody>
      </p:sp>
      <p:sp>
        <p:nvSpPr>
          <p:cNvPr id="5" name="Subtitle 3"/>
          <p:cNvSpPr txBox="1">
            <a:spLocks/>
          </p:cNvSpPr>
          <p:nvPr/>
        </p:nvSpPr>
        <p:spPr bwMode="auto">
          <a:xfrm>
            <a:off x="1752600" y="4848686"/>
            <a:ext cx="579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kern="0" dirty="0" smtClean="0">
                <a:latin typeface="+mn-lt"/>
              </a:rPr>
              <a:t>NCACC Legislative Goals</a:t>
            </a:r>
          </a:p>
          <a:p>
            <a:pPr marL="457200" indent="-457200" algn="l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kumimoji="0" lang="en-US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Statewide Tax Reform</a:t>
            </a:r>
          </a:p>
          <a:p>
            <a:pPr marL="457200" indent="-457200" algn="l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2013 </a:t>
            </a:r>
            <a:r>
              <a:rPr lang="en-US" sz="2800" dirty="0"/>
              <a:t>Tax Rate Survey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 bwMode="auto">
          <a:xfrm>
            <a:off x="4495800" y="2106397"/>
            <a:ext cx="4343400" cy="2449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/>
              <a:t>Contingency Fee </a:t>
            </a:r>
            <a:r>
              <a:rPr lang="en-US" sz="2800" dirty="0" smtClean="0"/>
              <a:t>Audits</a:t>
            </a:r>
          </a:p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/>
              <a:t>Fracking</a:t>
            </a:r>
          </a:p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 smtClean="0"/>
              <a:t>LME Governance</a:t>
            </a:r>
          </a:p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r>
              <a:rPr lang="en-US" sz="2800" dirty="0"/>
              <a:t>Court Cases of Interest</a:t>
            </a:r>
          </a:p>
          <a:p>
            <a:pPr marL="342900" indent="-342900" algn="l">
              <a:spcBef>
                <a:spcPts val="0"/>
              </a:spcBef>
              <a:buFont typeface="Arial" pitchFamily="34" charset="0"/>
              <a:buChar char="•"/>
            </a:pPr>
            <a:endParaRPr lang="en-US" sz="28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3213352" y="1468426"/>
            <a:ext cx="28696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3200" b="1" i="1" dirty="0"/>
              <a:t>Looking Back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4263911"/>
            <a:ext cx="31269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3200" b="1" i="1" dirty="0"/>
              <a:t>Looking </a:t>
            </a:r>
            <a:r>
              <a:rPr lang="en-US" sz="3200" b="1" i="1" dirty="0" smtClean="0"/>
              <a:t>Ahead</a:t>
            </a:r>
            <a:endParaRPr lang="en-US" sz="3200" b="1" i="1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LME Governance (S181)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3900" dirty="0" smtClean="0"/>
              <a:t>Key Elements: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Area board members subject to attendance, training requirements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Single county authorities no longer under county financial control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Counties precluded from leaving LME for 2 </a:t>
            </a:r>
            <a:r>
              <a:rPr lang="en-US" dirty="0" err="1" smtClean="0"/>
              <a:t>yrs</a:t>
            </a:r>
            <a:r>
              <a:rPr lang="en-US" dirty="0" smtClean="0"/>
              <a:t>, pending DHHS rules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Assigns public guardianship solely to county DSS 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Transition funding in budget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Study via tech corrections</a:t>
            </a:r>
          </a:p>
          <a:p>
            <a:pPr lvl="1">
              <a:spcBef>
                <a:spcPts val="600"/>
              </a:spcBef>
            </a:pPr>
            <a:endParaRPr lang="en-US" dirty="0" smtClean="0"/>
          </a:p>
          <a:p>
            <a:pPr>
              <a:spcBef>
                <a:spcPts val="60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754078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Fracking (S820)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900" dirty="0" smtClean="0"/>
              <a:t>Key Elements: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Creates Mining &amp; Energy Commission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1 voting county member </a:t>
            </a:r>
            <a:r>
              <a:rPr lang="en-US" dirty="0" err="1" smtClean="0"/>
              <a:t>apptd</a:t>
            </a:r>
            <a:r>
              <a:rPr lang="en-US" dirty="0" smtClean="0"/>
              <a:t> by President Pro Tem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Charged with developing regulatory program for oil &amp; gas exploration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Authorizes fracking but no permits pending subsequent legislative action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NCACC, NCLM &amp; NER develop recs re local regulations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Set backs, placement, light &amp; noise restrictions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Can’t have effect of prohibiting fracking</a:t>
            </a:r>
          </a:p>
        </p:txBody>
      </p:sp>
    </p:spTree>
    <p:extLst>
      <p:ext uri="{BB962C8B-B14F-4D97-AF65-F5344CB8AC3E}">
        <p14:creationId xmlns:p14="http://schemas.microsoft.com/office/powerpoint/2010/main" val="284418845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dirty="0" smtClean="0"/>
              <a:t>Other Legislative Issues of Interest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525963"/>
          </a:xfrm>
        </p:spPr>
        <p:txBody>
          <a:bodyPr/>
          <a:lstStyle/>
          <a:p>
            <a:r>
              <a:rPr lang="en-US" dirty="0">
                <a:latin typeface="+mj-lt"/>
              </a:rPr>
              <a:t>H925 – Annexation </a:t>
            </a:r>
            <a:r>
              <a:rPr lang="en-US" dirty="0" smtClean="0">
                <a:latin typeface="+mj-lt"/>
              </a:rPr>
              <a:t>Reform</a:t>
            </a:r>
          </a:p>
          <a:p>
            <a:pPr lvl="1"/>
            <a:r>
              <a:rPr lang="en-US" sz="2400" dirty="0" smtClean="0">
                <a:latin typeface="+mj-lt"/>
              </a:rPr>
              <a:t>Result </a:t>
            </a:r>
            <a:r>
              <a:rPr lang="en-US" sz="2400" dirty="0">
                <a:latin typeface="+mj-lt"/>
              </a:rPr>
              <a:t>of Litigation</a:t>
            </a:r>
          </a:p>
          <a:p>
            <a:pPr lvl="1"/>
            <a:r>
              <a:rPr lang="en-US" dirty="0">
                <a:latin typeface="+mj-lt"/>
              </a:rPr>
              <a:t>Replaces petition process with referendum  by registered voters in the “to-be-annexed area”</a:t>
            </a:r>
          </a:p>
          <a:p>
            <a:r>
              <a:rPr lang="en-US" dirty="0" smtClean="0">
                <a:latin typeface="+mj-lt"/>
              </a:rPr>
              <a:t>H5 </a:t>
            </a:r>
            <a:r>
              <a:rPr lang="en-US" dirty="0">
                <a:latin typeface="+mj-lt"/>
              </a:rPr>
              <a:t>– Local </a:t>
            </a:r>
            <a:r>
              <a:rPr lang="en-US" dirty="0" err="1" smtClean="0">
                <a:latin typeface="+mj-lt"/>
              </a:rPr>
              <a:t>Deannexations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County </a:t>
            </a:r>
            <a:r>
              <a:rPr lang="en-US" dirty="0">
                <a:latin typeface="+mj-lt"/>
              </a:rPr>
              <a:t>Zoning Fix: </a:t>
            </a:r>
            <a:r>
              <a:rPr lang="en-US" dirty="0" smtClean="0">
                <a:latin typeface="+mj-lt"/>
              </a:rPr>
              <a:t>H1169</a:t>
            </a:r>
          </a:p>
          <a:p>
            <a:pPr lvl="1"/>
            <a:r>
              <a:rPr lang="en-US" dirty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llows </a:t>
            </a:r>
            <a:r>
              <a:rPr lang="en-US" dirty="0">
                <a:latin typeface="+mj-lt"/>
              </a:rPr>
              <a:t>a County, by ordinance, to reinstate zoning prior to the </a:t>
            </a:r>
            <a:r>
              <a:rPr lang="en-US" dirty="0" smtClean="0">
                <a:latin typeface="+mj-lt"/>
              </a:rPr>
              <a:t>annexation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45100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dirty="0" smtClean="0"/>
              <a:t>Other Legislative Issues of Interest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525963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Sweepstakes – H1180 (not enacted)</a:t>
            </a:r>
          </a:p>
          <a:p>
            <a:pPr lvl="1"/>
            <a:r>
              <a:rPr lang="en-US" dirty="0" smtClean="0">
                <a:latin typeface="+mj-lt"/>
              </a:rPr>
              <a:t>Counties have no express authority to assess privilege licenses or other fees</a:t>
            </a:r>
          </a:p>
          <a:p>
            <a:pPr lvl="1"/>
            <a:r>
              <a:rPr lang="en-US" dirty="0" smtClean="0">
                <a:latin typeface="+mj-lt"/>
              </a:rPr>
              <a:t>Supreme Ct. to rule</a:t>
            </a:r>
          </a:p>
          <a:p>
            <a:r>
              <a:rPr lang="en-US" dirty="0" smtClean="0">
                <a:latin typeface="+mj-lt"/>
              </a:rPr>
              <a:t>Pretrial </a:t>
            </a:r>
            <a:r>
              <a:rPr lang="en-US" dirty="0">
                <a:latin typeface="+mj-lt"/>
              </a:rPr>
              <a:t>Release – </a:t>
            </a:r>
            <a:r>
              <a:rPr lang="en-US" dirty="0" smtClean="0">
                <a:latin typeface="+mj-lt"/>
              </a:rPr>
              <a:t>S756 (not enacted)</a:t>
            </a:r>
            <a:endParaRPr lang="en-US" dirty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Proposed waiting </a:t>
            </a:r>
            <a:r>
              <a:rPr lang="en-US" dirty="0">
                <a:latin typeface="+mj-lt"/>
              </a:rPr>
              <a:t>period before </a:t>
            </a:r>
            <a:r>
              <a:rPr lang="en-US" dirty="0" smtClean="0">
                <a:latin typeface="+mj-lt"/>
              </a:rPr>
              <a:t>PR/arrestee contact</a:t>
            </a:r>
            <a:endParaRPr lang="en-US" dirty="0">
              <a:latin typeface="+mj-lt"/>
            </a:endParaRPr>
          </a:p>
          <a:p>
            <a:r>
              <a:rPr lang="en-US" dirty="0" smtClean="0">
                <a:latin typeface="+mj-lt"/>
              </a:rPr>
              <a:t>Justice Reinvestment Act</a:t>
            </a:r>
          </a:p>
          <a:p>
            <a:pPr lvl="1"/>
            <a:r>
              <a:rPr lang="en-US" dirty="0" smtClean="0">
                <a:latin typeface="+mj-lt"/>
              </a:rPr>
              <a:t>$21 M fund; $3.9 M spent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349895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Court Cases of </a:t>
            </a:r>
            <a:r>
              <a:rPr lang="en-US" dirty="0"/>
              <a:t>County </a:t>
            </a:r>
            <a:r>
              <a:rPr lang="en-US" dirty="0" smtClean="0"/>
              <a:t>Interest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4487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Charter Schools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latin typeface="Trebuchet MS" pitchFamily="34" charset="0"/>
                <a:ea typeface="Verdana" pitchFamily="34" charset="0"/>
                <a:cs typeface="Verdana" pitchFamily="34" charset="0"/>
              </a:rPr>
              <a:t>Sugar Creek Charter School v. Nash County             (Sugar Creek II)</a:t>
            </a:r>
          </a:p>
          <a:p>
            <a:r>
              <a:rPr lang="en-US" smtClean="0">
                <a:latin typeface="Trebuchet MS" pitchFamily="34" charset="0"/>
                <a:ea typeface="Verdana" pitchFamily="34" charset="0"/>
                <a:cs typeface="Verdana" pitchFamily="34" charset="0"/>
              </a:rPr>
              <a:t>Supreme Court denied Petition for Discretionary Review</a:t>
            </a:r>
          </a:p>
          <a:p>
            <a:r>
              <a:rPr lang="en-US" smtClean="0">
                <a:latin typeface="Trebuchet MS" pitchFamily="34" charset="0"/>
                <a:ea typeface="Verdana" pitchFamily="34" charset="0"/>
                <a:cs typeface="Verdana" pitchFamily="34" charset="0"/>
              </a:rPr>
              <a:t>COA decision stands</a:t>
            </a:r>
          </a:p>
          <a:p>
            <a:r>
              <a:rPr lang="en-US" smtClean="0">
                <a:latin typeface="Trebuchet MS" pitchFamily="34" charset="0"/>
                <a:ea typeface="Verdana" pitchFamily="34" charset="0"/>
                <a:cs typeface="Verdana" pitchFamily="34" charset="0"/>
              </a:rPr>
              <a:t>Current statutory provisions preclude charter schools from seeking capital funds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Penalties/Forfeitures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 smtClean="0">
                <a:latin typeface="Trebuchet MS" pitchFamily="34" charset="0"/>
              </a:rPr>
              <a:t>Richmond County Board of Education v. Janet Cowell, et. al. </a:t>
            </a:r>
          </a:p>
          <a:p>
            <a:pPr>
              <a:defRPr/>
            </a:pPr>
            <a:r>
              <a:rPr lang="en-US" dirty="0" smtClean="0">
                <a:latin typeface="Trebuchet MS" pitchFamily="34" charset="0"/>
              </a:rPr>
              <a:t>Complaint for Declaratory Judgment</a:t>
            </a:r>
          </a:p>
          <a:p>
            <a:pPr>
              <a:defRPr/>
            </a:pPr>
            <a:r>
              <a:rPr lang="en-US" dirty="0" smtClean="0">
                <a:latin typeface="Trebuchet MS" pitchFamily="34" charset="0"/>
              </a:rPr>
              <a:t>Challenges $50 improper equipment fee going to </a:t>
            </a:r>
            <a:r>
              <a:rPr lang="en-US" dirty="0" err="1" smtClean="0">
                <a:latin typeface="Trebuchet MS" pitchFamily="34" charset="0"/>
              </a:rPr>
              <a:t>SMCF</a:t>
            </a:r>
            <a:r>
              <a:rPr lang="en-US" dirty="0" smtClean="0">
                <a:latin typeface="Trebuchet MS" pitchFamily="34" charset="0"/>
              </a:rPr>
              <a:t> as cost of criminal action</a:t>
            </a:r>
          </a:p>
          <a:p>
            <a:pPr>
              <a:defRPr/>
            </a:pPr>
            <a:r>
              <a:rPr lang="en-US" dirty="0" smtClean="0">
                <a:latin typeface="Trebuchet MS" pitchFamily="34" charset="0"/>
              </a:rPr>
              <a:t>Asks court to declare penalty and redirect to school board</a:t>
            </a:r>
            <a:endParaRPr lang="en-US" dirty="0">
              <a:latin typeface="Trebuchet MS" pitchFamily="34" charset="0"/>
            </a:endParaRPr>
          </a:p>
          <a:p>
            <a:pPr marL="0" indent="0">
              <a:buFontTx/>
              <a:buNone/>
              <a:defRPr/>
            </a:pPr>
            <a:endParaRPr lang="en-US" dirty="0" smtClean="0">
              <a:latin typeface="Trebuchet MS" pitchFamily="34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Williams v. Pasquotank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>
                <a:latin typeface="Trebuchet MS" pitchFamily="34" charset="0"/>
              </a:rPr>
              <a:t>May 3, 2011 COA unanimous opinion - when considering whether governmental immunity applies to a function of government, the task being performed “is proprietary and private when any corporation, individual, or group of individuals could do the same thing.”</a:t>
            </a:r>
          </a:p>
          <a:p>
            <a:pPr>
              <a:defRPr/>
            </a:pPr>
            <a:r>
              <a:rPr lang="en-US" dirty="0" smtClean="0">
                <a:latin typeface="Trebuchet MS" pitchFamily="34" charset="0"/>
              </a:rPr>
              <a:t>Supreme Court arguments  - awaiting decision from Supreme Court</a:t>
            </a:r>
          </a:p>
          <a:p>
            <a:pPr>
              <a:defRPr/>
            </a:pPr>
            <a:endParaRPr lang="en-US" dirty="0" smtClean="0">
              <a:latin typeface="Trebuchet MS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Looking Forward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4487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NCACC Legislative Goals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counties asked to submit goals thru Sept. 17</a:t>
            </a:r>
          </a:p>
          <a:p>
            <a:pPr lvl="1"/>
            <a:r>
              <a:rPr lang="en-US" dirty="0" smtClean="0"/>
              <a:t>NCGFOA to “brainstorm” needs</a:t>
            </a:r>
          </a:p>
          <a:p>
            <a:r>
              <a:rPr lang="en-US" dirty="0" smtClean="0"/>
              <a:t>Goals vetted by NCACC steering committee, legislative goals committee, NCACC board of directors, all counties via NCACC Legislative Goals Conference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9171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Budget Impacts to Counties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dirty="0" smtClean="0"/>
              <a:t>H950 &amp; S187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2356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60425" y="503238"/>
            <a:ext cx="7826375" cy="762000"/>
          </a:xfrm>
          <a:noFill/>
        </p:spPr>
        <p:txBody>
          <a:bodyPr lIns="92075" tIns="46038" rIns="92075" bIns="46038"/>
          <a:lstStyle/>
          <a:p>
            <a:r>
              <a:rPr lang="en-US" sz="3400" smtClean="0"/>
              <a:t>NCACC Legislative Goals Process</a:t>
            </a:r>
            <a:br>
              <a:rPr lang="en-US" sz="3400" smtClean="0"/>
            </a:br>
            <a:r>
              <a:rPr lang="en-US" sz="2000" smtClean="0"/>
              <a:t>(Adopted Goals Remain in Place for 2-Yr. Biennial Session)</a:t>
            </a:r>
            <a:endParaRPr lang="en-US" sz="3400" smtClean="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505200" y="30480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Sept - Oct</a:t>
            </a:r>
            <a:endParaRPr lang="en-US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2057400" y="2286000"/>
            <a:ext cx="15240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oval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28600" y="1600200"/>
            <a:ext cx="1762125" cy="1300163"/>
          </a:xfrm>
          <a:prstGeom prst="rect">
            <a:avLst/>
          </a:prstGeom>
          <a:solidFill>
            <a:srgbClr val="FFFF00"/>
          </a:solidFill>
          <a:ln w="127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b="1"/>
              <a:t>Counties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Submit Pro-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posed Goals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133600" y="1752600"/>
            <a:ext cx="1371600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95000"/>
              </a:lnSpc>
            </a:pPr>
            <a:r>
              <a:rPr lang="en-US" sz="1600" b="1"/>
              <a:t>Goals Referred</a:t>
            </a:r>
          </a:p>
          <a:p>
            <a:pPr eaLnBrk="0" hangingPunct="0">
              <a:lnSpc>
                <a:spcPct val="115000"/>
              </a:lnSpc>
            </a:pPr>
            <a:r>
              <a:rPr lang="en-US" sz="1600" b="1"/>
              <a:t>to Steering</a:t>
            </a:r>
          </a:p>
          <a:p>
            <a:pPr eaLnBrk="0" hangingPunct="0">
              <a:lnSpc>
                <a:spcPct val="95000"/>
              </a:lnSpc>
            </a:pPr>
            <a:r>
              <a:rPr lang="en-US" sz="1600" b="1"/>
              <a:t>Committee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3505200" y="1752600"/>
            <a:ext cx="1905000" cy="1174750"/>
          </a:xfrm>
          <a:prstGeom prst="roundRect">
            <a:avLst>
              <a:gd name="adj" fmla="val 12389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182880" rIns="182880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b="1"/>
              <a:t>Steering Comms.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Consider &amp; 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Recommend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5486400" y="1676400"/>
            <a:ext cx="1322388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95000"/>
              </a:lnSpc>
            </a:pPr>
            <a:r>
              <a:rPr lang="en-US" sz="1600" b="1"/>
              <a:t>Goals Referred to Legislative</a:t>
            </a:r>
          </a:p>
          <a:p>
            <a:pPr eaLnBrk="0" hangingPunct="0">
              <a:lnSpc>
                <a:spcPct val="105000"/>
              </a:lnSpc>
            </a:pPr>
            <a:r>
              <a:rPr lang="en-US" sz="1600" b="1"/>
              <a:t>Goals Comm.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6781800" y="1676400"/>
            <a:ext cx="1905000" cy="1293813"/>
          </a:xfrm>
          <a:prstGeom prst="roundRect">
            <a:avLst>
              <a:gd name="adj" fmla="val 12389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/>
          <a:p>
            <a:pPr eaLnBrk="0" hangingPunct="0">
              <a:lnSpc>
                <a:spcPct val="90000"/>
              </a:lnSpc>
            </a:pPr>
            <a:r>
              <a:rPr lang="en-US" b="1"/>
              <a:t>Legis. Goals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Comm. Considers &amp; Recommends</a:t>
            </a: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H="1">
            <a:off x="1295400" y="3810000"/>
            <a:ext cx="65182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295400" y="3810000"/>
            <a:ext cx="0" cy="32543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oval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514600" y="3581400"/>
            <a:ext cx="4171950" cy="366713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Goals Referred to Board of Directors</a:t>
            </a:r>
          </a:p>
        </p:txBody>
      </p:sp>
      <p:sp>
        <p:nvSpPr>
          <p:cNvPr id="5133" name="AutoShape 13"/>
          <p:cNvSpPr>
            <a:spLocks noChangeArrowheads="1"/>
          </p:cNvSpPr>
          <p:nvPr/>
        </p:nvSpPr>
        <p:spPr bwMode="auto">
          <a:xfrm>
            <a:off x="381000" y="4114800"/>
            <a:ext cx="1751013" cy="1295400"/>
          </a:xfrm>
          <a:prstGeom prst="roundRect">
            <a:avLst>
              <a:gd name="adj" fmla="val 12389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/>
          <a:p>
            <a:pPr eaLnBrk="0" hangingPunct="0">
              <a:lnSpc>
                <a:spcPct val="90000"/>
              </a:lnSpc>
            </a:pPr>
            <a:r>
              <a:rPr lang="en-US" b="1"/>
              <a:t>Board Considers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&amp; Approves Goals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2209800" y="4267200"/>
            <a:ext cx="1550988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1500" b="1"/>
              <a:t>Goals Referred</a:t>
            </a:r>
          </a:p>
          <a:p>
            <a:pPr eaLnBrk="0" hangingPunct="0">
              <a:lnSpc>
                <a:spcPct val="120000"/>
              </a:lnSpc>
            </a:pPr>
            <a:r>
              <a:rPr lang="en-US" sz="1500" b="1"/>
              <a:t>to Member</a:t>
            </a:r>
          </a:p>
          <a:p>
            <a:pPr eaLnBrk="0" hangingPunct="0">
              <a:lnSpc>
                <a:spcPct val="130000"/>
              </a:lnSpc>
            </a:pPr>
            <a:r>
              <a:rPr lang="en-US" sz="1500" b="1"/>
              <a:t>County Boards</a:t>
            </a:r>
          </a:p>
        </p:txBody>
      </p:sp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3657600" y="4191000"/>
            <a:ext cx="1903413" cy="1295400"/>
          </a:xfrm>
          <a:prstGeom prst="roundRect">
            <a:avLst>
              <a:gd name="adj" fmla="val 12389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</a:pPr>
            <a:r>
              <a:rPr lang="en-US" b="1"/>
              <a:t>New Boards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Take Office,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Consider &amp; </a:t>
            </a:r>
          </a:p>
          <a:p>
            <a:pPr eaLnBrk="0" hangingPunct="0">
              <a:lnSpc>
                <a:spcPct val="90000"/>
              </a:lnSpc>
            </a:pPr>
            <a:r>
              <a:rPr lang="en-US" b="1"/>
              <a:t>Select Delegates</a:t>
            </a: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5668963" y="4927600"/>
            <a:ext cx="1103312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 type="oval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AutoShape 17"/>
          <p:cNvSpPr>
            <a:spLocks noChangeArrowheads="1"/>
          </p:cNvSpPr>
          <p:nvPr/>
        </p:nvSpPr>
        <p:spPr bwMode="auto">
          <a:xfrm>
            <a:off x="6705600" y="4191000"/>
            <a:ext cx="1836738" cy="1295400"/>
          </a:xfrm>
          <a:prstGeom prst="roundRect">
            <a:avLst>
              <a:gd name="adj" fmla="val 12389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Delegates Approve</a:t>
            </a:r>
          </a:p>
          <a:p>
            <a:pPr eaLnBrk="0" hangingPunct="0">
              <a:lnSpc>
                <a:spcPct val="85000"/>
              </a:lnSpc>
            </a:pPr>
            <a:r>
              <a:rPr lang="en-US" b="1"/>
              <a:t>Goals at Legis Goals Conference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4267200" y="5562600"/>
            <a:ext cx="650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Dec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6319838" y="5562600"/>
            <a:ext cx="12684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Jan 2013</a:t>
            </a: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2209800" y="4876800"/>
            <a:ext cx="14478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 type="oval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914400" y="5562600"/>
            <a:ext cx="650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Dec</a:t>
            </a:r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>
            <a:off x="5486400" y="2438400"/>
            <a:ext cx="130175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oval" w="med" len="med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7848600" y="3048000"/>
            <a:ext cx="0" cy="762000"/>
          </a:xfrm>
          <a:prstGeom prst="line">
            <a:avLst/>
          </a:prstGeom>
          <a:noFill/>
          <a:ln w="508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609600" y="6096000"/>
            <a:ext cx="6705600" cy="466725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kumimoji="1"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General Assembly Convenes Jan. 2013</a:t>
            </a: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228600" y="29718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July - Sept</a:t>
            </a:r>
            <a:endParaRPr lang="en-US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6934200" y="30480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defRPr/>
            </a:pPr>
            <a:r>
              <a:rPr lang="en-US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Nov</a:t>
            </a:r>
            <a:endParaRPr lang="en-US" sz="14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 autoUpdateAnimBg="0"/>
      <p:bldP spid="5126" grpId="0" autoUpdateAnimBg="0"/>
      <p:bldP spid="5127" grpId="0" animBg="1" autoUpdateAnimBg="0"/>
      <p:bldP spid="5128" grpId="0" autoUpdateAnimBg="0"/>
      <p:bldP spid="5129" grpId="0" animBg="1" autoUpdateAnimBg="0"/>
      <p:bldP spid="5132" grpId="0" animBg="1" autoUpdateAnimBg="0"/>
      <p:bldP spid="5133" grpId="0" animBg="1" autoUpdateAnimBg="0"/>
      <p:bldP spid="5134" grpId="0" autoUpdateAnimBg="0"/>
      <p:bldP spid="5135" grpId="0" animBg="1" autoUpdateAnimBg="0"/>
      <p:bldP spid="5137" grpId="0" animBg="1" autoUpdateAnimBg="0"/>
      <p:bldP spid="514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Statewide Tax Reform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Legislative commitment to reform NC tax structure</a:t>
            </a:r>
          </a:p>
          <a:p>
            <a:r>
              <a:rPr lang="en-US" dirty="0" smtClean="0"/>
              <a:t>Legislative leaders invite proposals for property tax reform, sales tax reform</a:t>
            </a:r>
          </a:p>
          <a:p>
            <a:r>
              <a:rPr lang="en-US" dirty="0" smtClean="0"/>
              <a:t>Conversation may include shift of responsibilities, authority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8297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0358" y="2286000"/>
            <a:ext cx="8458200" cy="3352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 6 – number of open Senate seats created by redistricting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 9 – number of Senators retiring, primary loss 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12 – number of Legislators seeking higher office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14 – number of open House seats created by redistricting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24 – number of Representatives retiring, primary loss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42 – number of new faces in 2011-12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~50 – total number of potential new faces for 2013-14</a:t>
            </a:r>
          </a:p>
          <a:p>
            <a:pPr algn="l"/>
            <a:r>
              <a:rPr lang="en-US" sz="2400" b="1" i="1" dirty="0" smtClean="0"/>
              <a:t>Retirees include Owens, Justice, Stevens, Hackney, Brubaker, McGee, </a:t>
            </a:r>
            <a:r>
              <a:rPr lang="en-US" sz="2400" b="1" i="1" dirty="0" err="1" smtClean="0"/>
              <a:t>Folwell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Garrou</a:t>
            </a:r>
            <a:r>
              <a:rPr lang="en-US" sz="2400" b="1" i="1" dirty="0" smtClean="0"/>
              <a:t>, Purcell</a:t>
            </a:r>
            <a:endParaRPr lang="en-US" sz="2400" b="1" i="1" dirty="0" smtClean="0">
              <a:solidFill>
                <a:schemeClr val="tx1"/>
              </a:solidFill>
            </a:endParaRPr>
          </a:p>
          <a:p>
            <a:pPr algn="l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9049" y="1524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 Challenge for Counties– Preparing for the 2013-14 Legislative Session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2012-13 County Tax Rate Survey</a:t>
            </a:r>
            <a:endParaRPr lang="en-US" sz="4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839726"/>
              </p:ext>
            </p:extLst>
          </p:nvPr>
        </p:nvGraphicFramePr>
        <p:xfrm>
          <a:off x="10064" y="1219200"/>
          <a:ext cx="9133938" cy="4146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9136"/>
                <a:gridCol w="1447800"/>
                <a:gridCol w="1910033"/>
                <a:gridCol w="1366567"/>
                <a:gridCol w="1678079"/>
                <a:gridCol w="1522323"/>
              </a:tblGrid>
              <a:tr h="374518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 dirty="0">
                          <a:effectLst/>
                        </a:rPr>
                        <a:t> Rates </a:t>
                      </a:r>
                      <a:endParaRPr lang="en-US" sz="1800" b="1" i="0" u="sng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>
                          <a:effectLst/>
                        </a:rPr>
                        <a:t>Rate Changes</a:t>
                      </a:r>
                      <a:endParaRPr lang="en-US" sz="1800" b="1" i="0" u="sng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>
                          <a:effectLst/>
                        </a:rPr>
                        <a:t>Sales Assess</a:t>
                      </a:r>
                      <a:endParaRPr lang="en-US" sz="1800" b="1" i="0" u="sng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>
                          <a:effectLst/>
                        </a:rPr>
                        <a:t>Effective</a:t>
                      </a:r>
                      <a:endParaRPr lang="en-US" sz="1800" b="1" i="0" u="sng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283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Avg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$0.6208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Avg increase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$0.0352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104.5%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$0.6396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28328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Avg decrease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($0.0117)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283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High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$1.0300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$0.0600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142.4%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$1.1418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183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Low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$0.2790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($0.0300)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88.1%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$0.0000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1834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74518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1" u="sng" strike="noStrike">
                          <a:effectLst/>
                        </a:rPr>
                        <a:t>Summary of Actions</a:t>
                      </a:r>
                      <a:endParaRPr lang="en-US" sz="1800" b="1" i="0" u="sng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sng" strike="noStrike">
                          <a:effectLst/>
                        </a:rPr>
                        <a:t> SA above 100% </a:t>
                      </a:r>
                      <a:endParaRPr lang="en-US" sz="1800" b="1" i="0" u="sng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340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Increases =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11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Total =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                67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1834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Decreases =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15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Max =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             1.42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1834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No change =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73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Total &gt;110% =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                16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1834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Interim =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Total &gt;115% =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                11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18340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100 </a:t>
                      </a:r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2" descr="Leg Building poster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209800"/>
            <a:ext cx="44958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7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990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Questions / Comments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495300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Thank You!</a:t>
            </a:r>
            <a:endParaRPr lang="en-US" sz="4400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State Budget H950 Overall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$20.2 B total</a:t>
            </a:r>
          </a:p>
          <a:p>
            <a:pPr lvl="1"/>
            <a:r>
              <a:rPr lang="en-US" dirty="0" smtClean="0"/>
              <a:t>$230 M &gt; 2012-13 certified</a:t>
            </a:r>
          </a:p>
          <a:p>
            <a:pPr lvl="1"/>
            <a:r>
              <a:rPr lang="en-US" dirty="0" smtClean="0"/>
              <a:t>No new </a:t>
            </a:r>
            <a:r>
              <a:rPr lang="en-US" dirty="0"/>
              <a:t>taxes, </a:t>
            </a:r>
            <a:r>
              <a:rPr lang="en-US" dirty="0" smtClean="0"/>
              <a:t>fees; increase per over-collections, reversions, special fund balances</a:t>
            </a:r>
          </a:p>
          <a:p>
            <a:pPr lvl="1"/>
            <a:r>
              <a:rPr lang="en-US" dirty="0" smtClean="0"/>
              <a:t>Year-end </a:t>
            </a:r>
            <a:r>
              <a:rPr lang="en-US" dirty="0"/>
              <a:t>general fund base revenue growth at 6.2 </a:t>
            </a:r>
            <a:r>
              <a:rPr lang="en-US" dirty="0" smtClean="0"/>
              <a:t>% declines to 4.3% in 2012-13</a:t>
            </a:r>
          </a:p>
          <a:p>
            <a:pPr lvl="1"/>
            <a:r>
              <a:rPr lang="en-US" dirty="0" smtClean="0"/>
              <a:t>Most excess dollars to Medicaid</a:t>
            </a:r>
          </a:p>
          <a:p>
            <a:pPr lvl="1"/>
            <a:r>
              <a:rPr lang="en-US" dirty="0" smtClean="0"/>
              <a:t>1.2% salary increase &amp; 1% retiree COLA</a:t>
            </a:r>
          </a:p>
          <a:p>
            <a:pPr lvl="2"/>
            <a:r>
              <a:rPr lang="en-US" dirty="0" smtClean="0"/>
              <a:t>UNC opt for defined contribution</a:t>
            </a:r>
          </a:p>
          <a:p>
            <a:pPr lvl="2"/>
            <a:r>
              <a:rPr lang="en-US" dirty="0" smtClean="0"/>
              <a:t>S187 Tech Amend adds 5 days leave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H950 Education Impacts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Sets county lottery funds at $100M</a:t>
            </a:r>
          </a:p>
          <a:p>
            <a:pPr lvl="1"/>
            <a:r>
              <a:rPr lang="en-US" dirty="0" smtClean="0"/>
              <a:t>Allocates per pupil</a:t>
            </a:r>
          </a:p>
          <a:p>
            <a:pPr lvl="1"/>
            <a:r>
              <a:rPr lang="en-US" dirty="0" smtClean="0"/>
              <a:t>Statutory allocation if any overage</a:t>
            </a:r>
          </a:p>
          <a:p>
            <a:r>
              <a:rPr lang="en-US" dirty="0" smtClean="0"/>
              <a:t>Increases K-12 funding by $143.2 M to reduce flexibility cut to $360 M total</a:t>
            </a:r>
          </a:p>
          <a:p>
            <a:r>
              <a:rPr lang="en-US" dirty="0" smtClean="0"/>
              <a:t>1.2% teacher salary increase—no flexibility in use</a:t>
            </a:r>
          </a:p>
          <a:p>
            <a:r>
              <a:rPr lang="en-US" dirty="0" smtClean="0"/>
              <a:t>Includes some components of Senate’s “Excellent Public Schools”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H950 Education Reforms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10600" cy="4525963"/>
          </a:xfrm>
        </p:spPr>
        <p:txBody>
          <a:bodyPr/>
          <a:lstStyle/>
          <a:p>
            <a:r>
              <a:rPr lang="en-US" dirty="0" smtClean="0"/>
              <a:t>Reading literacy concentration</a:t>
            </a:r>
          </a:p>
          <a:p>
            <a:r>
              <a:rPr lang="en-US" dirty="0" smtClean="0"/>
              <a:t>No automatic promotion</a:t>
            </a:r>
          </a:p>
          <a:p>
            <a:pPr lvl="1"/>
            <a:r>
              <a:rPr lang="en-US" dirty="0" smtClean="0"/>
              <a:t>Must read at grade level in 3td grade or retained</a:t>
            </a:r>
          </a:p>
          <a:p>
            <a:r>
              <a:rPr lang="en-US" dirty="0" smtClean="0"/>
              <a:t>Schools must publish literacy success/failure &amp; A-F grades</a:t>
            </a:r>
          </a:p>
          <a:p>
            <a:r>
              <a:rPr lang="en-US" dirty="0" smtClean="0"/>
              <a:t>NC Teacher Corps</a:t>
            </a:r>
          </a:p>
          <a:p>
            <a:pPr lvl="1"/>
            <a:r>
              <a:rPr lang="en-US" dirty="0" smtClean="0"/>
              <a:t>In lieu of Teaching Fellows</a:t>
            </a:r>
          </a:p>
          <a:p>
            <a:pPr lvl="1"/>
            <a:r>
              <a:rPr lang="en-US" dirty="0" smtClean="0"/>
              <a:t>Recruit &amp; place college grads &amp; mid-career</a:t>
            </a:r>
          </a:p>
          <a:p>
            <a:endParaRPr lang="en-US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H950 Health &amp; Human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4525963"/>
          </a:xfrm>
        </p:spPr>
        <p:txBody>
          <a:bodyPr/>
          <a:lstStyle/>
          <a:p>
            <a:r>
              <a:rPr lang="en-US" dirty="0" smtClean="0"/>
              <a:t>Adds $9 M for local psych bed additions &amp; expands capacity in Broughton &amp; Cherry</a:t>
            </a:r>
          </a:p>
          <a:p>
            <a:r>
              <a:rPr lang="en-US" dirty="0" smtClean="0"/>
              <a:t>Cuts community mental health by $20 M nr</a:t>
            </a:r>
          </a:p>
          <a:p>
            <a:r>
              <a:rPr lang="en-US" dirty="0" smtClean="0"/>
              <a:t>Adds $4.9 M nr for county health depts. for health &amp; wellness activities</a:t>
            </a:r>
          </a:p>
          <a:p>
            <a:r>
              <a:rPr lang="en-US" dirty="0" smtClean="0"/>
              <a:t>New $ contingent on Medicaid funding sufficiency</a:t>
            </a:r>
          </a:p>
          <a:p>
            <a:r>
              <a:rPr lang="en-US" dirty="0" smtClean="0"/>
              <a:t>Budgets $4.4 M for guardianship transition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H950 Health &amp; Human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policy issues regarding adult care homes</a:t>
            </a:r>
          </a:p>
          <a:p>
            <a:pPr lvl="1"/>
            <a:r>
              <a:rPr lang="en-US" dirty="0" smtClean="0"/>
              <a:t>Personal care services &amp; State/County Special </a:t>
            </a:r>
            <a:r>
              <a:rPr lang="en-US" dirty="0" err="1" smtClean="0"/>
              <a:t>Asst</a:t>
            </a:r>
            <a:r>
              <a:rPr lang="en-US" dirty="0" smtClean="0"/>
              <a:t> institutional rates create institutional bias</a:t>
            </a:r>
          </a:p>
          <a:p>
            <a:pPr lvl="1"/>
            <a:r>
              <a:rPr lang="en-US" dirty="0" smtClean="0"/>
              <a:t>Certain adult care home pops w/ 50%+ mentally ill lose Medicaid funding; need to transition to community housing</a:t>
            </a:r>
          </a:p>
        </p:txBody>
      </p:sp>
    </p:spTree>
    <p:extLst>
      <p:ext uri="{BB962C8B-B14F-4D97-AF65-F5344CB8AC3E}">
        <p14:creationId xmlns:p14="http://schemas.microsoft.com/office/powerpoint/2010/main" val="96301804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H950 Health &amp; Human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Creates “Transitions to Community Living Fund”</a:t>
            </a:r>
          </a:p>
          <a:p>
            <a:pPr lvl="1"/>
            <a:r>
              <a:rPr lang="en-US" dirty="0" smtClean="0"/>
              <a:t>$50 M to transition mentally ill to community &amp; backfill (temporarily) loss of PCS Medicaid funds to adult care homes</a:t>
            </a:r>
          </a:p>
          <a:p>
            <a:pPr lvl="1"/>
            <a:r>
              <a:rPr lang="en-US" dirty="0" smtClean="0"/>
              <a:t>Implement 1915 I waiver for special care units only</a:t>
            </a:r>
          </a:p>
        </p:txBody>
      </p:sp>
    </p:spTree>
    <p:extLst>
      <p:ext uri="{BB962C8B-B14F-4D97-AF65-F5344CB8AC3E}">
        <p14:creationId xmlns:p14="http://schemas.microsoft.com/office/powerpoint/2010/main" val="51762886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53420</TotalTime>
  <Words>1760</Words>
  <Application>Microsoft Office PowerPoint</Application>
  <PresentationFormat>On-screen Show (4:3)</PresentationFormat>
  <Paragraphs>336</Paragraphs>
  <Slides>34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N.C. Government Finance Officers’ Association Summer 2012 Meeting Government Relations Update</vt:lpstr>
      <vt:lpstr>Budget &amp; Beyond…Legislative Hot Topics for Counties</vt:lpstr>
      <vt:lpstr>State Budget Impacts to Counties  H950 &amp; S187</vt:lpstr>
      <vt:lpstr>State Budget H950 Overall</vt:lpstr>
      <vt:lpstr>H950 Education Impacts</vt:lpstr>
      <vt:lpstr>H950 Education Reforms</vt:lpstr>
      <vt:lpstr>H950 Health &amp; Human Services</vt:lpstr>
      <vt:lpstr>H950 Health &amp; Human Services</vt:lpstr>
      <vt:lpstr>H950 Health &amp; Human Services</vt:lpstr>
      <vt:lpstr>H950 Health &amp; Human Services</vt:lpstr>
      <vt:lpstr>H950 Health &amp; Human Services</vt:lpstr>
      <vt:lpstr>H950 Natural &amp; Economic Resources</vt:lpstr>
      <vt:lpstr>H950 General Government &amp; Transportation</vt:lpstr>
      <vt:lpstr>Legislation of County Interest</vt:lpstr>
      <vt:lpstr>Local Human Services Administration (H438)</vt:lpstr>
      <vt:lpstr>Local Human Services Administration (H438)</vt:lpstr>
      <vt:lpstr>County Broadband Grants (S572)</vt:lpstr>
      <vt:lpstr>Contingency Fee Audits  (H462 &amp; S847)</vt:lpstr>
      <vt:lpstr>LME Governance (S181)</vt:lpstr>
      <vt:lpstr>LME Governance (S181)</vt:lpstr>
      <vt:lpstr>Fracking (S820)</vt:lpstr>
      <vt:lpstr>Other Legislative Issues of Interest</vt:lpstr>
      <vt:lpstr>Other Legislative Issues of Interest</vt:lpstr>
      <vt:lpstr>Court Cases of County Interest</vt:lpstr>
      <vt:lpstr>Charter Schools</vt:lpstr>
      <vt:lpstr>Penalties/Forfeitures</vt:lpstr>
      <vt:lpstr>Williams v. Pasquotank</vt:lpstr>
      <vt:lpstr>Looking Forward</vt:lpstr>
      <vt:lpstr>NCACC Legislative Goals</vt:lpstr>
      <vt:lpstr>NCACC Legislative Goals Process (Adopted Goals Remain in Place for 2-Yr. Biennial Session)</vt:lpstr>
      <vt:lpstr>2013 Statewide Tax Reform</vt:lpstr>
      <vt:lpstr>PowerPoint Presentation</vt:lpstr>
      <vt:lpstr>2012-13 County Tax Rate Survey</vt:lpstr>
      <vt:lpstr>Questions / Comments</vt:lpstr>
    </vt:vector>
  </TitlesOfParts>
  <Company>NCACC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</dc:creator>
  <cp:lastModifiedBy>Lenovo User</cp:lastModifiedBy>
  <cp:revision>2013</cp:revision>
  <cp:lastPrinted>2012-07-13T18:23:58Z</cp:lastPrinted>
  <dcterms:created xsi:type="dcterms:W3CDTF">2005-09-09T18:17:18Z</dcterms:created>
  <dcterms:modified xsi:type="dcterms:W3CDTF">2012-07-31T13:42:26Z</dcterms:modified>
</cp:coreProperties>
</file>