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6"/>
  </p:handoutMasterIdLst>
  <p:sldIdLst>
    <p:sldId id="256" r:id="rId2"/>
    <p:sldId id="257" r:id="rId3"/>
    <p:sldId id="258" r:id="rId4"/>
    <p:sldId id="263" r:id="rId5"/>
    <p:sldId id="264" r:id="rId6"/>
    <p:sldId id="259" r:id="rId7"/>
    <p:sldId id="261" r:id="rId8"/>
    <p:sldId id="269" r:id="rId9"/>
    <p:sldId id="270" r:id="rId10"/>
    <p:sldId id="279" r:id="rId11"/>
    <p:sldId id="271" r:id="rId12"/>
    <p:sldId id="280" r:id="rId13"/>
    <p:sldId id="273" r:id="rId14"/>
    <p:sldId id="281" r:id="rId15"/>
    <p:sldId id="272" r:id="rId16"/>
    <p:sldId id="274" r:id="rId17"/>
    <p:sldId id="275" r:id="rId18"/>
    <p:sldId id="276" r:id="rId19"/>
    <p:sldId id="282" r:id="rId20"/>
    <p:sldId id="277" r:id="rId21"/>
    <p:sldId id="283" r:id="rId22"/>
    <p:sldId id="278" r:id="rId23"/>
    <p:sldId id="284" r:id="rId24"/>
    <p:sldId id="267"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8" d="100"/>
          <a:sy n="128" d="100"/>
        </p:scale>
        <p:origin x="-113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9C4AB0A-BA1A-423E-8F02-B7F34B7A28D4}" type="datetimeFigureOut">
              <a:rPr lang="en-US" smtClean="0"/>
              <a:t>4/17/2013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BD075DB-5F2C-48AC-BE73-7E6CF8784FFF}" type="slidenum">
              <a:rPr lang="en-US" smtClean="0"/>
              <a:t>‹#›</a:t>
            </a:fld>
            <a:endParaRPr lang="en-US"/>
          </a:p>
        </p:txBody>
      </p:sp>
    </p:spTree>
    <p:extLst>
      <p:ext uri="{BB962C8B-B14F-4D97-AF65-F5344CB8AC3E}">
        <p14:creationId xmlns:p14="http://schemas.microsoft.com/office/powerpoint/2010/main" val="34973327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E1CB47B-D175-431B-9FB7-5308559AE355}" type="datetimeFigureOut">
              <a:rPr lang="en-US" smtClean="0"/>
              <a:t>4/17/2013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124D7D8-4318-4DA2-A744-1BD11D143E8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1CB47B-D175-431B-9FB7-5308559AE355}" type="datetimeFigureOut">
              <a:rPr lang="en-US" smtClean="0"/>
              <a:t>4/17/2013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4D7D8-4318-4DA2-A744-1BD11D143E8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1CB47B-D175-431B-9FB7-5308559AE355}" type="datetimeFigureOut">
              <a:rPr lang="en-US" smtClean="0"/>
              <a:t>4/17/2013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4D7D8-4318-4DA2-A744-1BD11D143E8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1CB47B-D175-431B-9FB7-5308559AE355}" type="datetimeFigureOut">
              <a:rPr lang="en-US" smtClean="0"/>
              <a:t>4/17/2013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4D7D8-4318-4DA2-A744-1BD11D143E8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1CB47B-D175-431B-9FB7-5308559AE355}" type="datetimeFigureOut">
              <a:rPr lang="en-US" smtClean="0"/>
              <a:t>4/17/2013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4D7D8-4318-4DA2-A744-1BD11D143E8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1CB47B-D175-431B-9FB7-5308559AE355}" type="datetimeFigureOut">
              <a:rPr lang="en-US" smtClean="0"/>
              <a:t>4/17/2013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24D7D8-4318-4DA2-A744-1BD11D143E8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E1CB47B-D175-431B-9FB7-5308559AE355}" type="datetimeFigureOut">
              <a:rPr lang="en-US" smtClean="0"/>
              <a:t>4/17/2013</a:t>
            </a:fld>
            <a:endParaRPr lang="en-US"/>
          </a:p>
        </p:txBody>
      </p:sp>
      <p:sp>
        <p:nvSpPr>
          <p:cNvPr id="27" name="Slide Number Placeholder 26"/>
          <p:cNvSpPr>
            <a:spLocks noGrp="1"/>
          </p:cNvSpPr>
          <p:nvPr>
            <p:ph type="sldNum" sz="quarter" idx="11"/>
          </p:nvPr>
        </p:nvSpPr>
        <p:spPr/>
        <p:txBody>
          <a:bodyPr rtlCol="0"/>
          <a:lstStyle/>
          <a:p>
            <a:fld id="{1124D7D8-4318-4DA2-A744-1BD11D143E89}"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E1CB47B-D175-431B-9FB7-5308559AE355}" type="datetimeFigureOut">
              <a:rPr lang="en-US" smtClean="0"/>
              <a:t>4/17/2013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1124D7D8-4318-4DA2-A744-1BD11D143E8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1CB47B-D175-431B-9FB7-5308559AE355}" type="datetimeFigureOut">
              <a:rPr lang="en-US" smtClean="0"/>
              <a:t>4/17/2013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24D7D8-4318-4DA2-A744-1BD11D143E8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1CB47B-D175-431B-9FB7-5308559AE355}" type="datetimeFigureOut">
              <a:rPr lang="en-US" smtClean="0"/>
              <a:t>4/17/2013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24D7D8-4318-4DA2-A744-1BD11D143E8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1CB47B-D175-431B-9FB7-5308559AE355}" type="datetimeFigureOut">
              <a:rPr lang="en-US" smtClean="0"/>
              <a:t>4/17/2013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24D7D8-4318-4DA2-A744-1BD11D143E8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E1CB47B-D175-431B-9FB7-5308559AE355}" type="datetimeFigureOut">
              <a:rPr lang="en-US" smtClean="0"/>
              <a:t>4/17/2013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124D7D8-4318-4DA2-A744-1BD11D143E8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Regulation of E-Cigarettes:</a:t>
            </a:r>
            <a:endParaRPr lang="en-US" dirty="0"/>
          </a:p>
        </p:txBody>
      </p:sp>
      <p:sp>
        <p:nvSpPr>
          <p:cNvPr id="3" name="Subtitle 2"/>
          <p:cNvSpPr>
            <a:spLocks noGrp="1"/>
          </p:cNvSpPr>
          <p:nvPr>
            <p:ph type="subTitle" idx="1"/>
          </p:nvPr>
        </p:nvSpPr>
        <p:spPr>
          <a:xfrm>
            <a:off x="457200" y="3899938"/>
            <a:ext cx="8305800" cy="2500862"/>
          </a:xfrm>
        </p:spPr>
        <p:txBody>
          <a:bodyPr>
            <a:normAutofit fontScale="92500" lnSpcReduction="10000"/>
          </a:bodyPr>
          <a:lstStyle/>
          <a:p>
            <a:r>
              <a:rPr lang="en-US" sz="2800" dirty="0" smtClean="0"/>
              <a:t>Federal and state activity</a:t>
            </a:r>
          </a:p>
          <a:p>
            <a:endParaRPr lang="en-US" dirty="0"/>
          </a:p>
          <a:p>
            <a:endParaRPr lang="en-US" dirty="0" smtClean="0"/>
          </a:p>
          <a:p>
            <a:r>
              <a:rPr lang="en-US" dirty="0" smtClean="0"/>
              <a:t>Anna Stein, JD, MPH</a:t>
            </a:r>
          </a:p>
          <a:p>
            <a:r>
              <a:rPr lang="en-US" dirty="0" smtClean="0"/>
              <a:t>Legal Specialist, Community Transformation Grant Project</a:t>
            </a:r>
          </a:p>
          <a:p>
            <a:r>
              <a:rPr lang="en-US" dirty="0" smtClean="0"/>
              <a:t>NC Division of Public Health</a:t>
            </a:r>
          </a:p>
          <a:p>
            <a:r>
              <a:rPr lang="en-US" dirty="0" smtClean="0"/>
              <a:t>April 17, 2013</a:t>
            </a:r>
          </a:p>
          <a:p>
            <a:endParaRPr lang="en-US" dirty="0"/>
          </a:p>
        </p:txBody>
      </p:sp>
    </p:spTree>
    <p:extLst>
      <p:ext uri="{BB962C8B-B14F-4D97-AF65-F5344CB8AC3E}">
        <p14:creationId xmlns:p14="http://schemas.microsoft.com/office/powerpoint/2010/main" val="4088240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838200"/>
            <a:ext cx="8229600" cy="1143000"/>
          </a:xfrm>
        </p:spPr>
        <p:txBody>
          <a:bodyPr>
            <a:normAutofit/>
          </a:bodyPr>
          <a:lstStyle/>
          <a:p>
            <a:r>
              <a:rPr lang="en-US" sz="2800" dirty="0" smtClean="0"/>
              <a:t>Supreme Court’s analysis in </a:t>
            </a:r>
            <a:r>
              <a:rPr lang="en-US" sz="2800" u="sng" dirty="0" smtClean="0"/>
              <a:t>Brown &amp; Williamson</a:t>
            </a:r>
            <a:r>
              <a:rPr lang="en-US" sz="2800" dirty="0" smtClean="0"/>
              <a:t>, cont’d</a:t>
            </a:r>
            <a:endParaRPr lang="en-US" sz="2800" dirty="0"/>
          </a:p>
        </p:txBody>
      </p:sp>
      <p:sp>
        <p:nvSpPr>
          <p:cNvPr id="3" name="Content Placeholder 2"/>
          <p:cNvSpPr>
            <a:spLocks noGrp="1"/>
          </p:cNvSpPr>
          <p:nvPr>
            <p:ph idx="1"/>
          </p:nvPr>
        </p:nvSpPr>
        <p:spPr>
          <a:xfrm>
            <a:off x="457200" y="2057400"/>
            <a:ext cx="8229600" cy="4517136"/>
          </a:xfrm>
        </p:spPr>
        <p:txBody>
          <a:bodyPr>
            <a:normAutofit fontScale="92500" lnSpcReduction="20000"/>
          </a:bodyPr>
          <a:lstStyle/>
          <a:p>
            <a:pPr>
              <a:buFont typeface="Wingdings" pitchFamily="2" charset="2"/>
              <a:buChar char="§"/>
            </a:pPr>
            <a:r>
              <a:rPr lang="en-US" dirty="0"/>
              <a:t>If the FDA banned tobacco under the FDCA, it would be going against Congress’s clear intent that tobacco be a legal product (as demonstrated by its passage of six statutes relating to tobacco since 1965 and its declaration that “[t]he marketing of tobacco is one of the greatest basic industries of the United States”)</a:t>
            </a:r>
          </a:p>
          <a:p>
            <a:pPr>
              <a:buFont typeface="Wingdings" pitchFamily="2" charset="2"/>
              <a:buChar char="§"/>
            </a:pPr>
            <a:r>
              <a:rPr lang="en-US" dirty="0"/>
              <a:t>Furthermore, the FDA until that time had repeatedly claimed it did not have the authority to regulate tobacco products</a:t>
            </a:r>
          </a:p>
          <a:p>
            <a:pPr>
              <a:buFont typeface="Wingdings" pitchFamily="2" charset="2"/>
              <a:buChar char="§"/>
            </a:pPr>
            <a:r>
              <a:rPr lang="en-US" dirty="0"/>
              <a:t>Thus, </a:t>
            </a:r>
            <a:r>
              <a:rPr lang="en-US" dirty="0" smtClean="0"/>
              <a:t>the Supreme Court concluded </a:t>
            </a:r>
            <a:r>
              <a:rPr lang="en-US" dirty="0"/>
              <a:t>that the FDA did not have authority to regulate tobacco products under the FDCA</a:t>
            </a:r>
          </a:p>
          <a:p>
            <a:pPr>
              <a:buFont typeface="Wingdings" pitchFamily="2" charset="2"/>
              <a:buChar char="§"/>
            </a:pPr>
            <a:endParaRPr lang="en-US" dirty="0"/>
          </a:p>
        </p:txBody>
      </p:sp>
    </p:spTree>
    <p:extLst>
      <p:ext uri="{BB962C8B-B14F-4D97-AF65-F5344CB8AC3E}">
        <p14:creationId xmlns:p14="http://schemas.microsoft.com/office/powerpoint/2010/main" val="1766163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295400"/>
          </a:xfrm>
        </p:spPr>
        <p:txBody>
          <a:bodyPr>
            <a:normAutofit/>
          </a:bodyPr>
          <a:lstStyle/>
          <a:p>
            <a:pPr algn="ctr"/>
            <a:r>
              <a:rPr lang="en-US" sz="3200" u="sng" dirty="0" err="1" smtClean="0"/>
              <a:t>Sottera</a:t>
            </a:r>
            <a:r>
              <a:rPr lang="en-US" sz="3200" dirty="0" smtClean="0"/>
              <a:t> examines Congress’s </a:t>
            </a:r>
            <a:r>
              <a:rPr lang="en-US" sz="3200" dirty="0"/>
              <a:t>r</a:t>
            </a:r>
            <a:r>
              <a:rPr lang="en-US" sz="3200" dirty="0" smtClean="0"/>
              <a:t>esponse to </a:t>
            </a:r>
            <a:r>
              <a:rPr lang="en-US" sz="3200" u="sng" dirty="0" smtClean="0"/>
              <a:t>Brown &amp; Williamson</a:t>
            </a:r>
            <a:endParaRPr lang="en-US" sz="3200" u="sng" dirty="0"/>
          </a:p>
        </p:txBody>
      </p:sp>
      <p:sp>
        <p:nvSpPr>
          <p:cNvPr id="3" name="Content Placeholder 2"/>
          <p:cNvSpPr>
            <a:spLocks noGrp="1"/>
          </p:cNvSpPr>
          <p:nvPr>
            <p:ph idx="1"/>
          </p:nvPr>
        </p:nvSpPr>
        <p:spPr/>
        <p:txBody>
          <a:bodyPr>
            <a:normAutofit/>
          </a:bodyPr>
          <a:lstStyle/>
          <a:p>
            <a:pPr>
              <a:buFont typeface="Wingdings" pitchFamily="2" charset="2"/>
              <a:buChar char="§"/>
            </a:pPr>
            <a:r>
              <a:rPr lang="en-US" dirty="0" smtClean="0"/>
              <a:t>In response to the regulatory gap exposed by </a:t>
            </a:r>
            <a:r>
              <a:rPr lang="en-US" u="sng" dirty="0" smtClean="0"/>
              <a:t>Brown &amp; Williamson</a:t>
            </a:r>
            <a:r>
              <a:rPr lang="en-US" dirty="0" smtClean="0"/>
              <a:t>, Congress passed the Family Smoking Prevention and Tobacco Control Act of 2009 (TCA)</a:t>
            </a:r>
          </a:p>
          <a:p>
            <a:pPr>
              <a:buFont typeface="Wingdings" pitchFamily="2" charset="2"/>
              <a:buChar char="§"/>
            </a:pPr>
            <a:endParaRPr lang="en-US" dirty="0" smtClean="0"/>
          </a:p>
          <a:p>
            <a:pPr>
              <a:buFont typeface="Wingdings" pitchFamily="2" charset="2"/>
              <a:buChar char="§"/>
            </a:pPr>
            <a:r>
              <a:rPr lang="en-US" dirty="0" smtClean="0"/>
              <a:t>The TCA allows the FDA to regulate “tobacco products,” which it defines as:</a:t>
            </a:r>
          </a:p>
          <a:p>
            <a:pPr lvl="1">
              <a:buFont typeface="Wingdings" pitchFamily="2" charset="2"/>
              <a:buChar char="§"/>
            </a:pPr>
            <a:r>
              <a:rPr lang="en-US" dirty="0"/>
              <a:t>“any product made or derived from tobacco that is intended for human </a:t>
            </a:r>
            <a:r>
              <a:rPr lang="en-US" dirty="0" smtClean="0"/>
              <a:t>consumption”</a:t>
            </a:r>
          </a:p>
          <a:p>
            <a:pPr>
              <a:buFont typeface="Wingdings" pitchFamily="2" charset="2"/>
              <a:buChar char="§"/>
            </a:pPr>
            <a:endParaRPr lang="en-US" dirty="0" smtClean="0"/>
          </a:p>
        </p:txBody>
      </p:sp>
    </p:spTree>
    <p:extLst>
      <p:ext uri="{BB962C8B-B14F-4D97-AF65-F5344CB8AC3E}">
        <p14:creationId xmlns:p14="http://schemas.microsoft.com/office/powerpoint/2010/main" val="2798554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fontScale="85000" lnSpcReduction="10000"/>
          </a:bodyPr>
          <a:lstStyle/>
          <a:p>
            <a:pPr>
              <a:buFont typeface="Wingdings" pitchFamily="2" charset="2"/>
              <a:buChar char="§"/>
            </a:pPr>
            <a:r>
              <a:rPr lang="en-US" dirty="0"/>
              <a:t>The FDA argued in </a:t>
            </a:r>
            <a:r>
              <a:rPr lang="en-US" u="sng" dirty="0" err="1"/>
              <a:t>Sottera</a:t>
            </a:r>
            <a:r>
              <a:rPr lang="en-US" dirty="0"/>
              <a:t> that </a:t>
            </a:r>
            <a:r>
              <a:rPr lang="en-US" u="sng" dirty="0"/>
              <a:t>Brown &amp; Williamson </a:t>
            </a:r>
            <a:r>
              <a:rPr lang="en-US" dirty="0"/>
              <a:t>only stood for the proposition that the FDA couldn’t regulate tobacco products under the FDCA that had been the subject of specific federal legislation </a:t>
            </a:r>
            <a:r>
              <a:rPr lang="en-US" dirty="0" smtClean="0"/>
              <a:t>at the time of that decision (namely </a:t>
            </a:r>
            <a:r>
              <a:rPr lang="en-US" dirty="0"/>
              <a:t>cigarettes and smokeless tobacco); e-cigarettes had not been the subject of any legislation and thus could be regulated under the </a:t>
            </a:r>
            <a:r>
              <a:rPr lang="en-US" dirty="0" smtClean="0"/>
              <a:t>FDCA</a:t>
            </a:r>
          </a:p>
          <a:p>
            <a:pPr>
              <a:buFont typeface="Wingdings" pitchFamily="2" charset="2"/>
              <a:buChar char="§"/>
            </a:pPr>
            <a:endParaRPr lang="en-US" dirty="0"/>
          </a:p>
          <a:p>
            <a:pPr>
              <a:buFont typeface="Wingdings" pitchFamily="2" charset="2"/>
              <a:buChar char="§"/>
            </a:pPr>
            <a:r>
              <a:rPr lang="en-US" dirty="0"/>
              <a:t>The </a:t>
            </a:r>
            <a:r>
              <a:rPr lang="en-US" u="sng" dirty="0" err="1"/>
              <a:t>Sottera</a:t>
            </a:r>
            <a:r>
              <a:rPr lang="en-US" dirty="0"/>
              <a:t> court opined that the Supreme Court in </a:t>
            </a:r>
            <a:r>
              <a:rPr lang="en-US" u="sng" dirty="0"/>
              <a:t>Brown &amp; Williamson</a:t>
            </a:r>
            <a:r>
              <a:rPr lang="en-US" dirty="0"/>
              <a:t> did not intend to include only cigarettes and smokeless tobacco when it held that tobacco products may not be regulated under the FDCA and that the Supreme Court’s decision would encompass e-cigarettes as </a:t>
            </a:r>
            <a:r>
              <a:rPr lang="en-US" dirty="0" smtClean="0"/>
              <a:t>well</a:t>
            </a:r>
          </a:p>
          <a:p>
            <a:pPr marL="109728" indent="0">
              <a:buNone/>
            </a:pPr>
            <a:endParaRPr lang="en-US" dirty="0"/>
          </a:p>
          <a:p>
            <a:pPr>
              <a:buFont typeface="Wingdings" pitchFamily="2" charset="2"/>
              <a:buChar char="§"/>
            </a:pPr>
            <a:r>
              <a:rPr lang="en-US" dirty="0"/>
              <a:t>Thus, the FDA must regulate e-cigarettes under the TCA</a:t>
            </a:r>
          </a:p>
        </p:txBody>
      </p:sp>
    </p:spTree>
    <p:extLst>
      <p:ext uri="{BB962C8B-B14F-4D97-AF65-F5344CB8AC3E}">
        <p14:creationId xmlns:p14="http://schemas.microsoft.com/office/powerpoint/2010/main" val="596961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990600"/>
          </a:xfrm>
        </p:spPr>
        <p:txBody>
          <a:bodyPr>
            <a:normAutofit/>
          </a:bodyPr>
          <a:lstStyle/>
          <a:p>
            <a:r>
              <a:rPr lang="en-US" sz="3200" dirty="0" smtClean="0"/>
              <a:t>Interesting concurrence in </a:t>
            </a:r>
            <a:r>
              <a:rPr lang="en-US" sz="3200" u="sng" dirty="0" err="1" smtClean="0"/>
              <a:t>Sottera</a:t>
            </a:r>
            <a:endParaRPr lang="en-US" sz="3200" u="sng" dirty="0"/>
          </a:p>
        </p:txBody>
      </p:sp>
      <p:sp>
        <p:nvSpPr>
          <p:cNvPr id="3" name="Content Placeholder 2"/>
          <p:cNvSpPr>
            <a:spLocks noGrp="1"/>
          </p:cNvSpPr>
          <p:nvPr>
            <p:ph idx="1"/>
          </p:nvPr>
        </p:nvSpPr>
        <p:spPr>
          <a:xfrm>
            <a:off x="457200" y="1752600"/>
            <a:ext cx="8153400" cy="4876800"/>
          </a:xfrm>
        </p:spPr>
        <p:txBody>
          <a:bodyPr>
            <a:normAutofit fontScale="85000" lnSpcReduction="20000"/>
          </a:bodyPr>
          <a:lstStyle/>
          <a:p>
            <a:pPr>
              <a:buFont typeface="Wingdings" pitchFamily="2" charset="2"/>
              <a:buChar char="§"/>
            </a:pPr>
            <a:r>
              <a:rPr lang="en-US" dirty="0" smtClean="0"/>
              <a:t>Judge Garland wrote:  </a:t>
            </a:r>
            <a:r>
              <a:rPr lang="en-US" i="1" dirty="0" smtClean="0"/>
              <a:t>I do not believe the Supreme Court intended its use of the term “tobacco products” to extend to products that do not contain tobacco</a:t>
            </a:r>
            <a:r>
              <a:rPr lang="en-US" dirty="0" smtClean="0"/>
              <a:t>.</a:t>
            </a:r>
          </a:p>
          <a:p>
            <a:pPr>
              <a:buFont typeface="Wingdings" pitchFamily="2" charset="2"/>
              <a:buChar char="§"/>
            </a:pPr>
            <a:endParaRPr lang="en-US" dirty="0" smtClean="0"/>
          </a:p>
          <a:p>
            <a:pPr>
              <a:buFont typeface="Wingdings" pitchFamily="2" charset="2"/>
              <a:buChar char="§"/>
            </a:pPr>
            <a:r>
              <a:rPr lang="en-US" dirty="0" smtClean="0"/>
              <a:t>He continued: </a:t>
            </a:r>
            <a:r>
              <a:rPr lang="en-US" i="1" dirty="0" smtClean="0"/>
              <a:t>On its face, the natural meaning of the term “tobacco product” is a product—like cigarettes or chewing tobacco—that contains tobacco. Although it is true that the liquid nicotine in NJOY’s electronic cigarettes is derived from tobacco, it seems less natural to regard that fact as sufficient to transform NJOY’s plastic cartridges—which contain no tobacco—into a tobacco product. As NJOY acknowledges, its reading leads to the counterintuitive conclusion that a syringe filled with injectable nicotine is a tobacco product as well</a:t>
            </a:r>
            <a:r>
              <a:rPr lang="en-US" dirty="0" smtClean="0"/>
              <a:t>.</a:t>
            </a:r>
          </a:p>
          <a:p>
            <a:pPr>
              <a:buFont typeface="Wingdings" pitchFamily="2" charset="2"/>
              <a:buChar char="§"/>
            </a:pPr>
            <a:endParaRPr lang="en-US" dirty="0"/>
          </a:p>
          <a:p>
            <a:pPr marL="109728" indent="0">
              <a:buNone/>
            </a:pPr>
            <a:endParaRPr lang="en-US" dirty="0"/>
          </a:p>
        </p:txBody>
      </p:sp>
    </p:spTree>
    <p:extLst>
      <p:ext uri="{BB962C8B-B14F-4D97-AF65-F5344CB8AC3E}">
        <p14:creationId xmlns:p14="http://schemas.microsoft.com/office/powerpoint/2010/main" val="3540367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a:bodyPr>
          <a:lstStyle/>
          <a:p>
            <a:r>
              <a:rPr lang="en-US" sz="3600" u="sng" dirty="0" err="1" smtClean="0"/>
              <a:t>Sottera</a:t>
            </a:r>
            <a:r>
              <a:rPr lang="en-US" sz="3600" dirty="0" smtClean="0"/>
              <a:t> concurrence, cont’d</a:t>
            </a:r>
            <a:endParaRPr lang="en-US" sz="3600" dirty="0"/>
          </a:p>
        </p:txBody>
      </p:sp>
      <p:sp>
        <p:nvSpPr>
          <p:cNvPr id="3" name="Content Placeholder 2"/>
          <p:cNvSpPr>
            <a:spLocks noGrp="1"/>
          </p:cNvSpPr>
          <p:nvPr>
            <p:ph idx="1"/>
          </p:nvPr>
        </p:nvSpPr>
        <p:spPr>
          <a:xfrm>
            <a:off x="457200" y="1981200"/>
            <a:ext cx="8229600" cy="4593336"/>
          </a:xfrm>
        </p:spPr>
        <p:txBody>
          <a:bodyPr>
            <a:normAutofit fontScale="92500"/>
          </a:bodyPr>
          <a:lstStyle/>
          <a:p>
            <a:pPr>
              <a:buFont typeface="Wingdings" pitchFamily="2" charset="2"/>
              <a:buChar char="§"/>
            </a:pPr>
            <a:r>
              <a:rPr lang="en-US" dirty="0"/>
              <a:t>Thus, </a:t>
            </a:r>
            <a:r>
              <a:rPr lang="en-US" dirty="0" smtClean="0"/>
              <a:t>Garland </a:t>
            </a:r>
            <a:r>
              <a:rPr lang="en-US" dirty="0"/>
              <a:t>did not believe </a:t>
            </a:r>
            <a:r>
              <a:rPr lang="en-US" u="sng" dirty="0"/>
              <a:t>Brown &amp; Williamson</a:t>
            </a:r>
            <a:r>
              <a:rPr lang="en-US" dirty="0"/>
              <a:t>’s holding that tobacco products cannot be regulated under the FDCA would extend to e-cigarettes</a:t>
            </a:r>
          </a:p>
          <a:p>
            <a:pPr>
              <a:buFont typeface="Wingdings" pitchFamily="2" charset="2"/>
              <a:buChar char="§"/>
            </a:pPr>
            <a:r>
              <a:rPr lang="en-US" dirty="0"/>
              <a:t>Nevertheless, he found that the Tobacco Control Act has a very broad definition of “tobacco product” which includes “any product made or derived from tobacco”</a:t>
            </a:r>
          </a:p>
          <a:p>
            <a:pPr>
              <a:buFont typeface="Wingdings" pitchFamily="2" charset="2"/>
              <a:buChar char="§"/>
            </a:pPr>
            <a:r>
              <a:rPr lang="en-US" dirty="0"/>
              <a:t>Since the nicotine in e-cigarettes is “derived from tobacco,” e-cigarettes were intended by Congress to be regulated under the Tobacco Control Act</a:t>
            </a:r>
          </a:p>
          <a:p>
            <a:pPr>
              <a:buFont typeface="Wingdings" pitchFamily="2" charset="2"/>
              <a:buChar char="§"/>
            </a:pPr>
            <a:endParaRPr lang="en-US" dirty="0"/>
          </a:p>
          <a:p>
            <a:pPr>
              <a:buFont typeface="Wingdings" pitchFamily="2" charset="2"/>
              <a:buChar char="§"/>
            </a:pPr>
            <a:endParaRPr lang="en-US" dirty="0"/>
          </a:p>
        </p:txBody>
      </p:sp>
    </p:spTree>
    <p:extLst>
      <p:ext uri="{BB962C8B-B14F-4D97-AF65-F5344CB8AC3E}">
        <p14:creationId xmlns:p14="http://schemas.microsoft.com/office/powerpoint/2010/main" val="2249511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fontScale="92500" lnSpcReduction="10000"/>
          </a:bodyPr>
          <a:lstStyle/>
          <a:p>
            <a:pPr>
              <a:buFont typeface="Wingdings" pitchFamily="2" charset="2"/>
              <a:buChar char="§"/>
            </a:pPr>
            <a:r>
              <a:rPr lang="en-US" dirty="0" smtClean="0"/>
              <a:t>Thus, in regulating “tobacco products” the FDA is limited to the authority given in the Tobacco Control Act, such as:</a:t>
            </a:r>
          </a:p>
          <a:p>
            <a:pPr lvl="1">
              <a:buFont typeface="Wingdings" pitchFamily="2" charset="2"/>
              <a:buChar char="§"/>
            </a:pPr>
            <a:r>
              <a:rPr lang="en-US" dirty="0"/>
              <a:t>To impose restrictions on their sale</a:t>
            </a:r>
          </a:p>
          <a:p>
            <a:pPr lvl="1">
              <a:buFont typeface="Wingdings" pitchFamily="2" charset="2"/>
              <a:buChar char="§"/>
            </a:pPr>
            <a:r>
              <a:rPr lang="en-US" dirty="0"/>
              <a:t>To impose restrictions on their advertising and promotion</a:t>
            </a:r>
          </a:p>
          <a:p>
            <a:pPr lvl="1">
              <a:buFont typeface="Wingdings" pitchFamily="2" charset="2"/>
              <a:buChar char="§"/>
            </a:pPr>
            <a:r>
              <a:rPr lang="en-US" dirty="0"/>
              <a:t>To regulate </a:t>
            </a:r>
            <a:r>
              <a:rPr lang="en-US" dirty="0" smtClean="0"/>
              <a:t>their </a:t>
            </a:r>
            <a:r>
              <a:rPr lang="en-US" dirty="0"/>
              <a:t>mode of </a:t>
            </a:r>
            <a:r>
              <a:rPr lang="en-US" dirty="0" smtClean="0"/>
              <a:t>manufacture</a:t>
            </a:r>
          </a:p>
          <a:p>
            <a:pPr lvl="1">
              <a:buFont typeface="Wingdings" pitchFamily="2" charset="2"/>
              <a:buChar char="§"/>
            </a:pPr>
            <a:r>
              <a:rPr lang="en-US" dirty="0" smtClean="0"/>
              <a:t>To require ingredient listing</a:t>
            </a:r>
            <a:endParaRPr lang="en-US" dirty="0"/>
          </a:p>
          <a:p>
            <a:pPr lvl="1">
              <a:buFont typeface="Wingdings" pitchFamily="2" charset="2"/>
              <a:buChar char="§"/>
            </a:pPr>
            <a:r>
              <a:rPr lang="en-US" dirty="0" smtClean="0"/>
              <a:t>To subject “new tobacco products” </a:t>
            </a:r>
            <a:r>
              <a:rPr lang="en-US" dirty="0"/>
              <a:t>(those 1</a:t>
            </a:r>
            <a:r>
              <a:rPr lang="en-US" baseline="30000" dirty="0"/>
              <a:t>st</a:t>
            </a:r>
            <a:r>
              <a:rPr lang="en-US" dirty="0"/>
              <a:t> marketed or modified after 2/15/07)</a:t>
            </a:r>
            <a:r>
              <a:rPr lang="en-US" dirty="0" smtClean="0"/>
              <a:t> and “modified risk tobacco products” to pre-market review</a:t>
            </a:r>
            <a:endParaRPr lang="en-US" dirty="0"/>
          </a:p>
          <a:p>
            <a:pPr lvl="1">
              <a:buFont typeface="Wingdings" pitchFamily="2" charset="2"/>
              <a:buChar char="§"/>
            </a:pPr>
            <a:endParaRPr lang="en-US" dirty="0" smtClean="0"/>
          </a:p>
          <a:p>
            <a:pPr>
              <a:buFont typeface="Wingdings" pitchFamily="2" charset="2"/>
              <a:buChar char="§"/>
            </a:pPr>
            <a:r>
              <a:rPr lang="en-US" dirty="0" smtClean="0"/>
              <a:t>Note: The FDA can still regulate tobacco products marketed for “therapeutic purposes” under the FDCA</a:t>
            </a:r>
          </a:p>
        </p:txBody>
      </p:sp>
    </p:spTree>
    <p:extLst>
      <p:ext uri="{BB962C8B-B14F-4D97-AF65-F5344CB8AC3E}">
        <p14:creationId xmlns:p14="http://schemas.microsoft.com/office/powerpoint/2010/main" val="2714544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371600"/>
          </a:xfrm>
        </p:spPr>
        <p:txBody>
          <a:bodyPr>
            <a:normAutofit/>
          </a:bodyPr>
          <a:lstStyle/>
          <a:p>
            <a:pPr algn="ctr"/>
            <a:r>
              <a:rPr lang="en-US" sz="3200" dirty="0" smtClean="0"/>
              <a:t>Where does FDA regulation of e-cigarettes under the Tobacco Control Act stand today?</a:t>
            </a:r>
            <a:endParaRPr lang="en-US" sz="3200" dirty="0"/>
          </a:p>
        </p:txBody>
      </p:sp>
      <p:sp>
        <p:nvSpPr>
          <p:cNvPr id="3" name="Content Placeholder 2"/>
          <p:cNvSpPr>
            <a:spLocks noGrp="1"/>
          </p:cNvSpPr>
          <p:nvPr>
            <p:ph idx="1"/>
          </p:nvPr>
        </p:nvSpPr>
        <p:spPr>
          <a:xfrm>
            <a:off x="381000" y="2209800"/>
            <a:ext cx="8229600" cy="4620322"/>
          </a:xfrm>
        </p:spPr>
        <p:txBody>
          <a:bodyPr>
            <a:normAutofit fontScale="92500" lnSpcReduction="10000"/>
          </a:bodyPr>
          <a:lstStyle/>
          <a:p>
            <a:pPr>
              <a:buFont typeface="Wingdings" pitchFamily="2" charset="2"/>
              <a:buChar char="§"/>
            </a:pPr>
            <a:r>
              <a:rPr lang="en-US" dirty="0" smtClean="0"/>
              <a:t>In an April 2011 letter, the FDA informed the public that it would not appeal the </a:t>
            </a:r>
            <a:r>
              <a:rPr lang="en-US" u="sng" dirty="0" err="1" smtClean="0"/>
              <a:t>Sottera</a:t>
            </a:r>
            <a:r>
              <a:rPr lang="en-US" dirty="0" smtClean="0"/>
              <a:t> decision</a:t>
            </a:r>
          </a:p>
          <a:p>
            <a:pPr>
              <a:buFont typeface="Wingdings" pitchFamily="2" charset="2"/>
              <a:buChar char="§"/>
            </a:pPr>
            <a:r>
              <a:rPr lang="en-US" dirty="0" smtClean="0"/>
              <a:t>The Tobacco Control Act immediately placed only certain categories of “tobacco products” under the general control and premarket review requirements of the FDA: </a:t>
            </a:r>
          </a:p>
          <a:p>
            <a:pPr lvl="1">
              <a:buFont typeface="Wingdings" pitchFamily="2" charset="2"/>
              <a:buChar char="§"/>
            </a:pPr>
            <a:r>
              <a:rPr lang="en-US" dirty="0" smtClean="0"/>
              <a:t>Cigarettes </a:t>
            </a:r>
            <a:endParaRPr lang="en-US" dirty="0"/>
          </a:p>
          <a:p>
            <a:pPr lvl="1">
              <a:buFont typeface="Wingdings" pitchFamily="2" charset="2"/>
              <a:buChar char="§"/>
            </a:pPr>
            <a:r>
              <a:rPr lang="en-US" dirty="0"/>
              <a:t>Cigarette </a:t>
            </a:r>
            <a:r>
              <a:rPr lang="en-US" dirty="0" smtClean="0"/>
              <a:t>tobacco</a:t>
            </a:r>
            <a:endParaRPr lang="en-US" dirty="0"/>
          </a:p>
          <a:p>
            <a:pPr lvl="1">
              <a:buFont typeface="Wingdings" pitchFamily="2" charset="2"/>
              <a:buChar char="§"/>
            </a:pPr>
            <a:r>
              <a:rPr lang="en-US" dirty="0"/>
              <a:t>Roll-your-own </a:t>
            </a:r>
            <a:r>
              <a:rPr lang="en-US" dirty="0" smtClean="0"/>
              <a:t>tobacco</a:t>
            </a:r>
            <a:endParaRPr lang="en-US" dirty="0"/>
          </a:p>
          <a:p>
            <a:pPr lvl="1">
              <a:buFont typeface="Wingdings" pitchFamily="2" charset="2"/>
              <a:buChar char="§"/>
            </a:pPr>
            <a:r>
              <a:rPr lang="en-US" dirty="0"/>
              <a:t>Smokeless </a:t>
            </a:r>
            <a:r>
              <a:rPr lang="en-US" dirty="0" smtClean="0"/>
              <a:t>tobacco</a:t>
            </a:r>
          </a:p>
          <a:p>
            <a:pPr>
              <a:buFont typeface="Wingdings" pitchFamily="2" charset="2"/>
              <a:buChar char="§"/>
            </a:pPr>
            <a:r>
              <a:rPr lang="en-US" dirty="0" smtClean="0"/>
              <a:t>Thus, the FDA does not have immediate authority to regulate e-cigarettes</a:t>
            </a:r>
          </a:p>
        </p:txBody>
      </p:sp>
    </p:spTree>
    <p:extLst>
      <p:ext uri="{BB962C8B-B14F-4D97-AF65-F5344CB8AC3E}">
        <p14:creationId xmlns:p14="http://schemas.microsoft.com/office/powerpoint/2010/main" val="1016885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4934712"/>
          </a:xfrm>
        </p:spPr>
        <p:txBody>
          <a:bodyPr>
            <a:normAutofit fontScale="92500" lnSpcReduction="20000"/>
          </a:bodyPr>
          <a:lstStyle/>
          <a:p>
            <a:pPr>
              <a:buFont typeface="Wingdings" pitchFamily="2" charset="2"/>
              <a:buChar char="§"/>
            </a:pPr>
            <a:r>
              <a:rPr lang="en-US" dirty="0" smtClean="0"/>
              <a:t>The Tobacco Control Act permits the FDA, by regulation, to extend its controls to other categories of “tobacco products”</a:t>
            </a:r>
          </a:p>
          <a:p>
            <a:pPr>
              <a:buFont typeface="Wingdings" pitchFamily="2" charset="2"/>
              <a:buChar char="§"/>
            </a:pPr>
            <a:r>
              <a:rPr lang="en-US" dirty="0" smtClean="0"/>
              <a:t>The FDA announced in its April 2011 letter that it intends to issue “deeming regulation” to extend its authority to e-cigarettes and other new “tobacco products”</a:t>
            </a:r>
          </a:p>
          <a:p>
            <a:pPr>
              <a:buFont typeface="Wingdings" pitchFamily="2" charset="2"/>
              <a:buChar char="§"/>
            </a:pPr>
            <a:r>
              <a:rPr lang="en-US" dirty="0"/>
              <a:t>In January 2013, the FDA released its </a:t>
            </a:r>
            <a:r>
              <a:rPr lang="en-US" dirty="0" smtClean="0"/>
              <a:t>annual Regulatory Agenda, </a:t>
            </a:r>
            <a:r>
              <a:rPr lang="en-US" dirty="0"/>
              <a:t>which </a:t>
            </a:r>
            <a:r>
              <a:rPr lang="en-US" dirty="0" smtClean="0"/>
              <a:t>stated </a:t>
            </a:r>
            <a:r>
              <a:rPr lang="en-US" dirty="0"/>
              <a:t>that the FDA </a:t>
            </a:r>
            <a:r>
              <a:rPr lang="en-US" dirty="0" smtClean="0"/>
              <a:t>planned to </a:t>
            </a:r>
            <a:r>
              <a:rPr lang="en-US" dirty="0"/>
              <a:t>issue a Notice of Proposed </a:t>
            </a:r>
            <a:r>
              <a:rPr lang="en-US" dirty="0" smtClean="0"/>
              <a:t>Rulemaking on these other tobacco products in April 2013 </a:t>
            </a:r>
          </a:p>
          <a:p>
            <a:pPr>
              <a:buFont typeface="Wingdings" pitchFamily="2" charset="2"/>
              <a:buChar char="§"/>
            </a:pPr>
            <a:r>
              <a:rPr lang="en-US" dirty="0"/>
              <a:t>U</a:t>
            </a:r>
            <a:r>
              <a:rPr lang="en-US" dirty="0" smtClean="0"/>
              <a:t>pon </a:t>
            </a:r>
            <a:r>
              <a:rPr lang="en-US" dirty="0"/>
              <a:t>issuing the </a:t>
            </a:r>
            <a:r>
              <a:rPr lang="en-US" dirty="0" smtClean="0"/>
              <a:t>rule-making </a:t>
            </a:r>
            <a:r>
              <a:rPr lang="en-US" dirty="0"/>
              <a:t>proposal, the public will have a period of time to comment on the proposed </a:t>
            </a:r>
            <a:r>
              <a:rPr lang="en-US" dirty="0" smtClean="0"/>
              <a:t>regulations</a:t>
            </a:r>
          </a:p>
        </p:txBody>
      </p:sp>
      <p:sp>
        <p:nvSpPr>
          <p:cNvPr id="4" name="TextBox 3"/>
          <p:cNvSpPr txBox="1"/>
          <p:nvPr/>
        </p:nvSpPr>
        <p:spPr>
          <a:xfrm>
            <a:off x="275062" y="6068121"/>
            <a:ext cx="8640337" cy="338554"/>
          </a:xfrm>
          <a:prstGeom prst="rect">
            <a:avLst/>
          </a:prstGeom>
          <a:noFill/>
        </p:spPr>
        <p:txBody>
          <a:bodyPr wrap="square" rtlCol="0">
            <a:spAutoFit/>
          </a:bodyPr>
          <a:lstStyle/>
          <a:p>
            <a:r>
              <a:rPr lang="en-US" sz="1600" dirty="0"/>
              <a:t>http://www.reginfo.gov/public/do/eAgendaViewRule?pubId=201210&amp;RIN=0910-AG38</a:t>
            </a:r>
          </a:p>
        </p:txBody>
      </p:sp>
    </p:spTree>
    <p:extLst>
      <p:ext uri="{BB962C8B-B14F-4D97-AF65-F5344CB8AC3E}">
        <p14:creationId xmlns:p14="http://schemas.microsoft.com/office/powerpoint/2010/main" val="2652833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219200"/>
          </a:xfrm>
        </p:spPr>
        <p:txBody>
          <a:bodyPr>
            <a:normAutofit/>
          </a:bodyPr>
          <a:lstStyle/>
          <a:p>
            <a:pPr algn="ctr"/>
            <a:r>
              <a:rPr lang="en-US" sz="2800" dirty="0" smtClean="0"/>
              <a:t>Regulation of E-Cigarettes </a:t>
            </a:r>
            <a:r>
              <a:rPr lang="en-US" sz="2800" dirty="0"/>
              <a:t>at the </a:t>
            </a:r>
            <a:r>
              <a:rPr lang="en-US" sz="2800" dirty="0" smtClean="0"/>
              <a:t/>
            </a:r>
            <a:br>
              <a:rPr lang="en-US" sz="2800" dirty="0" smtClean="0"/>
            </a:br>
            <a:r>
              <a:rPr lang="en-US" sz="2800" dirty="0" smtClean="0"/>
              <a:t>State and Local </a:t>
            </a:r>
            <a:r>
              <a:rPr lang="en-US" sz="2800" dirty="0"/>
              <a:t>Level</a:t>
            </a:r>
          </a:p>
        </p:txBody>
      </p:sp>
      <p:sp>
        <p:nvSpPr>
          <p:cNvPr id="3" name="Content Placeholder 2"/>
          <p:cNvSpPr>
            <a:spLocks noGrp="1"/>
          </p:cNvSpPr>
          <p:nvPr>
            <p:ph idx="1"/>
          </p:nvPr>
        </p:nvSpPr>
        <p:spPr>
          <a:xfrm>
            <a:off x="457200" y="1905000"/>
            <a:ext cx="8229600" cy="4669536"/>
          </a:xfrm>
        </p:spPr>
        <p:txBody>
          <a:bodyPr>
            <a:normAutofit/>
          </a:bodyPr>
          <a:lstStyle/>
          <a:p>
            <a:pPr>
              <a:buFont typeface="Wingdings" pitchFamily="2" charset="2"/>
              <a:buChar char="§"/>
            </a:pPr>
            <a:r>
              <a:rPr lang="en-US" dirty="0" smtClean="0"/>
              <a:t>Regulatory gaps identified by the Tobacco Control Legal Consortium:</a:t>
            </a:r>
          </a:p>
          <a:p>
            <a:pPr marL="109728" indent="0">
              <a:buNone/>
            </a:pPr>
            <a:endParaRPr lang="en-US" dirty="0" smtClean="0"/>
          </a:p>
          <a:p>
            <a:pPr lvl="1">
              <a:buFont typeface="Wingdings" pitchFamily="2" charset="2"/>
              <a:buChar char="§"/>
            </a:pPr>
            <a:r>
              <a:rPr lang="en-US" dirty="0" smtClean="0"/>
              <a:t>Taxation</a:t>
            </a:r>
          </a:p>
          <a:p>
            <a:pPr lvl="2">
              <a:buFont typeface="Wingdings" pitchFamily="2" charset="2"/>
              <a:buChar char="§"/>
            </a:pPr>
            <a:r>
              <a:rPr lang="en-US" dirty="0" smtClean="0"/>
              <a:t>The Tobacco </a:t>
            </a:r>
            <a:r>
              <a:rPr lang="en-US" dirty="0"/>
              <a:t>Control Act preserves the authority of state and local governments to levy taxes on tobacco </a:t>
            </a:r>
            <a:r>
              <a:rPr lang="en-US" dirty="0" smtClean="0"/>
              <a:t>products</a:t>
            </a:r>
          </a:p>
          <a:p>
            <a:pPr lvl="2">
              <a:buFont typeface="Wingdings" pitchFamily="2" charset="2"/>
              <a:buChar char="§"/>
            </a:pPr>
            <a:r>
              <a:rPr lang="en-US" dirty="0" smtClean="0"/>
              <a:t>E-cigarettes are not taxed beyond sales tax in NC</a:t>
            </a:r>
          </a:p>
          <a:p>
            <a:pPr lvl="2">
              <a:buFont typeface="Wingdings" pitchFamily="2" charset="2"/>
              <a:buChar char="§"/>
            </a:pPr>
            <a:r>
              <a:rPr lang="en-US" dirty="0"/>
              <a:t>L</a:t>
            </a:r>
            <a:r>
              <a:rPr lang="en-US" dirty="0" smtClean="0"/>
              <a:t>ocal governments in NC do not have the authority to levy their own taxes</a:t>
            </a:r>
          </a:p>
        </p:txBody>
      </p:sp>
    </p:spTree>
    <p:extLst>
      <p:ext uri="{BB962C8B-B14F-4D97-AF65-F5344CB8AC3E}">
        <p14:creationId xmlns:p14="http://schemas.microsoft.com/office/powerpoint/2010/main" val="3690775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normAutofit/>
          </a:bodyPr>
          <a:lstStyle/>
          <a:p>
            <a:r>
              <a:rPr lang="en-US" sz="3600" dirty="0" smtClean="0"/>
              <a:t>Regulatory gaps, cont’d</a:t>
            </a:r>
            <a:endParaRPr lang="en-US" sz="3600" dirty="0"/>
          </a:p>
        </p:txBody>
      </p:sp>
      <p:sp>
        <p:nvSpPr>
          <p:cNvPr id="3" name="Content Placeholder 2"/>
          <p:cNvSpPr>
            <a:spLocks noGrp="1"/>
          </p:cNvSpPr>
          <p:nvPr>
            <p:ph idx="1"/>
          </p:nvPr>
        </p:nvSpPr>
        <p:spPr>
          <a:xfrm>
            <a:off x="457200" y="1676400"/>
            <a:ext cx="8229600" cy="4898136"/>
          </a:xfrm>
        </p:spPr>
        <p:txBody>
          <a:bodyPr>
            <a:normAutofit lnSpcReduction="10000"/>
          </a:bodyPr>
          <a:lstStyle/>
          <a:p>
            <a:pPr lvl="1">
              <a:buFont typeface="Wingdings" pitchFamily="2" charset="2"/>
              <a:buChar char="§"/>
            </a:pPr>
            <a:r>
              <a:rPr lang="en-US" dirty="0" smtClean="0"/>
              <a:t>Point-of-Sale </a:t>
            </a:r>
            <a:r>
              <a:rPr lang="en-US" dirty="0"/>
              <a:t>Warnings, Marketing Restrictions &amp; Broad Sales </a:t>
            </a:r>
            <a:r>
              <a:rPr lang="en-US" dirty="0" smtClean="0"/>
              <a:t>Prohibitions</a:t>
            </a:r>
          </a:p>
          <a:p>
            <a:pPr lvl="1">
              <a:buFont typeface="Wingdings" pitchFamily="2" charset="2"/>
              <a:buChar char="§"/>
            </a:pPr>
            <a:endParaRPr lang="en-US" dirty="0"/>
          </a:p>
          <a:p>
            <a:pPr lvl="2">
              <a:buFont typeface="Wingdings" pitchFamily="2" charset="2"/>
              <a:buChar char="§"/>
            </a:pPr>
            <a:r>
              <a:rPr lang="en-US" dirty="0"/>
              <a:t>NCGS 14-313(e): Preempts local regulation concerning “the sale, distribution, display or promotion of tobacco products”</a:t>
            </a:r>
          </a:p>
          <a:p>
            <a:pPr lvl="2">
              <a:buFont typeface="Wingdings" pitchFamily="2" charset="2"/>
              <a:buChar char="§"/>
            </a:pPr>
            <a:r>
              <a:rPr lang="en-US" dirty="0"/>
              <a:t>“Tobacco product” is defined as “[a]</a:t>
            </a:r>
            <a:r>
              <a:rPr lang="en-US" dirty="0" err="1"/>
              <a:t>ny</a:t>
            </a:r>
            <a:r>
              <a:rPr lang="en-US" dirty="0"/>
              <a:t> product that contains tobacco and is intended for human consumption”; not clear that this would include e-cigarettes</a:t>
            </a:r>
          </a:p>
          <a:p>
            <a:pPr lvl="2">
              <a:buFont typeface="Wingdings" pitchFamily="2" charset="2"/>
              <a:buChar char="§"/>
            </a:pPr>
            <a:r>
              <a:rPr lang="en-US" dirty="0"/>
              <a:t>Bill has been introduced in both the NC House and Senate to amend NCGS 14-313(e)’s preemption to include e-cigarettes</a:t>
            </a:r>
          </a:p>
          <a:p>
            <a:pPr>
              <a:buFont typeface="Wingdings" pitchFamily="2" charset="2"/>
              <a:buChar char="§"/>
            </a:pPr>
            <a:endParaRPr lang="en-US" dirty="0"/>
          </a:p>
        </p:txBody>
      </p:sp>
    </p:spTree>
    <p:extLst>
      <p:ext uri="{BB962C8B-B14F-4D97-AF65-F5344CB8AC3E}">
        <p14:creationId xmlns:p14="http://schemas.microsoft.com/office/powerpoint/2010/main" val="553222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7" y="533400"/>
            <a:ext cx="8229600" cy="1143000"/>
          </a:xfrm>
        </p:spPr>
        <p:txBody>
          <a:bodyPr>
            <a:normAutofit/>
          </a:bodyPr>
          <a:lstStyle/>
          <a:p>
            <a:r>
              <a:rPr lang="en-US" dirty="0" smtClean="0"/>
              <a:t>How E-Cigarettes Work</a:t>
            </a:r>
            <a:endParaRPr lang="en-US" dirty="0"/>
          </a:p>
        </p:txBody>
      </p:sp>
      <p:sp>
        <p:nvSpPr>
          <p:cNvPr id="3" name="Content Placeholder 2"/>
          <p:cNvSpPr>
            <a:spLocks noGrp="1"/>
          </p:cNvSpPr>
          <p:nvPr>
            <p:ph idx="1"/>
          </p:nvPr>
        </p:nvSpPr>
        <p:spPr>
          <a:xfrm>
            <a:off x="381000" y="1447800"/>
            <a:ext cx="8229600" cy="4325112"/>
          </a:xfrm>
        </p:spPr>
        <p:txBody>
          <a:bodyPr/>
          <a:lstStyle/>
          <a:p>
            <a:pPr>
              <a:buFont typeface="Wingdings" pitchFamily="2" charset="2"/>
              <a:buChar char="§"/>
            </a:pPr>
            <a:r>
              <a:rPr lang="en-US" dirty="0" smtClean="0"/>
              <a:t>Battery powered</a:t>
            </a:r>
            <a:endParaRPr lang="en-US" dirty="0"/>
          </a:p>
          <a:p>
            <a:pPr>
              <a:buFont typeface="Wingdings" pitchFamily="2" charset="2"/>
              <a:buChar char="§"/>
            </a:pPr>
            <a:r>
              <a:rPr lang="en-US" dirty="0" smtClean="0"/>
              <a:t>When user inhales on the mouthpiece, vaporizer turns on and coverts liquid in cartridge into a vapor by heating it</a:t>
            </a:r>
          </a:p>
          <a:p>
            <a:pPr>
              <a:buFont typeface="Wingdings" pitchFamily="2" charset="2"/>
              <a:buChar char="§"/>
            </a:pPr>
            <a:r>
              <a:rPr lang="en-US" dirty="0" smtClean="0"/>
              <a:t>The end lights up when the device in is use to mimic a cigarette</a:t>
            </a:r>
          </a:p>
          <a:p>
            <a:pPr>
              <a:buFont typeface="Wingdings" pitchFamily="2" charset="2"/>
              <a:buChar char="§"/>
            </a:pPr>
            <a:r>
              <a:rPr lang="en-US" dirty="0" smtClean="0"/>
              <a:t>Use often referred to as “</a:t>
            </a:r>
            <a:r>
              <a:rPr lang="en-US" dirty="0" err="1" smtClean="0"/>
              <a:t>vaping</a:t>
            </a:r>
            <a:r>
              <a:rPr lang="en-US" dirty="0" smtClean="0"/>
              <a:t>”</a:t>
            </a:r>
          </a:p>
          <a:p>
            <a:pPr>
              <a:buFont typeface="Wingdings" pitchFamily="2" charset="2"/>
              <a:buChar char="§"/>
            </a:pPr>
            <a:endParaRPr lang="en-US" dirty="0"/>
          </a:p>
        </p:txBody>
      </p:sp>
      <p:pic>
        <p:nvPicPr>
          <p:cNvPr id="1026" name="Picture 2" descr="C:\Users\Anna Stein\AppData\Local\Microsoft\Windows\Temporary Internet Files\Content.Outlook\NAMKNKO5\ecigs_view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7910" y="4724400"/>
            <a:ext cx="4448175" cy="16764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486400" y="6400800"/>
            <a:ext cx="3505200" cy="253916"/>
          </a:xfrm>
          <a:prstGeom prst="rect">
            <a:avLst/>
          </a:prstGeom>
          <a:noFill/>
        </p:spPr>
        <p:txBody>
          <a:bodyPr wrap="square" rtlCol="0">
            <a:spAutoFit/>
          </a:bodyPr>
          <a:lstStyle/>
          <a:p>
            <a:r>
              <a:rPr lang="en-US" sz="1050" dirty="0" smtClean="0"/>
              <a:t>Legacy Foundation</a:t>
            </a:r>
            <a:endParaRPr lang="en-US" sz="1050" dirty="0"/>
          </a:p>
        </p:txBody>
      </p:sp>
    </p:spTree>
    <p:extLst>
      <p:ext uri="{BB962C8B-B14F-4D97-AF65-F5344CB8AC3E}">
        <p14:creationId xmlns:p14="http://schemas.microsoft.com/office/powerpoint/2010/main" val="3331014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533400"/>
            <a:ext cx="8153400" cy="1143000"/>
          </a:xfrm>
        </p:spPr>
        <p:txBody>
          <a:bodyPr/>
          <a:lstStyle/>
          <a:p>
            <a:r>
              <a:rPr lang="en-US" dirty="0"/>
              <a:t>Regulatory gaps, cont’d</a:t>
            </a:r>
          </a:p>
        </p:txBody>
      </p:sp>
      <p:sp>
        <p:nvSpPr>
          <p:cNvPr id="3" name="Content Placeholder 2"/>
          <p:cNvSpPr>
            <a:spLocks noGrp="1"/>
          </p:cNvSpPr>
          <p:nvPr>
            <p:ph idx="1"/>
          </p:nvPr>
        </p:nvSpPr>
        <p:spPr>
          <a:xfrm>
            <a:off x="457200" y="1600200"/>
            <a:ext cx="8229600" cy="4974336"/>
          </a:xfrm>
        </p:spPr>
        <p:txBody>
          <a:bodyPr>
            <a:noAutofit/>
          </a:bodyPr>
          <a:lstStyle/>
          <a:p>
            <a:pPr lvl="1">
              <a:buFont typeface="Wingdings" pitchFamily="2" charset="2"/>
              <a:buChar char="§"/>
            </a:pPr>
            <a:r>
              <a:rPr lang="en-US" sz="2800" dirty="0"/>
              <a:t>Youth </a:t>
            </a:r>
            <a:r>
              <a:rPr lang="en-US" sz="2800" dirty="0" smtClean="0"/>
              <a:t>Access</a:t>
            </a:r>
          </a:p>
          <a:p>
            <a:pPr marL="411480" lvl="1" indent="0">
              <a:buNone/>
            </a:pPr>
            <a:endParaRPr lang="en-US" sz="2400" dirty="0"/>
          </a:p>
          <a:p>
            <a:pPr lvl="2">
              <a:buFont typeface="Wingdings" pitchFamily="2" charset="2"/>
              <a:buChar char="§"/>
            </a:pPr>
            <a:r>
              <a:rPr lang="en-US" dirty="0"/>
              <a:t>Currently, NCGS 14-313 bans the sale of </a:t>
            </a:r>
            <a:r>
              <a:rPr lang="en-US" dirty="0" smtClean="0"/>
              <a:t>“tobacco products” </a:t>
            </a:r>
            <a:r>
              <a:rPr lang="en-US" dirty="0"/>
              <a:t>to people under the age of 18</a:t>
            </a:r>
          </a:p>
          <a:p>
            <a:pPr lvl="2">
              <a:buFont typeface="Wingdings" pitchFamily="2" charset="2"/>
              <a:buChar char="§"/>
            </a:pPr>
            <a:r>
              <a:rPr lang="en-US" dirty="0" smtClean="0"/>
              <a:t>Arguably</a:t>
            </a:r>
            <a:r>
              <a:rPr lang="en-US" dirty="0"/>
              <a:t>, e-cigarettes are not covered by </a:t>
            </a:r>
            <a:r>
              <a:rPr lang="en-US" dirty="0" smtClean="0"/>
              <a:t>the definition of “tobacco products”</a:t>
            </a:r>
          </a:p>
          <a:p>
            <a:pPr lvl="2">
              <a:buFont typeface="Wingdings" pitchFamily="2" charset="2"/>
              <a:buChar char="§"/>
            </a:pPr>
            <a:r>
              <a:rPr lang="en-US" dirty="0" smtClean="0"/>
              <a:t>Proposed </a:t>
            </a:r>
            <a:r>
              <a:rPr lang="en-US" dirty="0"/>
              <a:t>amendment to NCGS 14-313 </a:t>
            </a:r>
            <a:r>
              <a:rPr lang="en-US" dirty="0" smtClean="0"/>
              <a:t>by House and Senate bans the sale </a:t>
            </a:r>
            <a:r>
              <a:rPr lang="en-US" dirty="0"/>
              <a:t>of “tobacco products, tobacco-derived products, or vapor products” to minors</a:t>
            </a:r>
          </a:p>
          <a:p>
            <a:pPr lvl="2">
              <a:buFont typeface="Wingdings" pitchFamily="2" charset="2"/>
              <a:buChar char="§"/>
            </a:pPr>
            <a:r>
              <a:rPr lang="en-US" dirty="0"/>
              <a:t>Amendment clarifies that “the term [tobacco product] does not include a tobacco-derived product or a vapor product</a:t>
            </a:r>
            <a:r>
              <a:rPr lang="en-US" dirty="0" smtClean="0"/>
              <a:t>”</a:t>
            </a:r>
            <a:endParaRPr lang="en-US" dirty="0"/>
          </a:p>
        </p:txBody>
      </p:sp>
    </p:spTree>
    <p:extLst>
      <p:ext uri="{BB962C8B-B14F-4D97-AF65-F5344CB8AC3E}">
        <p14:creationId xmlns:p14="http://schemas.microsoft.com/office/powerpoint/2010/main" val="2908904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normAutofit fontScale="92500" lnSpcReduction="20000"/>
          </a:bodyPr>
          <a:lstStyle/>
          <a:p>
            <a:pPr lvl="2">
              <a:buFont typeface="Wingdings" pitchFamily="2" charset="2"/>
              <a:buChar char="§"/>
            </a:pPr>
            <a:r>
              <a:rPr lang="en-US" sz="2800" dirty="0"/>
              <a:t>“Tobacco-derived product” is </a:t>
            </a:r>
            <a:r>
              <a:rPr lang="en-US" sz="2800" dirty="0" smtClean="0"/>
              <a:t>defined in the amended version of NCGS 14-313 as </a:t>
            </a:r>
            <a:r>
              <a:rPr lang="en-US" sz="2800" dirty="0"/>
              <a:t>“[a]</a:t>
            </a:r>
            <a:r>
              <a:rPr lang="en-US" sz="2800" dirty="0" err="1"/>
              <a:t>ny</a:t>
            </a:r>
            <a:r>
              <a:rPr lang="en-US" sz="2800" dirty="0"/>
              <a:t> noncombustible product derived from tobacco that contains nicotine and is intended for human consumption, whether chewed, absorbed, dissolved, ingested, or by other means</a:t>
            </a:r>
            <a:r>
              <a:rPr lang="en-US" sz="2800" dirty="0" smtClean="0"/>
              <a:t>. This term does not include a vapor product….”</a:t>
            </a:r>
          </a:p>
          <a:p>
            <a:pPr marL="704088" lvl="2" indent="0">
              <a:buNone/>
            </a:pPr>
            <a:endParaRPr lang="en-US" sz="2800" dirty="0"/>
          </a:p>
          <a:p>
            <a:pPr lvl="2">
              <a:buFont typeface="Wingdings" pitchFamily="2" charset="2"/>
              <a:buChar char="§"/>
            </a:pPr>
            <a:r>
              <a:rPr lang="en-US" sz="2800" dirty="0"/>
              <a:t>“Vapor product” is defined </a:t>
            </a:r>
            <a:r>
              <a:rPr lang="en-US" sz="2800" dirty="0" smtClean="0"/>
              <a:t>as </a:t>
            </a:r>
            <a:r>
              <a:rPr lang="en-US" sz="2800" dirty="0"/>
              <a:t>“[a]</a:t>
            </a:r>
            <a:r>
              <a:rPr lang="en-US" sz="2800" dirty="0" err="1"/>
              <a:t>ny</a:t>
            </a:r>
            <a:r>
              <a:rPr lang="en-US" sz="2800" dirty="0"/>
              <a:t> noncombustible product containing nicotine that employs a mechanical heating element, battery, or electronic circuit, regardless of shape or size and that can be used to heat a liquid nicotine solution contained in a vapor cartridge. The term includes an electronic cigarette, electronic cigar, electronic cigarillo, and electronic pipe.”</a:t>
            </a:r>
          </a:p>
          <a:p>
            <a:endParaRPr lang="en-US" sz="1800" dirty="0"/>
          </a:p>
          <a:p>
            <a:pPr>
              <a:buFont typeface="Wingdings" pitchFamily="2" charset="2"/>
              <a:buChar char="§"/>
            </a:pPr>
            <a:endParaRPr lang="en-US" dirty="0"/>
          </a:p>
        </p:txBody>
      </p:sp>
    </p:spTree>
    <p:extLst>
      <p:ext uri="{BB962C8B-B14F-4D97-AF65-F5344CB8AC3E}">
        <p14:creationId xmlns:p14="http://schemas.microsoft.com/office/powerpoint/2010/main" val="1402911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a:bodyPr>
          <a:lstStyle/>
          <a:p>
            <a:r>
              <a:rPr lang="en-US" sz="3600" dirty="0"/>
              <a:t>Regulatory gaps, cont’d</a:t>
            </a:r>
          </a:p>
        </p:txBody>
      </p:sp>
      <p:sp>
        <p:nvSpPr>
          <p:cNvPr id="3" name="Content Placeholder 2"/>
          <p:cNvSpPr>
            <a:spLocks noGrp="1"/>
          </p:cNvSpPr>
          <p:nvPr>
            <p:ph idx="1"/>
          </p:nvPr>
        </p:nvSpPr>
        <p:spPr>
          <a:xfrm>
            <a:off x="533400" y="1600200"/>
            <a:ext cx="8153400" cy="4974336"/>
          </a:xfrm>
        </p:spPr>
        <p:txBody>
          <a:bodyPr>
            <a:normAutofit lnSpcReduction="10000"/>
          </a:bodyPr>
          <a:lstStyle/>
          <a:p>
            <a:pPr lvl="1">
              <a:buFont typeface="Wingdings" pitchFamily="2" charset="2"/>
              <a:buChar char="§"/>
            </a:pPr>
            <a:r>
              <a:rPr lang="en-US" dirty="0"/>
              <a:t>Use </a:t>
            </a:r>
            <a:r>
              <a:rPr lang="en-US" dirty="0" smtClean="0"/>
              <a:t>restrictions</a:t>
            </a:r>
            <a:endParaRPr lang="en-US" dirty="0"/>
          </a:p>
          <a:p>
            <a:pPr lvl="2">
              <a:buFont typeface="Wingdings" pitchFamily="2" charset="2"/>
              <a:buChar char="§"/>
            </a:pPr>
            <a:r>
              <a:rPr lang="en-US" dirty="0"/>
              <a:t>S.L. 2009-27 (House Bill 2) allows local governments to regulate “smoking” in government buildings, </a:t>
            </a:r>
            <a:r>
              <a:rPr lang="en-US" dirty="0" smtClean="0"/>
              <a:t>grounds, </a:t>
            </a:r>
            <a:r>
              <a:rPr lang="en-US" dirty="0"/>
              <a:t>and vehicles, and in public places</a:t>
            </a:r>
          </a:p>
          <a:p>
            <a:pPr lvl="2">
              <a:buFont typeface="Wingdings" pitchFamily="2" charset="2"/>
              <a:buChar char="§"/>
            </a:pPr>
            <a:r>
              <a:rPr lang="en-US" dirty="0"/>
              <a:t>“Smoking” is defined as “’[t]he use or possession of a lighted cigarette, lighted cigar, lighted pipe, or any other lighted tobacco product”</a:t>
            </a:r>
          </a:p>
          <a:p>
            <a:pPr lvl="2">
              <a:buFont typeface="Wingdings" pitchFamily="2" charset="2"/>
              <a:buChar char="§"/>
            </a:pPr>
            <a:r>
              <a:rPr lang="en-US" dirty="0"/>
              <a:t>Arguably, as discussed above, e-cigarettes are not “tobacco products”</a:t>
            </a:r>
          </a:p>
          <a:p>
            <a:pPr lvl="2">
              <a:buFont typeface="Wingdings" pitchFamily="2" charset="2"/>
              <a:buChar char="§"/>
            </a:pPr>
            <a:r>
              <a:rPr lang="en-US" dirty="0"/>
              <a:t>In any event, they </a:t>
            </a:r>
            <a:r>
              <a:rPr lang="en-US" dirty="0" smtClean="0"/>
              <a:t>are not </a:t>
            </a:r>
            <a:r>
              <a:rPr lang="en-US" dirty="0"/>
              <a:t>“lighted”</a:t>
            </a:r>
          </a:p>
          <a:p>
            <a:pPr lvl="2">
              <a:buFont typeface="Wingdings" pitchFamily="2" charset="2"/>
              <a:buChar char="§"/>
            </a:pPr>
            <a:r>
              <a:rPr lang="en-US" dirty="0"/>
              <a:t>Therefore, S.L. 2009-27 (House Bill 2) does not address local regulation of e-cigarettes</a:t>
            </a:r>
          </a:p>
          <a:p>
            <a:pPr>
              <a:buFont typeface="Wingdings" pitchFamily="2" charset="2"/>
              <a:buChar char="§"/>
            </a:pPr>
            <a:endParaRPr lang="en-US" dirty="0"/>
          </a:p>
        </p:txBody>
      </p:sp>
    </p:spTree>
    <p:extLst>
      <p:ext uri="{BB962C8B-B14F-4D97-AF65-F5344CB8AC3E}">
        <p14:creationId xmlns:p14="http://schemas.microsoft.com/office/powerpoint/2010/main" val="2857616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153400" cy="4648200"/>
          </a:xfrm>
        </p:spPr>
        <p:txBody>
          <a:bodyPr>
            <a:normAutofit fontScale="92500" lnSpcReduction="20000"/>
          </a:bodyPr>
          <a:lstStyle/>
          <a:p>
            <a:pPr lvl="2">
              <a:buFont typeface="Wingdings" pitchFamily="2" charset="2"/>
              <a:buChar char="§"/>
            </a:pPr>
            <a:r>
              <a:rPr lang="en-US" sz="2800" dirty="0"/>
              <a:t>However, state preempting legislation </a:t>
            </a:r>
            <a:r>
              <a:rPr lang="en-US" sz="2800" dirty="0" smtClean="0"/>
              <a:t>passed prior to S.L. 2009-27 (House Bill 2) only </a:t>
            </a:r>
            <a:r>
              <a:rPr lang="en-US" sz="2800" dirty="0"/>
              <a:t>preempted local regulation of “smoking</a:t>
            </a:r>
            <a:r>
              <a:rPr lang="en-US" sz="2800" dirty="0" smtClean="0"/>
              <a:t>”; see NCGS 143-601</a:t>
            </a:r>
          </a:p>
          <a:p>
            <a:pPr lvl="2">
              <a:buFont typeface="Wingdings" pitchFamily="2" charset="2"/>
              <a:buChar char="§"/>
            </a:pPr>
            <a:endParaRPr lang="en-US" sz="2800" dirty="0"/>
          </a:p>
          <a:p>
            <a:pPr lvl="2">
              <a:buFont typeface="Wingdings" pitchFamily="2" charset="2"/>
              <a:buChar char="§"/>
            </a:pPr>
            <a:r>
              <a:rPr lang="en-US" sz="2800" dirty="0"/>
              <a:t>Other types of regulation have never been preempted by the state; e.g., </a:t>
            </a:r>
            <a:r>
              <a:rPr lang="en-US" sz="2800" dirty="0" smtClean="0"/>
              <a:t>regulation of smokeless tobacco</a:t>
            </a:r>
          </a:p>
          <a:p>
            <a:pPr lvl="2">
              <a:buFont typeface="Wingdings" pitchFamily="2" charset="2"/>
              <a:buChar char="§"/>
            </a:pPr>
            <a:endParaRPr lang="en-US" sz="2800" dirty="0"/>
          </a:p>
          <a:p>
            <a:pPr lvl="2">
              <a:buFont typeface="Wingdings" pitchFamily="2" charset="2"/>
              <a:buChar char="§"/>
            </a:pPr>
            <a:r>
              <a:rPr lang="en-US" sz="2800" dirty="0"/>
              <a:t>The same authority  to regulate, for example, smokeless tobacco in parks (basic police power authority of local governments)  would cover </a:t>
            </a:r>
            <a:r>
              <a:rPr lang="en-US" sz="2800" dirty="0" smtClean="0"/>
              <a:t>use restrictions on e-cigarettes</a:t>
            </a:r>
            <a:endParaRPr lang="en-US" sz="2800" dirty="0"/>
          </a:p>
          <a:p>
            <a:pPr>
              <a:buFont typeface="Wingdings" pitchFamily="2" charset="2"/>
              <a:buChar char="§"/>
            </a:pPr>
            <a:endParaRPr lang="en-US" dirty="0"/>
          </a:p>
        </p:txBody>
      </p:sp>
    </p:spTree>
    <p:extLst>
      <p:ext uri="{BB962C8B-B14F-4D97-AF65-F5344CB8AC3E}">
        <p14:creationId xmlns:p14="http://schemas.microsoft.com/office/powerpoint/2010/main" val="12209735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19200"/>
          </a:xfrm>
        </p:spPr>
        <p:txBody>
          <a:bodyPr>
            <a:normAutofit/>
          </a:bodyPr>
          <a:lstStyle/>
          <a:p>
            <a:pPr algn="ctr"/>
            <a:r>
              <a:rPr lang="en-US" dirty="0" smtClean="0"/>
              <a:t>Final Note about Regulation</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
            </a:pPr>
            <a:r>
              <a:rPr lang="en-US" dirty="0" smtClean="0"/>
              <a:t>Other states are adding youth access restrictions for e-cigarettes and other tobacco products, while also adding provisions regarding the taxation of these products (e.g., Oklahoma)</a:t>
            </a:r>
          </a:p>
          <a:p>
            <a:pPr>
              <a:buFont typeface="Wingdings" pitchFamily="2" charset="2"/>
              <a:buChar char="§"/>
            </a:pPr>
            <a:endParaRPr lang="en-US" dirty="0" smtClean="0"/>
          </a:p>
          <a:p>
            <a:pPr>
              <a:buFont typeface="Wingdings" pitchFamily="2" charset="2"/>
              <a:buChar char="§"/>
            </a:pPr>
            <a:r>
              <a:rPr lang="en-US" dirty="0" smtClean="0"/>
              <a:t>New definition of “vapor products” and “tobacco-derived products” in North Carolina’s youth access law opens the door for other state laws regarding e-cigarettes and other nicotine products such as </a:t>
            </a:r>
            <a:r>
              <a:rPr lang="en-US" dirty="0" err="1" smtClean="0"/>
              <a:t>dissolvables</a:t>
            </a:r>
            <a:endParaRPr lang="en-US" dirty="0" smtClean="0"/>
          </a:p>
          <a:p>
            <a:pPr marL="109728" indent="0">
              <a:buNone/>
            </a:pPr>
            <a:endParaRPr lang="en-US" dirty="0"/>
          </a:p>
        </p:txBody>
      </p:sp>
    </p:spTree>
    <p:extLst>
      <p:ext uri="{BB962C8B-B14F-4D97-AF65-F5344CB8AC3E}">
        <p14:creationId xmlns:p14="http://schemas.microsoft.com/office/powerpoint/2010/main" val="648165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Inhaled by the User?</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smtClean="0"/>
              <a:t>Nicotine and other chemicals</a:t>
            </a:r>
          </a:p>
          <a:p>
            <a:pPr>
              <a:buFont typeface="Wingdings" pitchFamily="2" charset="2"/>
              <a:buChar char="§"/>
            </a:pPr>
            <a:r>
              <a:rPr lang="en-US" dirty="0"/>
              <a:t>Manufacturers are currently not required to list the ingredients of the e-cigarette </a:t>
            </a:r>
            <a:r>
              <a:rPr lang="en-US" dirty="0" smtClean="0"/>
              <a:t>liquid</a:t>
            </a:r>
          </a:p>
          <a:p>
            <a:pPr>
              <a:buFont typeface="Wingdings" pitchFamily="2" charset="2"/>
              <a:buChar char="§"/>
            </a:pPr>
            <a:r>
              <a:rPr lang="en-US" dirty="0" smtClean="0"/>
              <a:t>A variety of nicotine levels are advertised by manufacturers</a:t>
            </a:r>
          </a:p>
          <a:p>
            <a:pPr>
              <a:buFont typeface="Wingdings" pitchFamily="2" charset="2"/>
              <a:buChar char="§"/>
            </a:pPr>
            <a:r>
              <a:rPr lang="en-US" dirty="0"/>
              <a:t>S</a:t>
            </a:r>
            <a:r>
              <a:rPr lang="en-US" dirty="0" smtClean="0"/>
              <a:t>ome varieties claim to be nicotine free</a:t>
            </a:r>
          </a:p>
          <a:p>
            <a:pPr>
              <a:buFont typeface="Wingdings" pitchFamily="2" charset="2"/>
              <a:buChar char="§"/>
            </a:pPr>
            <a:r>
              <a:rPr lang="en-US" dirty="0" smtClean="0"/>
              <a:t>Offered in a variety of flavors, such as vanilla, chocolate, menthol, and fruit flavors</a:t>
            </a:r>
          </a:p>
          <a:p>
            <a:pPr>
              <a:buFont typeface="Wingdings" pitchFamily="2" charset="2"/>
              <a:buChar char="§"/>
            </a:pPr>
            <a:endParaRPr lang="en-US" dirty="0"/>
          </a:p>
        </p:txBody>
      </p:sp>
      <p:sp>
        <p:nvSpPr>
          <p:cNvPr id="4" name="TextBox 3"/>
          <p:cNvSpPr txBox="1"/>
          <p:nvPr/>
        </p:nvSpPr>
        <p:spPr>
          <a:xfrm>
            <a:off x="76200" y="6553200"/>
            <a:ext cx="8686800" cy="307777"/>
          </a:xfrm>
          <a:prstGeom prst="rect">
            <a:avLst/>
          </a:prstGeom>
          <a:noFill/>
        </p:spPr>
        <p:txBody>
          <a:bodyPr wrap="square" rtlCol="0">
            <a:spAutoFit/>
          </a:bodyPr>
          <a:lstStyle/>
          <a:p>
            <a:r>
              <a:rPr lang="en-US" sz="1400" dirty="0" smtClean="0"/>
              <a:t>Americans for Nonsmokers Rights, http://www.no-smoke.org/learnmore.php?id=645</a:t>
            </a:r>
            <a:endParaRPr lang="en-US" sz="1400" dirty="0"/>
          </a:p>
        </p:txBody>
      </p:sp>
    </p:spTree>
    <p:extLst>
      <p:ext uri="{BB962C8B-B14F-4D97-AF65-F5344CB8AC3E}">
        <p14:creationId xmlns:p14="http://schemas.microsoft.com/office/powerpoint/2010/main" val="285816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2009 Study by the FDA</a:t>
            </a:r>
            <a:endParaRPr lang="en-US" dirty="0"/>
          </a:p>
        </p:txBody>
      </p:sp>
      <p:sp>
        <p:nvSpPr>
          <p:cNvPr id="3" name="Content Placeholder 2"/>
          <p:cNvSpPr>
            <a:spLocks noGrp="1"/>
          </p:cNvSpPr>
          <p:nvPr>
            <p:ph idx="1"/>
          </p:nvPr>
        </p:nvSpPr>
        <p:spPr>
          <a:xfrm>
            <a:off x="457200" y="2249424"/>
            <a:ext cx="8229600" cy="3846576"/>
          </a:xfrm>
        </p:spPr>
        <p:txBody>
          <a:bodyPr/>
          <a:lstStyle/>
          <a:p>
            <a:pPr>
              <a:buFont typeface="Wingdings" pitchFamily="2" charset="2"/>
              <a:buChar char="§"/>
            </a:pPr>
            <a:r>
              <a:rPr lang="en-US" dirty="0" smtClean="0"/>
              <a:t>FDA’s Division of Pharmaceutical Analysis analyzed the ingredients in a small sample of cartridges from two leading brands of e-cigarettes</a:t>
            </a:r>
          </a:p>
          <a:p>
            <a:pPr>
              <a:buFont typeface="Wingdings" pitchFamily="2" charset="2"/>
              <a:buChar char="§"/>
            </a:pPr>
            <a:r>
              <a:rPr lang="en-US" dirty="0" smtClean="0"/>
              <a:t>Found detectable levels of toxic chemicals and known carcinogens, including nitrosamines</a:t>
            </a:r>
          </a:p>
          <a:p>
            <a:pPr>
              <a:buFont typeface="Wingdings" pitchFamily="2" charset="2"/>
              <a:buChar char="§"/>
            </a:pPr>
            <a:r>
              <a:rPr lang="en-US" dirty="0" smtClean="0"/>
              <a:t>In one sample, FDA detected </a:t>
            </a:r>
            <a:r>
              <a:rPr lang="en-US" dirty="0" err="1" smtClean="0"/>
              <a:t>diethylene</a:t>
            </a:r>
            <a:r>
              <a:rPr lang="en-US" dirty="0" smtClean="0"/>
              <a:t> glycol, a chemical found in antifreeze</a:t>
            </a:r>
            <a:endParaRPr lang="en-US" dirty="0"/>
          </a:p>
        </p:txBody>
      </p:sp>
      <p:sp>
        <p:nvSpPr>
          <p:cNvPr id="4" name="TextBox 3"/>
          <p:cNvSpPr txBox="1"/>
          <p:nvPr/>
        </p:nvSpPr>
        <p:spPr>
          <a:xfrm>
            <a:off x="533400" y="6400800"/>
            <a:ext cx="4495800" cy="369332"/>
          </a:xfrm>
          <a:prstGeom prst="rect">
            <a:avLst/>
          </a:prstGeom>
          <a:noFill/>
        </p:spPr>
        <p:txBody>
          <a:bodyPr wrap="square" rtlCol="0">
            <a:spAutoFit/>
          </a:bodyPr>
          <a:lstStyle/>
          <a:p>
            <a:r>
              <a:rPr lang="en-US" dirty="0" smtClean="0"/>
              <a:t>Legacy, 2009</a:t>
            </a:r>
            <a:endParaRPr lang="en-US" dirty="0"/>
          </a:p>
        </p:txBody>
      </p:sp>
    </p:spTree>
    <p:extLst>
      <p:ext uri="{BB962C8B-B14F-4D97-AF65-F5344CB8AC3E}">
        <p14:creationId xmlns:p14="http://schemas.microsoft.com/office/powerpoint/2010/main" val="113077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2009 Study by the FDA, cont’d</a:t>
            </a:r>
            <a:endParaRPr lang="en-US" dirty="0"/>
          </a:p>
        </p:txBody>
      </p:sp>
      <p:sp>
        <p:nvSpPr>
          <p:cNvPr id="3" name="Content Placeholder 2"/>
          <p:cNvSpPr>
            <a:spLocks noGrp="1"/>
          </p:cNvSpPr>
          <p:nvPr>
            <p:ph idx="1"/>
          </p:nvPr>
        </p:nvSpPr>
        <p:spPr>
          <a:xfrm>
            <a:off x="457200" y="2249424"/>
            <a:ext cx="8229600" cy="3770376"/>
          </a:xfrm>
        </p:spPr>
        <p:txBody>
          <a:bodyPr>
            <a:normAutofit lnSpcReduction="10000"/>
          </a:bodyPr>
          <a:lstStyle/>
          <a:p>
            <a:pPr>
              <a:buFont typeface="Wingdings" pitchFamily="2" charset="2"/>
              <a:buChar char="§"/>
            </a:pPr>
            <a:r>
              <a:rPr lang="en-US" dirty="0" smtClean="0"/>
              <a:t>Testing suggested that quality control processes in manufacturing are inconsistent to non-existent</a:t>
            </a:r>
          </a:p>
          <a:p>
            <a:pPr>
              <a:buFont typeface="Wingdings" pitchFamily="2" charset="2"/>
              <a:buChar char="§"/>
            </a:pPr>
            <a:r>
              <a:rPr lang="en-US" dirty="0" smtClean="0"/>
              <a:t>Three different e-cigarettes with the same label emitted a markedly different amount of nicotine with each puff</a:t>
            </a:r>
          </a:p>
          <a:p>
            <a:pPr>
              <a:buFont typeface="Wingdings" pitchFamily="2" charset="2"/>
              <a:buChar char="§"/>
            </a:pPr>
            <a:r>
              <a:rPr lang="en-US" dirty="0" smtClean="0"/>
              <a:t>All of the e-cigarette cartridges tested that were labeled “no nicotine” contained low levels of nicotine except one</a:t>
            </a:r>
            <a:endParaRPr lang="en-US" dirty="0"/>
          </a:p>
        </p:txBody>
      </p:sp>
      <p:sp>
        <p:nvSpPr>
          <p:cNvPr id="5" name="TextBox 4"/>
          <p:cNvSpPr txBox="1"/>
          <p:nvPr/>
        </p:nvSpPr>
        <p:spPr>
          <a:xfrm>
            <a:off x="426534" y="6400800"/>
            <a:ext cx="6324600" cy="369332"/>
          </a:xfrm>
          <a:prstGeom prst="rect">
            <a:avLst/>
          </a:prstGeom>
          <a:noFill/>
        </p:spPr>
        <p:txBody>
          <a:bodyPr wrap="square" rtlCol="0">
            <a:spAutoFit/>
          </a:bodyPr>
          <a:lstStyle/>
          <a:p>
            <a:r>
              <a:rPr lang="en-US" dirty="0" smtClean="0"/>
              <a:t>Legacy, 2009</a:t>
            </a:r>
            <a:endParaRPr lang="en-US" dirty="0"/>
          </a:p>
        </p:txBody>
      </p:sp>
    </p:spTree>
    <p:extLst>
      <p:ext uri="{BB962C8B-B14F-4D97-AF65-F5344CB8AC3E}">
        <p14:creationId xmlns:p14="http://schemas.microsoft.com/office/powerpoint/2010/main" val="2212094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rmAutofit fontScale="90000"/>
          </a:bodyPr>
          <a:lstStyle/>
          <a:p>
            <a:r>
              <a:rPr lang="en-US" dirty="0" smtClean="0"/>
              <a:t>February 2013 publication, </a:t>
            </a:r>
            <a:r>
              <a:rPr lang="en-US" i="1" dirty="0" smtClean="0"/>
              <a:t>Indoor Air</a:t>
            </a:r>
            <a:endParaRPr lang="en-US" i="1" dirty="0"/>
          </a:p>
        </p:txBody>
      </p:sp>
      <p:sp>
        <p:nvSpPr>
          <p:cNvPr id="3" name="Content Placeholder 2"/>
          <p:cNvSpPr>
            <a:spLocks noGrp="1"/>
          </p:cNvSpPr>
          <p:nvPr>
            <p:ph idx="1"/>
          </p:nvPr>
        </p:nvSpPr>
        <p:spPr>
          <a:xfrm>
            <a:off x="457200" y="1295400"/>
            <a:ext cx="8229600" cy="5279136"/>
          </a:xfrm>
        </p:spPr>
        <p:txBody>
          <a:bodyPr>
            <a:noAutofit/>
          </a:bodyPr>
          <a:lstStyle/>
          <a:p>
            <a:pPr>
              <a:buFont typeface="Wingdings" pitchFamily="2" charset="2"/>
              <a:buChar char="§"/>
            </a:pPr>
            <a:r>
              <a:rPr lang="en-US" sz="2400" dirty="0"/>
              <a:t>R</a:t>
            </a:r>
            <a:r>
              <a:rPr lang="en-US" sz="2400" dirty="0" smtClean="0"/>
              <a:t>esearchers found that </a:t>
            </a:r>
            <a:r>
              <a:rPr lang="en-US" sz="2400" dirty="0"/>
              <a:t>exhaling </a:t>
            </a:r>
            <a:r>
              <a:rPr lang="en-US" sz="2400" dirty="0" smtClean="0"/>
              <a:t>e-cigarette </a:t>
            </a:r>
            <a:r>
              <a:rPr lang="en-US" sz="2400" dirty="0"/>
              <a:t>vapor </a:t>
            </a:r>
            <a:r>
              <a:rPr lang="en-US" sz="2400" dirty="0" smtClean="0"/>
              <a:t>releases measurable </a:t>
            </a:r>
            <a:r>
              <a:rPr lang="en-US" sz="2400" dirty="0"/>
              <a:t>amounts of carcinogens and toxins into the air, including nicotine, formaldehyde, and </a:t>
            </a:r>
            <a:r>
              <a:rPr lang="en-US" sz="2400" dirty="0" smtClean="0"/>
              <a:t>acetaldehyde</a:t>
            </a:r>
          </a:p>
          <a:p>
            <a:pPr>
              <a:buFont typeface="Wingdings" pitchFamily="2" charset="2"/>
              <a:buChar char="§"/>
            </a:pPr>
            <a:r>
              <a:rPr lang="en-US" sz="2400" dirty="0"/>
              <a:t>E</a:t>
            </a:r>
            <a:r>
              <a:rPr lang="en-US" sz="2400" dirty="0" smtClean="0"/>
              <a:t>missions from the e-cigarettes were a fraction of the emissions from the conventional cigarette used as a comparison</a:t>
            </a:r>
          </a:p>
          <a:p>
            <a:pPr>
              <a:buFont typeface="Wingdings" pitchFamily="2" charset="2"/>
              <a:buChar char="§"/>
            </a:pPr>
            <a:r>
              <a:rPr lang="en-US" sz="2400" dirty="0"/>
              <a:t>C</a:t>
            </a:r>
            <a:r>
              <a:rPr lang="en-US" sz="2400" dirty="0" smtClean="0"/>
              <a:t>onclusion: “The e-cigarette is a new source of volatile organic compounds (VOCs) and ultrafine/fine particles in the indoor environment. Therefore, the question of ‘passive </a:t>
            </a:r>
            <a:r>
              <a:rPr lang="en-US" sz="2400" dirty="0" err="1" smtClean="0"/>
              <a:t>vaping</a:t>
            </a:r>
            <a:r>
              <a:rPr lang="en-US" sz="2400" dirty="0" smtClean="0"/>
              <a:t>’ can answered in the affirmative. However, with regard to a health-related evaluation of e-cigarette consumption, the impact of vapor inhalation into the human lung should be of primary concern.”</a:t>
            </a:r>
            <a:endParaRPr lang="en-US" sz="2400" dirty="0"/>
          </a:p>
        </p:txBody>
      </p:sp>
    </p:spTree>
    <p:extLst>
      <p:ext uri="{BB962C8B-B14F-4D97-AF65-F5344CB8AC3E}">
        <p14:creationId xmlns:p14="http://schemas.microsoft.com/office/powerpoint/2010/main" val="1619585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447800"/>
          </a:xfrm>
        </p:spPr>
        <p:txBody>
          <a:bodyPr>
            <a:normAutofit/>
          </a:bodyPr>
          <a:lstStyle/>
          <a:p>
            <a:pPr algn="ctr"/>
            <a:r>
              <a:rPr lang="en-US" sz="3200" dirty="0" smtClean="0"/>
              <a:t>Attempted Federal Regulation of </a:t>
            </a:r>
            <a:br>
              <a:rPr lang="en-US" sz="3200" dirty="0" smtClean="0"/>
            </a:br>
            <a:r>
              <a:rPr lang="en-US" sz="3200" dirty="0" smtClean="0"/>
              <a:t>E-Cigarettes </a:t>
            </a:r>
            <a:endParaRPr lang="en-US" sz="3200" dirty="0"/>
          </a:p>
        </p:txBody>
      </p:sp>
      <p:sp>
        <p:nvSpPr>
          <p:cNvPr id="3" name="Content Placeholder 2"/>
          <p:cNvSpPr>
            <a:spLocks noGrp="1"/>
          </p:cNvSpPr>
          <p:nvPr>
            <p:ph idx="1"/>
          </p:nvPr>
        </p:nvSpPr>
        <p:spPr>
          <a:xfrm>
            <a:off x="457200" y="1981200"/>
            <a:ext cx="8229600" cy="4593336"/>
          </a:xfrm>
        </p:spPr>
        <p:txBody>
          <a:bodyPr>
            <a:normAutofit fontScale="92500" lnSpcReduction="20000"/>
          </a:bodyPr>
          <a:lstStyle/>
          <a:p>
            <a:pPr>
              <a:buFont typeface="Wingdings" pitchFamily="2" charset="2"/>
              <a:buChar char="§"/>
            </a:pPr>
            <a:r>
              <a:rPr lang="en-US" dirty="0" smtClean="0"/>
              <a:t>In 2008 FDA attempted to regulate e-cigarettes as a drug or drug delivery device under the Federal Food, Drug, and Cosmetic Act (FDCA) ; blocked shipment of e-cigarettes into the US</a:t>
            </a:r>
          </a:p>
          <a:p>
            <a:pPr>
              <a:buFont typeface="Wingdings" pitchFamily="2" charset="2"/>
              <a:buChar char="§"/>
            </a:pPr>
            <a:r>
              <a:rPr lang="en-US" dirty="0" smtClean="0"/>
              <a:t>In 2009, </a:t>
            </a:r>
            <a:r>
              <a:rPr lang="en-US" dirty="0" err="1" smtClean="0"/>
              <a:t>Sottera</a:t>
            </a:r>
            <a:r>
              <a:rPr lang="en-US" dirty="0" smtClean="0"/>
              <a:t>, distributor of NJOY e-cigarettes, sued for an injunction to allow the entry of their e-cigarettes, claiming that e-cigarettes cannot be regulated under the FDCA</a:t>
            </a:r>
          </a:p>
          <a:p>
            <a:pPr>
              <a:buFont typeface="Wingdings" pitchFamily="2" charset="2"/>
              <a:buChar char="§"/>
            </a:pPr>
            <a:r>
              <a:rPr lang="en-US" dirty="0" smtClean="0"/>
              <a:t>The US District </a:t>
            </a:r>
            <a:r>
              <a:rPr lang="en-US" dirty="0"/>
              <a:t>C</a:t>
            </a:r>
            <a:r>
              <a:rPr lang="en-US" dirty="0" smtClean="0"/>
              <a:t>ourt of the District of Columbia ruled that e-cigarettes cannot be regulated as a drug or drug delivery device and so FDA lacked authority to block the shipment</a:t>
            </a:r>
          </a:p>
          <a:p>
            <a:pPr>
              <a:buFont typeface="Wingdings" pitchFamily="2" charset="2"/>
              <a:buChar char="§"/>
            </a:pPr>
            <a:r>
              <a:rPr lang="en-US" dirty="0" smtClean="0"/>
              <a:t>The FDA appealed to the US Court of Appeals</a:t>
            </a:r>
          </a:p>
          <a:p>
            <a:pPr marL="411480" lvl="1" indent="0">
              <a:buNone/>
            </a:pPr>
            <a:endParaRPr lang="en-US" dirty="0" smtClean="0"/>
          </a:p>
        </p:txBody>
      </p:sp>
    </p:spTree>
    <p:extLst>
      <p:ext uri="{BB962C8B-B14F-4D97-AF65-F5344CB8AC3E}">
        <p14:creationId xmlns:p14="http://schemas.microsoft.com/office/powerpoint/2010/main" val="1690206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a:bodyPr>
          <a:lstStyle/>
          <a:p>
            <a:r>
              <a:rPr lang="en-US" sz="3200" u="sng" dirty="0" err="1" smtClean="0"/>
              <a:t>Sottera</a:t>
            </a:r>
            <a:r>
              <a:rPr lang="en-US" sz="3200" u="sng" dirty="0" smtClean="0"/>
              <a:t> v. FDA</a:t>
            </a:r>
            <a:r>
              <a:rPr lang="en-US" sz="3200" dirty="0" smtClean="0"/>
              <a:t>, 627 F.3d 891 (D.C. Cir. 2010)</a:t>
            </a:r>
            <a:endParaRPr lang="en-US" sz="3200" dirty="0"/>
          </a:p>
        </p:txBody>
      </p:sp>
      <p:sp>
        <p:nvSpPr>
          <p:cNvPr id="3" name="Content Placeholder 2"/>
          <p:cNvSpPr>
            <a:spLocks noGrp="1"/>
          </p:cNvSpPr>
          <p:nvPr>
            <p:ph idx="1"/>
          </p:nvPr>
        </p:nvSpPr>
        <p:spPr>
          <a:xfrm>
            <a:off x="457200" y="1752600"/>
            <a:ext cx="8229600" cy="4821936"/>
          </a:xfrm>
        </p:spPr>
        <p:txBody>
          <a:bodyPr>
            <a:normAutofit fontScale="92500" lnSpcReduction="10000"/>
          </a:bodyPr>
          <a:lstStyle/>
          <a:p>
            <a:pPr>
              <a:buFont typeface="Wingdings" pitchFamily="2" charset="2"/>
              <a:buChar char="§"/>
            </a:pPr>
            <a:r>
              <a:rPr lang="en-US" dirty="0" smtClean="0"/>
              <a:t>The Federal Food, Drug, and Cosmetic Act (FDCA) gives the FDA authority to regulate articles that are “drugs,” “devices,” or “drug/device combinations”</a:t>
            </a:r>
          </a:p>
          <a:p>
            <a:pPr lvl="1">
              <a:buFont typeface="Wingdings" pitchFamily="2" charset="2"/>
              <a:buChar char="§"/>
            </a:pPr>
            <a:r>
              <a:rPr lang="en-US" dirty="0" smtClean="0"/>
              <a:t>“Drugs</a:t>
            </a:r>
            <a:r>
              <a:rPr lang="en-US" dirty="0"/>
              <a:t>” </a:t>
            </a:r>
            <a:r>
              <a:rPr lang="en-US" dirty="0" smtClean="0"/>
              <a:t>are defined as:</a:t>
            </a:r>
            <a:endParaRPr lang="en-US" dirty="0"/>
          </a:p>
          <a:p>
            <a:pPr lvl="2">
              <a:buFont typeface="Wingdings" pitchFamily="2" charset="2"/>
              <a:buChar char="§"/>
            </a:pPr>
            <a:r>
              <a:rPr lang="en-US" dirty="0"/>
              <a:t>Articles intended for use in the diagnosis, cure, mitigation, treatment or prevention of disease</a:t>
            </a:r>
          </a:p>
          <a:p>
            <a:pPr lvl="2">
              <a:buFont typeface="Wingdings" pitchFamily="2" charset="2"/>
              <a:buChar char="§"/>
            </a:pPr>
            <a:r>
              <a:rPr lang="en-US" dirty="0"/>
              <a:t>Articles intended to affect the structure or any function of the </a:t>
            </a:r>
            <a:r>
              <a:rPr lang="en-US" dirty="0" smtClean="0"/>
              <a:t>body</a:t>
            </a:r>
          </a:p>
          <a:p>
            <a:pPr marL="704088" lvl="2" indent="0">
              <a:buNone/>
            </a:pPr>
            <a:endParaRPr lang="en-US" dirty="0" smtClean="0"/>
          </a:p>
          <a:p>
            <a:pPr>
              <a:buFont typeface="Wingdings" pitchFamily="2" charset="2"/>
              <a:buChar char="§"/>
            </a:pPr>
            <a:r>
              <a:rPr lang="en-US" dirty="0" smtClean="0"/>
              <a:t>The FDA </a:t>
            </a:r>
            <a:r>
              <a:rPr lang="en-US" dirty="0"/>
              <a:t>sought to regulate e-cigarettes as a drug/device under the “intended to affect the structure or any function on the body” provision of the FDCA </a:t>
            </a:r>
          </a:p>
          <a:p>
            <a:pPr>
              <a:buFont typeface="Wingdings" pitchFamily="2" charset="2"/>
              <a:buChar char="§"/>
            </a:pPr>
            <a:endParaRPr lang="en-US" dirty="0" smtClean="0"/>
          </a:p>
          <a:p>
            <a:pPr marL="411480" lvl="1" indent="0">
              <a:buNone/>
            </a:pPr>
            <a:endParaRPr lang="en-US" dirty="0"/>
          </a:p>
        </p:txBody>
      </p:sp>
    </p:spTree>
    <p:extLst>
      <p:ext uri="{BB962C8B-B14F-4D97-AF65-F5344CB8AC3E}">
        <p14:creationId xmlns:p14="http://schemas.microsoft.com/office/powerpoint/2010/main" val="1614974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sz="2800" u="sng" dirty="0" err="1" smtClean="0"/>
              <a:t>Sottera</a:t>
            </a:r>
            <a:r>
              <a:rPr lang="en-US" sz="2800" dirty="0" smtClean="0"/>
              <a:t> court looks to </a:t>
            </a:r>
            <a:r>
              <a:rPr lang="en-US" sz="2800" u="sng" dirty="0" smtClean="0"/>
              <a:t>Brown &amp; Williamson</a:t>
            </a:r>
            <a:endParaRPr lang="en-US" sz="2800" u="sng" dirty="0"/>
          </a:p>
        </p:txBody>
      </p:sp>
      <p:sp>
        <p:nvSpPr>
          <p:cNvPr id="6" name="Content Placeholder 5"/>
          <p:cNvSpPr>
            <a:spLocks noGrp="1"/>
          </p:cNvSpPr>
          <p:nvPr>
            <p:ph idx="1"/>
          </p:nvPr>
        </p:nvSpPr>
        <p:spPr>
          <a:xfrm>
            <a:off x="457200" y="1676400"/>
            <a:ext cx="8229600" cy="4898136"/>
          </a:xfrm>
        </p:spPr>
        <p:txBody>
          <a:bodyPr>
            <a:normAutofit fontScale="92500" lnSpcReduction="10000"/>
          </a:bodyPr>
          <a:lstStyle/>
          <a:p>
            <a:pPr>
              <a:buFont typeface="Wingdings" pitchFamily="2" charset="2"/>
              <a:buChar char="§"/>
            </a:pPr>
            <a:r>
              <a:rPr lang="en-US" dirty="0" smtClean="0"/>
              <a:t>The DC Circuit Court looked to the US Supreme Court’s decision in </a:t>
            </a:r>
            <a:r>
              <a:rPr lang="en-US" u="sng" dirty="0" smtClean="0"/>
              <a:t>FDA v. Brown &amp; Williamson </a:t>
            </a:r>
            <a:r>
              <a:rPr lang="en-US" dirty="0" smtClean="0"/>
              <a:t>(2000), wherein the FDA had </a:t>
            </a:r>
            <a:r>
              <a:rPr lang="en-US" smtClean="0"/>
              <a:t>attempted beginning in 1996 to </a:t>
            </a:r>
            <a:r>
              <a:rPr lang="en-US" dirty="0" smtClean="0"/>
              <a:t>regulate cigarettes and smokeless tobacco under the same provision</a:t>
            </a:r>
          </a:p>
          <a:p>
            <a:pPr>
              <a:buFont typeface="Wingdings" pitchFamily="2" charset="2"/>
              <a:buChar char="§"/>
            </a:pPr>
            <a:r>
              <a:rPr lang="en-US" dirty="0" smtClean="0"/>
              <a:t>The Supreme Court in </a:t>
            </a:r>
            <a:r>
              <a:rPr lang="en-US" u="sng" dirty="0" smtClean="0"/>
              <a:t>Brown &amp; Williamson</a:t>
            </a:r>
            <a:r>
              <a:rPr lang="en-US" dirty="0" smtClean="0"/>
              <a:t> said that FDA’s role under the FDCA is to approve only products that are safe and effective for their intended use</a:t>
            </a:r>
          </a:p>
          <a:p>
            <a:pPr>
              <a:buFont typeface="Wingdings" pitchFamily="2" charset="2"/>
              <a:buChar char="§"/>
            </a:pPr>
            <a:r>
              <a:rPr lang="en-US" dirty="0" smtClean="0"/>
              <a:t>Since tobacco products are clearly not safe when used as intended, they do not fit under the regulatory scheme set forth in the FDCA</a:t>
            </a:r>
          </a:p>
          <a:p>
            <a:pPr>
              <a:buFont typeface="Wingdings" pitchFamily="2" charset="2"/>
              <a:buChar char="§"/>
            </a:pPr>
            <a:endParaRPr lang="en-US" dirty="0"/>
          </a:p>
        </p:txBody>
      </p:sp>
    </p:spTree>
    <p:extLst>
      <p:ext uri="{BB962C8B-B14F-4D97-AF65-F5344CB8AC3E}">
        <p14:creationId xmlns:p14="http://schemas.microsoft.com/office/powerpoint/2010/main" val="37152406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1039</TotalTime>
  <Words>2014</Words>
  <Application>Microsoft Office PowerPoint</Application>
  <PresentationFormat>On-screen Show (4:3)</PresentationFormat>
  <Paragraphs>133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Urban</vt:lpstr>
      <vt:lpstr>Regulation of E-Cigarettes:</vt:lpstr>
      <vt:lpstr>How E-Cigarettes Work</vt:lpstr>
      <vt:lpstr>What is Inhaled by the User?</vt:lpstr>
      <vt:lpstr>2009 Study by the FDA</vt:lpstr>
      <vt:lpstr>2009 Study by the FDA, cont’d</vt:lpstr>
      <vt:lpstr>February 2013 publication, Indoor Air</vt:lpstr>
      <vt:lpstr>Attempted Federal Regulation of  E-Cigarettes </vt:lpstr>
      <vt:lpstr>Sottera v. FDA, 627 F.3d 891 (D.C. Cir. 2010)</vt:lpstr>
      <vt:lpstr>Sottera court looks to Brown &amp; Williamson</vt:lpstr>
      <vt:lpstr>Supreme Court’s analysis in Brown &amp; Williamson, cont’d</vt:lpstr>
      <vt:lpstr>Sottera examines Congress’s response to Brown &amp; Williamson</vt:lpstr>
      <vt:lpstr>PowerPoint Presentation</vt:lpstr>
      <vt:lpstr>Interesting concurrence in Sottera</vt:lpstr>
      <vt:lpstr>Sottera concurrence, cont’d</vt:lpstr>
      <vt:lpstr>PowerPoint Presentation</vt:lpstr>
      <vt:lpstr>Where does FDA regulation of e-cigarettes under the Tobacco Control Act stand today?</vt:lpstr>
      <vt:lpstr>PowerPoint Presentation</vt:lpstr>
      <vt:lpstr>Regulation of E-Cigarettes at the  State and Local Level</vt:lpstr>
      <vt:lpstr>Regulatory gaps, cont’d</vt:lpstr>
      <vt:lpstr>Regulatory gaps, cont’d</vt:lpstr>
      <vt:lpstr>PowerPoint Presentation</vt:lpstr>
      <vt:lpstr>Regulatory gaps, cont’d</vt:lpstr>
      <vt:lpstr>PowerPoint Presentation</vt:lpstr>
      <vt:lpstr>Final Note about Regulation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Regulation of E-Cigarettes:</dc:title>
  <dc:creator>DPH Staff</dc:creator>
  <cp:lastModifiedBy>DPH Staff</cp:lastModifiedBy>
  <cp:revision>92</cp:revision>
  <cp:lastPrinted>2013-04-17T14:33:23Z</cp:lastPrinted>
  <dcterms:created xsi:type="dcterms:W3CDTF">2013-04-11T19:29:59Z</dcterms:created>
  <dcterms:modified xsi:type="dcterms:W3CDTF">2013-04-17T15:53:03Z</dcterms:modified>
</cp:coreProperties>
</file>