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comments/comment1.xml" ContentType="application/vnd.openxmlformats-officedocument.presentationml.comment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8" r:id="rId2"/>
    <p:sldId id="325" r:id="rId3"/>
    <p:sldId id="261" r:id="rId4"/>
    <p:sldId id="260" r:id="rId5"/>
    <p:sldId id="322" r:id="rId6"/>
    <p:sldId id="263" r:id="rId7"/>
    <p:sldId id="264" r:id="rId8"/>
    <p:sldId id="265" r:id="rId9"/>
    <p:sldId id="266" r:id="rId10"/>
    <p:sldId id="267" r:id="rId11"/>
    <p:sldId id="268" r:id="rId12"/>
    <p:sldId id="269" r:id="rId13"/>
    <p:sldId id="270" r:id="rId14"/>
    <p:sldId id="271" r:id="rId15"/>
    <p:sldId id="272" r:id="rId16"/>
    <p:sldId id="326" r:id="rId17"/>
    <p:sldId id="274" r:id="rId18"/>
    <p:sldId id="276" r:id="rId19"/>
    <p:sldId id="277" r:id="rId20"/>
    <p:sldId id="278" r:id="rId21"/>
    <p:sldId id="279" r:id="rId22"/>
    <p:sldId id="280" r:id="rId23"/>
    <p:sldId id="281" r:id="rId24"/>
    <p:sldId id="282" r:id="rId25"/>
    <p:sldId id="283" r:id="rId26"/>
    <p:sldId id="285" r:id="rId27"/>
    <p:sldId id="286" r:id="rId28"/>
    <p:sldId id="284" r:id="rId29"/>
    <p:sldId id="327" r:id="rId30"/>
    <p:sldId id="288" r:id="rId31"/>
    <p:sldId id="290" r:id="rId32"/>
    <p:sldId id="323" r:id="rId33"/>
    <p:sldId id="324"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291" r:id="rId60"/>
    <p:sldId id="293" r:id="rId61"/>
    <p:sldId id="294" r:id="rId62"/>
    <p:sldId id="295" r:id="rId63"/>
    <p:sldId id="257" r:id="rId64"/>
  </p:sldIdLst>
  <p:sldSz cx="9144000" cy="6858000" type="screen4x3"/>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gett, Rebecca" initials="BR" lastIdx="1" clrIdx="0">
    <p:extLst>
      <p:ext uri="{19B8F6BF-5375-455C-9EA6-DF929625EA0E}">
        <p15:presenceInfo xmlns:p15="http://schemas.microsoft.com/office/powerpoint/2012/main" userId="S-1-5-21-344340502-4252695000-2390403120-16379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469"/>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44"/>
      </p:cViewPr>
      <p:guideLst/>
    </p:cSldViewPr>
  </p:slideViewPr>
  <p:notesTextViewPr>
    <p:cViewPr>
      <p:scale>
        <a:sx n="1" d="1"/>
        <a:sy n="1" d="1"/>
      </p:scale>
      <p:origin x="0" y="0"/>
    </p:cViewPr>
  </p:notesTextViewPr>
  <p:sorterViewPr>
    <p:cViewPr>
      <p:scale>
        <a:sx n="100" d="100"/>
        <a:sy n="100" d="100"/>
      </p:scale>
      <p:origin x="0" y="-6096"/>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7434198414848626"/>
          <c:y val="0.27444019026859773"/>
          <c:w val="0.45131598973154541"/>
          <c:h val="0.75294629112397649"/>
        </c:manualLayout>
      </c:layout>
      <c:doughnut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256-4B1B-8DC6-F914941D631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256-4B1B-8DC6-F914941D631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256-4B1B-8DC6-F914941D631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D256-4B1B-8DC6-F914941D6315}"/>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Segoe UI Semilight" panose="020B0402040204020203" pitchFamily="34" charset="0"/>
                    <a:ea typeface="+mn-ea"/>
                    <a:cs typeface="Segoe UI Semilight" panose="020B0402040204020203" pitchFamily="34" charset="0"/>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General</c:formatCode>
                <c:ptCount val="4"/>
                <c:pt idx="0">
                  <c:v>84</c:v>
                </c:pt>
                <c:pt idx="1">
                  <c:v>4</c:v>
                </c:pt>
                <c:pt idx="2">
                  <c:v>13</c:v>
                </c:pt>
              </c:numCache>
            </c:numRef>
          </c:val>
          <c:extLst>
            <c:ext xmlns:c16="http://schemas.microsoft.com/office/drawing/2014/chart" uri="{C3380CC4-5D6E-409C-BE32-E72D297353CC}">
              <c16:uniqueId val="{00000000-24CE-4C82-802D-E8F00959C457}"/>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34194897335112"/>
          <c:y val="0.22760990207918924"/>
          <c:w val="0.45131598973154541"/>
          <c:h val="0.75294629112397649"/>
        </c:manualLayout>
      </c:layout>
      <c:doughnut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EBC-4C24-8B81-7331DEC494C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EBC-4C24-8B81-7331DEC494C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EBC-4C24-8B81-7331DEC494C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EBC-4C24-8B81-7331DEC494C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Segoe UI Semilight" panose="020B0402040204020203" pitchFamily="34" charset="0"/>
                    <a:ea typeface="+mn-ea"/>
                    <a:cs typeface="Segoe UI Semilight" panose="020B0402040204020203" pitchFamily="34" charset="0"/>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General</c:formatCode>
                <c:ptCount val="4"/>
                <c:pt idx="0">
                  <c:v>19</c:v>
                </c:pt>
                <c:pt idx="1">
                  <c:v>6</c:v>
                </c:pt>
                <c:pt idx="2">
                  <c:v>75</c:v>
                </c:pt>
              </c:numCache>
            </c:numRef>
          </c:val>
          <c:extLst>
            <c:ext xmlns:c16="http://schemas.microsoft.com/office/drawing/2014/chart" uri="{C3380CC4-5D6E-409C-BE32-E72D297353CC}">
              <c16:uniqueId val="{00000008-2EBC-4C24-8B81-7331DEC494C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14T14:02:04.775" idx="1">
    <p:pos x="10" y="10"/>
    <p:text>Can you put the steps in an arrow sequence and then show that the end result is ordinance adoption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436866-8AF5-4824-9407-0F528CFD71A5}" type="datetimeFigureOut">
              <a:rPr lang="en-US" smtClean="0"/>
              <a:t>7/9/2018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7E5B947-BF6A-46F7-88AB-B22C3717F39F}" type="slidenum">
              <a:rPr lang="en-US" smtClean="0"/>
              <a:t>‹#›</a:t>
            </a:fld>
            <a:endParaRPr lang="en-US"/>
          </a:p>
        </p:txBody>
      </p:sp>
    </p:spTree>
    <p:extLst>
      <p:ext uri="{BB962C8B-B14F-4D97-AF65-F5344CB8AC3E}">
        <p14:creationId xmlns:p14="http://schemas.microsoft.com/office/powerpoint/2010/main" val="217473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59C15E-D3ED-42A2-B9E1-3D91CE69C990}" type="datetimeFigureOut">
              <a:rPr lang="en-US" smtClean="0"/>
              <a:t>7/9/2018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F8FD63-6FA0-4044-BB25-AB91BDE57736}" type="slidenum">
              <a:rPr lang="en-US" smtClean="0"/>
              <a:t>‹#›</a:t>
            </a:fld>
            <a:endParaRPr lang="en-US"/>
          </a:p>
        </p:txBody>
      </p:sp>
    </p:spTree>
    <p:extLst>
      <p:ext uri="{BB962C8B-B14F-4D97-AF65-F5344CB8AC3E}">
        <p14:creationId xmlns:p14="http://schemas.microsoft.com/office/powerpoint/2010/main" val="28733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to Chris</a:t>
            </a:r>
            <a:r>
              <a:rPr lang="en-US" dirty="0"/>
              <a:t>: Removed underline so people do not think it is a clickable link</a:t>
            </a:r>
          </a:p>
        </p:txBody>
      </p:sp>
      <p:sp>
        <p:nvSpPr>
          <p:cNvPr id="4" name="Slide Number Placeholder 3"/>
          <p:cNvSpPr>
            <a:spLocks noGrp="1"/>
          </p:cNvSpPr>
          <p:nvPr>
            <p:ph type="sldNum" sz="quarter" idx="10"/>
          </p:nvPr>
        </p:nvSpPr>
        <p:spPr/>
        <p:txBody>
          <a:bodyPr/>
          <a:lstStyle/>
          <a:p>
            <a:pPr>
              <a:defRPr/>
            </a:pPr>
            <a:fld id="{D0017FE6-19E2-491B-8B50-82CEE91F8530}" type="slidenum">
              <a:rPr lang="en-US" smtClean="0"/>
              <a:pPr>
                <a:defRPr/>
              </a:pPr>
              <a:t>48</a:t>
            </a:fld>
            <a:endParaRPr lang="en-US"/>
          </a:p>
        </p:txBody>
      </p:sp>
    </p:spTree>
    <p:extLst>
      <p:ext uri="{BB962C8B-B14F-4D97-AF65-F5344CB8AC3E}">
        <p14:creationId xmlns:p14="http://schemas.microsoft.com/office/powerpoint/2010/main" val="307100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922">
              <a:defRPr/>
            </a:pPr>
            <a:r>
              <a:rPr lang="en-US" b="1" i="1" dirty="0"/>
              <a:t>NOTE to Chris</a:t>
            </a:r>
            <a:r>
              <a:rPr lang="en-US" dirty="0"/>
              <a:t>: Removed underline so people do not think it is a clickable link</a:t>
            </a:r>
          </a:p>
          <a:p>
            <a:endParaRPr lang="en-US" dirty="0"/>
          </a:p>
        </p:txBody>
      </p:sp>
      <p:sp>
        <p:nvSpPr>
          <p:cNvPr id="4" name="Slide Number Placeholder 3"/>
          <p:cNvSpPr>
            <a:spLocks noGrp="1"/>
          </p:cNvSpPr>
          <p:nvPr>
            <p:ph type="sldNum" sz="quarter" idx="10"/>
          </p:nvPr>
        </p:nvSpPr>
        <p:spPr/>
        <p:txBody>
          <a:bodyPr/>
          <a:lstStyle/>
          <a:p>
            <a:pPr>
              <a:defRPr/>
            </a:pPr>
            <a:fld id="{D0017FE6-19E2-491B-8B50-82CEE91F8530}" type="slidenum">
              <a:rPr lang="en-US" smtClean="0"/>
              <a:pPr>
                <a:defRPr/>
              </a:pPr>
              <a:t>49</a:t>
            </a:fld>
            <a:endParaRPr lang="en-US"/>
          </a:p>
        </p:txBody>
      </p:sp>
    </p:spTree>
    <p:extLst>
      <p:ext uri="{BB962C8B-B14F-4D97-AF65-F5344CB8AC3E}">
        <p14:creationId xmlns:p14="http://schemas.microsoft.com/office/powerpoint/2010/main" val="5309890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6.xml"/><Relationship Id="rId7" Type="http://schemas.openxmlformats.org/officeDocument/2006/relationships/image" Target="../media/image2.jp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slideMaster" Target="../slideMasters/slideMaster1.xml"/><Relationship Id="rId4" Type="http://schemas.openxmlformats.org/officeDocument/2006/relationships/tags" Target="../tags/tag67.xml"/><Relationship Id="rId9" Type="http://schemas.openxmlformats.org/officeDocument/2006/relationships/tags" Target="../tags/tag7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slideMaster" Target="../slideMasters/slideMaster1.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1.xml"/><Relationship Id="rId4" Type="http://schemas.openxmlformats.org/officeDocument/2006/relationships/tags" Target="../tags/tag10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29081" b="25424"/>
          <a:stretch/>
        </p:blipFill>
        <p:spPr>
          <a:xfrm>
            <a:off x="-8166" y="4082143"/>
            <a:ext cx="9152165" cy="277585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5" y="-8164"/>
            <a:ext cx="9154883" cy="6866163"/>
          </a:xfrm>
          <a:prstGeom prst="rect">
            <a:avLst/>
          </a:prstGeom>
        </p:spPr>
      </p:pic>
      <p:sp>
        <p:nvSpPr>
          <p:cNvPr id="2" name="Title 1"/>
          <p:cNvSpPr>
            <a:spLocks noGrp="1"/>
          </p:cNvSpPr>
          <p:nvPr>
            <p:ph type="ctrTitle"/>
            <p:custDataLst>
              <p:tags r:id="rId1"/>
            </p:custDataLst>
          </p:nvPr>
        </p:nvSpPr>
        <p:spPr>
          <a:xfrm>
            <a:off x="685800" y="342900"/>
            <a:ext cx="7772400" cy="2424793"/>
          </a:xfrm>
        </p:spPr>
        <p:txBody>
          <a:bodyPr anchor="b"/>
          <a:lstStyle>
            <a:lvl1pPr algn="ctr">
              <a:defRPr sz="6000">
                <a:solidFill>
                  <a:srgbClr val="1C446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custDataLst>
              <p:tags r:id="rId2"/>
            </p:custDataLst>
          </p:nvPr>
        </p:nvSpPr>
        <p:spPr>
          <a:xfrm>
            <a:off x="-8165" y="2939143"/>
            <a:ext cx="9152165" cy="408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custDataLst>
              <p:tags r:id="rId3"/>
            </p:custDataLst>
          </p:nvPr>
        </p:nvSpPr>
        <p:spPr/>
        <p:txBody>
          <a:bodyPr/>
          <a:lstStyle/>
          <a:p>
            <a:fld id="{C5C4D00A-2C71-4568-A046-B3E9939E6EE8}" type="datetimeFigureOut">
              <a:rPr lang="en-US" smtClean="0"/>
              <a:t>7/9/2018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05606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C5C4D00A-2C71-4568-A046-B3E9939E6EE8}" type="datetimeFigureOut">
              <a:rPr lang="en-US" smtClean="0"/>
              <a:t>7/9/2018</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2B5E626D-D8AE-478B-A58B-14572B70C0E9}" type="slidenum">
              <a:rPr lang="en-US" smtClean="0"/>
              <a:t>‹#›</a:t>
            </a:fld>
            <a:endParaRPr lang="en-US"/>
          </a:p>
        </p:txBody>
      </p:sp>
      <p:sp>
        <p:nvSpPr>
          <p:cNvPr id="6" name="Rectangle 5"/>
          <p:cNvSpPr/>
          <p:nvPr>
            <p:custDataLst>
              <p:tags r:id="rId5"/>
            </p:custDataLst>
          </p:nvPr>
        </p:nvSpPr>
        <p:spPr>
          <a:xfrm>
            <a:off x="318407" y="302079"/>
            <a:ext cx="8327572" cy="1461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56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318407" y="302079"/>
            <a:ext cx="8327572" cy="1461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1C4469"/>
                </a:solidFill>
              </a:defRPr>
            </a:lvl1pPr>
          </a:lstStyle>
          <a:p>
            <a:r>
              <a:rPr lang="en-US" dirty="0"/>
              <a:t>Click to edit Master title style</a:t>
            </a:r>
          </a:p>
        </p:txBody>
      </p:sp>
      <p:sp>
        <p:nvSpPr>
          <p:cNvPr id="3" name="Vertical Text Placeholder 2"/>
          <p:cNvSpPr>
            <a:spLocks noGrp="1"/>
          </p:cNvSpPr>
          <p:nvPr>
            <p:ph type="body" orient="vert" idx="1"/>
          </p:nvPr>
        </p:nvSpPr>
        <p:spPr>
          <a:xfrm rot="16200000">
            <a:off x="2371728" y="20411"/>
            <a:ext cx="4400550" cy="78867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C4D00A-2C71-4568-A046-B3E9939E6EE8}"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94135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4D00A-2C71-4568-A046-B3E9939E6EE8}"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118025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Pieces">
    <p:spTree>
      <p:nvGrpSpPr>
        <p:cNvPr id="1" name=""/>
        <p:cNvGrpSpPr/>
        <p:nvPr/>
      </p:nvGrpSpPr>
      <p:grpSpPr>
        <a:xfrm>
          <a:off x="0" y="0"/>
          <a:ext cx="0" cy="0"/>
          <a:chOff x="0" y="0"/>
          <a:chExt cx="0" cy="0"/>
        </a:xfrm>
      </p:grpSpPr>
      <p:sp>
        <p:nvSpPr>
          <p:cNvPr id="2" name="タイトル 1"/>
          <p:cNvSpPr>
            <a:spLocks noGrp="1"/>
          </p:cNvSpPr>
          <p:nvPr>
            <p:ph type="title" hasCustomPrompt="1"/>
            <p:custDataLst>
              <p:tags r:id="rId1"/>
            </p:custDataLst>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custDataLst>
              <p:tags r:id="rId2"/>
            </p:custDataLst>
          </p:nvPr>
        </p:nvSpPr>
        <p:spPr/>
        <p:txBody>
          <a:bodyPr/>
          <a:lstStyle/>
          <a:p>
            <a:r>
              <a:rPr lang="en-US" dirty="0"/>
              <a:t> </a:t>
            </a:r>
          </a:p>
        </p:txBody>
      </p:sp>
      <p:sp>
        <p:nvSpPr>
          <p:cNvPr id="4" name="スライド番号プレースホルダー 3"/>
          <p:cNvSpPr>
            <a:spLocks noGrp="1"/>
          </p:cNvSpPr>
          <p:nvPr>
            <p:ph type="sldNum" sz="quarter" idx="11"/>
            <p:custDataLst>
              <p:tags r:id="rId3"/>
            </p:custDataLst>
          </p:nvPr>
        </p:nvSpPr>
        <p:spPr/>
        <p:txBody>
          <a:bodyPr/>
          <a:lstStyle/>
          <a:p>
            <a:fld id="{03EB59E2-90B9-4CD3-AC74-D672227E13C3}" type="slidenum">
              <a:rPr lang="en-US" smtClean="0"/>
              <a:pPr/>
              <a:t>‹#›</a:t>
            </a:fld>
            <a:endParaRPr lang="en-US" dirty="0"/>
          </a:p>
        </p:txBody>
      </p:sp>
      <p:sp>
        <p:nvSpPr>
          <p:cNvPr id="52" name="フリーフォーム 51"/>
          <p:cNvSpPr/>
          <p:nvPr>
            <p:custDataLst>
              <p:tags r:id="rId4"/>
            </p:custDataLst>
          </p:nvPr>
        </p:nvSpPr>
        <p:spPr>
          <a:xfrm>
            <a:off x="4551132" y="1904258"/>
            <a:ext cx="1720451" cy="203757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900">
              <a:latin typeface="+mn-lt"/>
            </a:endParaRPr>
          </a:p>
        </p:txBody>
      </p:sp>
      <p:sp>
        <p:nvSpPr>
          <p:cNvPr id="53" name="フリーフォーム 52"/>
          <p:cNvSpPr/>
          <p:nvPr>
            <p:custDataLst>
              <p:tags r:id="rId5"/>
            </p:custDataLst>
          </p:nvPr>
        </p:nvSpPr>
        <p:spPr>
          <a:xfrm rot="5400000">
            <a:off x="4402380" y="3548848"/>
            <a:ext cx="1759041" cy="1992875"/>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900">
              <a:latin typeface="+mn-lt"/>
            </a:endParaRPr>
          </a:p>
        </p:txBody>
      </p:sp>
      <p:sp>
        <p:nvSpPr>
          <p:cNvPr id="54" name="フリーフォーム 53"/>
          <p:cNvSpPr/>
          <p:nvPr>
            <p:custDataLst>
              <p:tags r:id="rId6"/>
            </p:custDataLst>
          </p:nvPr>
        </p:nvSpPr>
        <p:spPr>
          <a:xfrm rot="10800000">
            <a:off x="2823478" y="3387230"/>
            <a:ext cx="1720451" cy="2037576"/>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900">
              <a:latin typeface="+mn-lt"/>
            </a:endParaRPr>
          </a:p>
        </p:txBody>
      </p:sp>
      <p:sp>
        <p:nvSpPr>
          <p:cNvPr id="55" name="フリーフォーム 54"/>
          <p:cNvSpPr/>
          <p:nvPr>
            <p:custDataLst>
              <p:tags r:id="rId7"/>
            </p:custDataLst>
          </p:nvPr>
        </p:nvSpPr>
        <p:spPr>
          <a:xfrm rot="16200000">
            <a:off x="2940394" y="1776920"/>
            <a:ext cx="1759041" cy="1992875"/>
          </a:xfrm>
          <a:custGeom>
            <a:avLst/>
            <a:gdLst>
              <a:gd name="connsiteX0" fmla="*/ 1191 w 2736850"/>
              <a:gd name="connsiteY0" fmla="*/ 0 h 3170216"/>
              <a:gd name="connsiteX1" fmla="*/ 2736850 w 2736850"/>
              <a:gd name="connsiteY1" fmla="*/ 2743190 h 3170216"/>
              <a:gd name="connsiteX2" fmla="*/ 2180317 w 2736850"/>
              <a:gd name="connsiteY2" fmla="*/ 2743190 h 3170216"/>
              <a:gd name="connsiteX3" fmla="*/ 2180328 w 2736850"/>
              <a:gd name="connsiteY3" fmla="*/ 2743595 h 3170216"/>
              <a:gd name="connsiteX4" fmla="*/ 2226953 w 2736850"/>
              <a:gd name="connsiteY4" fmla="*/ 2849230 h 3170216"/>
              <a:gd name="connsiteX5" fmla="*/ 2259495 w 2736850"/>
              <a:gd name="connsiteY5" fmla="*/ 2880063 h 3170216"/>
              <a:gd name="connsiteX6" fmla="*/ 2267249 w 2736850"/>
              <a:gd name="connsiteY6" fmla="*/ 2886304 h 3170216"/>
              <a:gd name="connsiteX7" fmla="*/ 2314085 w 2736850"/>
              <a:gd name="connsiteY7" fmla="*/ 2988117 h 3170216"/>
              <a:gd name="connsiteX8" fmla="*/ 2039845 w 2736850"/>
              <a:gd name="connsiteY8" fmla="*/ 3170216 h 3170216"/>
              <a:gd name="connsiteX9" fmla="*/ 1765605 w 2736850"/>
              <a:gd name="connsiteY9" fmla="*/ 2988117 h 3170216"/>
              <a:gd name="connsiteX10" fmla="*/ 1812441 w 2736850"/>
              <a:gd name="connsiteY10" fmla="*/ 2886304 h 3170216"/>
              <a:gd name="connsiteX11" fmla="*/ 1821026 w 2736850"/>
              <a:gd name="connsiteY11" fmla="*/ 2879394 h 3170216"/>
              <a:gd name="connsiteX12" fmla="*/ 1872511 w 2736850"/>
              <a:gd name="connsiteY12" fmla="*/ 2821923 h 3170216"/>
              <a:gd name="connsiteX13" fmla="*/ 1900956 w 2736850"/>
              <a:gd name="connsiteY13" fmla="*/ 2774623 h 3170216"/>
              <a:gd name="connsiteX14" fmla="*/ 1908065 w 2736850"/>
              <a:gd name="connsiteY14" fmla="*/ 2743190 h 3170216"/>
              <a:gd name="connsiteX15" fmla="*/ 1365250 w 2736850"/>
              <a:gd name="connsiteY15" fmla="*/ 2743190 h 3170216"/>
              <a:gd name="connsiteX16" fmla="*/ 137373 w 2736850"/>
              <a:gd name="connsiteY16" fmla="*/ 1379035 h 3170216"/>
              <a:gd name="connsiteX17" fmla="*/ 0 w 2736850"/>
              <a:gd name="connsiteY17" fmla="*/ 1371732 h 3170216"/>
              <a:gd name="connsiteX18" fmla="*/ 0 w 2736850"/>
              <a:gd name="connsiteY18" fmla="*/ 834108 h 3170216"/>
              <a:gd name="connsiteX19" fmla="*/ 7859 w 2736850"/>
              <a:gd name="connsiteY19" fmla="*/ 835885 h 3170216"/>
              <a:gd name="connsiteX20" fmla="*/ 55160 w 2736850"/>
              <a:gd name="connsiteY20" fmla="*/ 864331 h 3170216"/>
              <a:gd name="connsiteX21" fmla="*/ 112630 w 2736850"/>
              <a:gd name="connsiteY21" fmla="*/ 915816 h 3170216"/>
              <a:gd name="connsiteX22" fmla="*/ 119540 w 2736850"/>
              <a:gd name="connsiteY22" fmla="*/ 924401 h 3170216"/>
              <a:gd name="connsiteX23" fmla="*/ 221354 w 2736850"/>
              <a:gd name="connsiteY23" fmla="*/ 971237 h 3170216"/>
              <a:gd name="connsiteX24" fmla="*/ 403452 w 2736850"/>
              <a:gd name="connsiteY24" fmla="*/ 696997 h 3170216"/>
              <a:gd name="connsiteX25" fmla="*/ 221354 w 2736850"/>
              <a:gd name="connsiteY25" fmla="*/ 422757 h 3170216"/>
              <a:gd name="connsiteX26" fmla="*/ 119540 w 2736850"/>
              <a:gd name="connsiteY26" fmla="*/ 469593 h 3170216"/>
              <a:gd name="connsiteX27" fmla="*/ 113300 w 2736850"/>
              <a:gd name="connsiteY27" fmla="*/ 477347 h 3170216"/>
              <a:gd name="connsiteX28" fmla="*/ 82466 w 2736850"/>
              <a:gd name="connsiteY28" fmla="*/ 509889 h 3170216"/>
              <a:gd name="connsiteX29" fmla="*/ 12560 w 2736850"/>
              <a:gd name="connsiteY29" fmla="*/ 548811 h 3170216"/>
              <a:gd name="connsiteX30" fmla="*/ 0 w 2736850"/>
              <a:gd name="connsiteY30" fmla="*/ 551519 h 3170216"/>
              <a:gd name="connsiteX31" fmla="*/ 0 w 2736850"/>
              <a:gd name="connsiteY31" fmla="*/ 433336 h 31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6850" h="3170216">
                <a:moveTo>
                  <a:pt x="1191" y="0"/>
                </a:moveTo>
                <a:cubicBezTo>
                  <a:pt x="1513269" y="4157"/>
                  <a:pt x="2736850" y="1231106"/>
                  <a:pt x="2736850" y="2743190"/>
                </a:cubicBezTo>
                <a:lnTo>
                  <a:pt x="2180317" y="2743190"/>
                </a:lnTo>
                <a:lnTo>
                  <a:pt x="2180328" y="2743595"/>
                </a:lnTo>
                <a:cubicBezTo>
                  <a:pt x="2184532" y="2779054"/>
                  <a:pt x="2198811" y="2815854"/>
                  <a:pt x="2226953" y="2849230"/>
                </a:cubicBezTo>
                <a:lnTo>
                  <a:pt x="2259495" y="2880063"/>
                </a:lnTo>
                <a:lnTo>
                  <a:pt x="2267249" y="2886304"/>
                </a:lnTo>
                <a:cubicBezTo>
                  <a:pt x="2296819" y="2915367"/>
                  <a:pt x="2314085" y="2950403"/>
                  <a:pt x="2314085" y="2988117"/>
                </a:cubicBezTo>
                <a:cubicBezTo>
                  <a:pt x="2314085" y="3088688"/>
                  <a:pt x="2191304" y="3170216"/>
                  <a:pt x="2039845" y="3170216"/>
                </a:cubicBezTo>
                <a:cubicBezTo>
                  <a:pt x="1888386" y="3170216"/>
                  <a:pt x="1765605" y="3088688"/>
                  <a:pt x="1765605" y="2988117"/>
                </a:cubicBezTo>
                <a:cubicBezTo>
                  <a:pt x="1765605" y="2950403"/>
                  <a:pt x="1782871" y="2915367"/>
                  <a:pt x="1812441" y="2886304"/>
                </a:cubicBezTo>
                <a:lnTo>
                  <a:pt x="1821026" y="2879394"/>
                </a:lnTo>
                <a:lnTo>
                  <a:pt x="1872511" y="2821923"/>
                </a:lnTo>
                <a:cubicBezTo>
                  <a:pt x="1884433" y="2806236"/>
                  <a:pt x="1894117" y="2790680"/>
                  <a:pt x="1900956" y="2774623"/>
                </a:cubicBezTo>
                <a:lnTo>
                  <a:pt x="1908065" y="2743190"/>
                </a:lnTo>
                <a:lnTo>
                  <a:pt x="1365250" y="2743190"/>
                </a:lnTo>
                <a:cubicBezTo>
                  <a:pt x="1365250" y="2034401"/>
                  <a:pt x="827543" y="1450914"/>
                  <a:pt x="137373" y="1379035"/>
                </a:cubicBezTo>
                <a:lnTo>
                  <a:pt x="0" y="1371732"/>
                </a:lnTo>
                <a:lnTo>
                  <a:pt x="0" y="834108"/>
                </a:lnTo>
                <a:lnTo>
                  <a:pt x="7859" y="835885"/>
                </a:lnTo>
                <a:cubicBezTo>
                  <a:pt x="23916" y="842725"/>
                  <a:pt x="39473" y="852409"/>
                  <a:pt x="55160" y="864331"/>
                </a:cubicBezTo>
                <a:lnTo>
                  <a:pt x="112630" y="915816"/>
                </a:lnTo>
                <a:lnTo>
                  <a:pt x="119540" y="924401"/>
                </a:lnTo>
                <a:cubicBezTo>
                  <a:pt x="148604" y="953971"/>
                  <a:pt x="183640" y="971237"/>
                  <a:pt x="221354" y="971237"/>
                </a:cubicBezTo>
                <a:cubicBezTo>
                  <a:pt x="321924" y="971237"/>
                  <a:pt x="403452" y="848456"/>
                  <a:pt x="403452" y="696997"/>
                </a:cubicBezTo>
                <a:cubicBezTo>
                  <a:pt x="403452" y="545538"/>
                  <a:pt x="321924" y="422757"/>
                  <a:pt x="221354" y="422757"/>
                </a:cubicBezTo>
                <a:cubicBezTo>
                  <a:pt x="183640" y="422757"/>
                  <a:pt x="148604" y="440023"/>
                  <a:pt x="119540" y="469593"/>
                </a:cubicBezTo>
                <a:lnTo>
                  <a:pt x="113300" y="477347"/>
                </a:lnTo>
                <a:lnTo>
                  <a:pt x="82466" y="509889"/>
                </a:lnTo>
                <a:cubicBezTo>
                  <a:pt x="60215" y="528650"/>
                  <a:pt x="36443" y="541250"/>
                  <a:pt x="12560" y="548811"/>
                </a:cubicBezTo>
                <a:lnTo>
                  <a:pt x="0" y="551519"/>
                </a:lnTo>
                <a:lnTo>
                  <a:pt x="0" y="433336"/>
                </a:lnTo>
                <a:close/>
              </a:path>
            </a:pathLst>
          </a:cu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900">
              <a:latin typeface="+mn-lt"/>
            </a:endParaRPr>
          </a:p>
        </p:txBody>
      </p:sp>
      <p:sp>
        <p:nvSpPr>
          <p:cNvPr id="56" name="テキスト プレースホルダー 12"/>
          <p:cNvSpPr>
            <a:spLocks noGrp="1"/>
          </p:cNvSpPr>
          <p:nvPr>
            <p:ph type="body" sz="quarter" idx="23" hasCustomPrompt="1"/>
            <p:custDataLst>
              <p:tags r:id="rId8"/>
            </p:custDataLst>
          </p:nvPr>
        </p:nvSpPr>
        <p:spPr>
          <a:xfrm>
            <a:off x="5938660" y="2450910"/>
            <a:ext cx="2913603" cy="969330"/>
          </a:xfrm>
        </p:spPr>
        <p:txBody>
          <a:bodyPr>
            <a:normAutofit/>
          </a:bodyPr>
          <a:lstStyle>
            <a:lvl1pPr marL="0" indent="0" algn="l">
              <a:spcBef>
                <a:spcPts val="0"/>
              </a:spcBef>
              <a:buNone/>
              <a:defRPr sz="1000" baseline="0">
                <a:latin typeface="+mn-lt"/>
              </a:defRPr>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24" hasCustomPrompt="1"/>
            <p:custDataLst>
              <p:tags r:id="rId9"/>
            </p:custDataLst>
          </p:nvPr>
        </p:nvSpPr>
        <p:spPr>
          <a:xfrm>
            <a:off x="5938660" y="1881064"/>
            <a:ext cx="2913603" cy="498098"/>
          </a:xfrm>
        </p:spPr>
        <p:txBody>
          <a:bodyPr anchor="ctr">
            <a:noAutofit/>
          </a:bodyPr>
          <a:lstStyle>
            <a:lvl1pPr marL="0" indent="0" algn="l">
              <a:lnSpc>
                <a:spcPct val="100000"/>
              </a:lnSpc>
              <a:spcBef>
                <a:spcPts val="0"/>
              </a:spcBef>
              <a:buNone/>
              <a:defRPr sz="1600" baseline="0">
                <a:solidFill>
                  <a:schemeClr val="tx2"/>
                </a:solidFill>
                <a:latin typeface="+mn-lt"/>
              </a:defRPr>
            </a:lvl1pPr>
          </a:lstStyle>
          <a:p>
            <a:pPr lvl="0"/>
            <a:r>
              <a:rPr kumimoji="1" lang="en-US" altLang="ja-JP" dirty="0"/>
              <a:t>Heading Goes Here</a:t>
            </a:r>
            <a:endParaRPr kumimoji="1" lang="ja-JP" altLang="en-US" dirty="0"/>
          </a:p>
        </p:txBody>
      </p:sp>
      <p:sp>
        <p:nvSpPr>
          <p:cNvPr id="58" name="正方形/長方形 57"/>
          <p:cNvSpPr/>
          <p:nvPr>
            <p:custDataLst>
              <p:tags r:id="rId10"/>
            </p:custDataLst>
          </p:nvPr>
        </p:nvSpPr>
        <p:spPr>
          <a:xfrm>
            <a:off x="6229162" y="2383087"/>
            <a:ext cx="913949" cy="4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 typeface="Arial" panose="020B0604020202020204" pitchFamily="34" charset="0"/>
              <a:buNone/>
            </a:pPr>
            <a:endParaRPr kumimoji="1" lang="ja-JP" altLang="en-US" sz="900">
              <a:latin typeface="+mn-lt"/>
            </a:endParaRPr>
          </a:p>
        </p:txBody>
      </p:sp>
      <p:sp>
        <p:nvSpPr>
          <p:cNvPr id="59" name="テキスト プレースホルダー 12"/>
          <p:cNvSpPr>
            <a:spLocks noGrp="1"/>
          </p:cNvSpPr>
          <p:nvPr>
            <p:ph type="body" sz="quarter" idx="25" hasCustomPrompt="1"/>
            <p:custDataLst>
              <p:tags r:id="rId11"/>
            </p:custDataLst>
          </p:nvPr>
        </p:nvSpPr>
        <p:spPr>
          <a:xfrm>
            <a:off x="5952212" y="5009671"/>
            <a:ext cx="2913603" cy="969330"/>
          </a:xfrm>
        </p:spPr>
        <p:txBody>
          <a:bodyPr>
            <a:normAutofit/>
          </a:bodyPr>
          <a:lstStyle>
            <a:lvl1pPr marL="0" indent="0" algn="l">
              <a:spcBef>
                <a:spcPts val="0"/>
              </a:spcBef>
              <a:buNone/>
              <a:defRPr sz="1000" baseline="0">
                <a:latin typeface="+mn-lt"/>
              </a:defRPr>
            </a:lvl1pPr>
          </a:lstStyle>
          <a:p>
            <a:pPr lvl="0"/>
            <a:r>
              <a:rPr kumimoji="1" lang="en-US" altLang="ja-JP" dirty="0"/>
              <a:t>Text goes here</a:t>
            </a:r>
            <a:endParaRPr kumimoji="1" lang="ja-JP" altLang="en-US" dirty="0"/>
          </a:p>
        </p:txBody>
      </p:sp>
      <p:sp>
        <p:nvSpPr>
          <p:cNvPr id="60" name="テキスト プレースホルダー 12"/>
          <p:cNvSpPr>
            <a:spLocks noGrp="1"/>
          </p:cNvSpPr>
          <p:nvPr>
            <p:ph type="body" sz="quarter" idx="26" hasCustomPrompt="1"/>
            <p:custDataLst>
              <p:tags r:id="rId12"/>
            </p:custDataLst>
          </p:nvPr>
        </p:nvSpPr>
        <p:spPr>
          <a:xfrm>
            <a:off x="5952212" y="4447990"/>
            <a:ext cx="2913603" cy="498098"/>
          </a:xfrm>
        </p:spPr>
        <p:txBody>
          <a:bodyPr anchor="ctr">
            <a:noAutofit/>
          </a:bodyPr>
          <a:lstStyle>
            <a:lvl1pPr marL="0" indent="0" algn="l">
              <a:lnSpc>
                <a:spcPct val="100000"/>
              </a:lnSpc>
              <a:spcBef>
                <a:spcPts val="0"/>
              </a:spcBef>
              <a:buNone/>
              <a:defRPr sz="1600" baseline="0">
                <a:solidFill>
                  <a:schemeClr val="tx2"/>
                </a:solidFill>
                <a:latin typeface="+mn-lt"/>
              </a:defRPr>
            </a:lvl1pPr>
          </a:lstStyle>
          <a:p>
            <a:pPr lvl="0"/>
            <a:r>
              <a:rPr kumimoji="1" lang="en-US" altLang="ja-JP" dirty="0"/>
              <a:t>Heading Goes Here</a:t>
            </a:r>
            <a:endParaRPr kumimoji="1" lang="ja-JP" altLang="en-US" dirty="0"/>
          </a:p>
        </p:txBody>
      </p:sp>
      <p:sp>
        <p:nvSpPr>
          <p:cNvPr id="61" name="正方形/長方形 60"/>
          <p:cNvSpPr/>
          <p:nvPr>
            <p:custDataLst>
              <p:tags r:id="rId13"/>
            </p:custDataLst>
          </p:nvPr>
        </p:nvSpPr>
        <p:spPr>
          <a:xfrm>
            <a:off x="6242715" y="4958184"/>
            <a:ext cx="913949" cy="48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 typeface="Arial" panose="020B0604020202020204" pitchFamily="34" charset="0"/>
              <a:buNone/>
            </a:pPr>
            <a:endParaRPr kumimoji="1" lang="ja-JP" altLang="en-US" sz="900">
              <a:latin typeface="+mn-lt"/>
            </a:endParaRPr>
          </a:p>
        </p:txBody>
      </p:sp>
      <p:sp>
        <p:nvSpPr>
          <p:cNvPr id="62" name="テキスト プレースホルダー 12"/>
          <p:cNvSpPr>
            <a:spLocks noGrp="1"/>
          </p:cNvSpPr>
          <p:nvPr>
            <p:ph type="body" sz="quarter" idx="16" hasCustomPrompt="1"/>
            <p:custDataLst>
              <p:tags r:id="rId14"/>
            </p:custDataLst>
          </p:nvPr>
        </p:nvSpPr>
        <p:spPr>
          <a:xfrm>
            <a:off x="271770" y="5009671"/>
            <a:ext cx="2913603" cy="969330"/>
          </a:xfrm>
        </p:spPr>
        <p:txBody>
          <a:bodyPr>
            <a:normAutofit/>
          </a:bodyPr>
          <a:lstStyle>
            <a:lvl1pPr marL="0" indent="0" algn="r">
              <a:spcBef>
                <a:spcPts val="0"/>
              </a:spcBef>
              <a:buNone/>
              <a:defRPr sz="1000" baseline="0">
                <a:latin typeface="+mn-lt"/>
              </a:defRPr>
            </a:lvl1pPr>
          </a:lstStyle>
          <a:p>
            <a:pPr lvl="0"/>
            <a:r>
              <a:rPr kumimoji="1" lang="en-US" altLang="ja-JP" dirty="0"/>
              <a:t>Text goes here</a:t>
            </a:r>
            <a:endParaRPr kumimoji="1" lang="ja-JP" altLang="en-US" dirty="0"/>
          </a:p>
        </p:txBody>
      </p:sp>
      <p:sp>
        <p:nvSpPr>
          <p:cNvPr id="63" name="テキスト プレースホルダー 12"/>
          <p:cNvSpPr>
            <a:spLocks noGrp="1"/>
          </p:cNvSpPr>
          <p:nvPr>
            <p:ph type="body" sz="quarter" idx="17" hasCustomPrompt="1"/>
            <p:custDataLst>
              <p:tags r:id="rId15"/>
            </p:custDataLst>
          </p:nvPr>
        </p:nvSpPr>
        <p:spPr>
          <a:xfrm>
            <a:off x="271770" y="4464318"/>
            <a:ext cx="2913603" cy="498098"/>
          </a:xfrm>
        </p:spPr>
        <p:txBody>
          <a:bodyPr anchor="ctr">
            <a:noAutofit/>
          </a:bodyPr>
          <a:lstStyle>
            <a:lvl1pPr marL="0" indent="0" algn="r">
              <a:lnSpc>
                <a:spcPct val="100000"/>
              </a:lnSpc>
              <a:spcBef>
                <a:spcPts val="0"/>
              </a:spcBef>
              <a:buNone/>
              <a:defRPr sz="1600" baseline="0">
                <a:solidFill>
                  <a:schemeClr val="tx2"/>
                </a:solidFill>
                <a:latin typeface="+mn-lt"/>
              </a:defRPr>
            </a:lvl1pPr>
          </a:lstStyle>
          <a:p>
            <a:pPr lvl="0"/>
            <a:r>
              <a:rPr kumimoji="1" lang="en-US" altLang="ja-JP" dirty="0"/>
              <a:t>Heading Goes Here</a:t>
            </a:r>
            <a:endParaRPr kumimoji="1" lang="ja-JP" altLang="en-US" dirty="0"/>
          </a:p>
        </p:txBody>
      </p:sp>
      <p:sp>
        <p:nvSpPr>
          <p:cNvPr id="64" name="正方形/長方形 63"/>
          <p:cNvSpPr/>
          <p:nvPr>
            <p:custDataLst>
              <p:tags r:id="rId16"/>
            </p:custDataLst>
          </p:nvPr>
        </p:nvSpPr>
        <p:spPr>
          <a:xfrm>
            <a:off x="1998303" y="4969990"/>
            <a:ext cx="913949" cy="480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panose="020B0604020202020204" pitchFamily="34" charset="0"/>
              <a:buNone/>
            </a:pPr>
            <a:endParaRPr kumimoji="1" lang="ja-JP" altLang="en-US" sz="900">
              <a:latin typeface="+mn-lt"/>
            </a:endParaRPr>
          </a:p>
        </p:txBody>
      </p:sp>
      <p:sp>
        <p:nvSpPr>
          <p:cNvPr id="68" name="テキスト プレースホルダー 12"/>
          <p:cNvSpPr>
            <a:spLocks noGrp="1"/>
          </p:cNvSpPr>
          <p:nvPr>
            <p:ph type="body" sz="quarter" idx="27" hasCustomPrompt="1"/>
            <p:custDataLst>
              <p:tags r:id="rId17"/>
            </p:custDataLst>
          </p:nvPr>
        </p:nvSpPr>
        <p:spPr>
          <a:xfrm>
            <a:off x="271770" y="2450910"/>
            <a:ext cx="2913603" cy="969330"/>
          </a:xfrm>
        </p:spPr>
        <p:txBody>
          <a:bodyPr>
            <a:normAutofit/>
          </a:bodyPr>
          <a:lstStyle>
            <a:lvl1pPr marL="0" indent="0" algn="r">
              <a:spcBef>
                <a:spcPts val="0"/>
              </a:spcBef>
              <a:buNone/>
              <a:defRPr sz="1000" baseline="0">
                <a:latin typeface="+mn-lt"/>
              </a:defRPr>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28" hasCustomPrompt="1"/>
            <p:custDataLst>
              <p:tags r:id="rId18"/>
            </p:custDataLst>
          </p:nvPr>
        </p:nvSpPr>
        <p:spPr>
          <a:xfrm>
            <a:off x="271770" y="1881064"/>
            <a:ext cx="2913603" cy="498098"/>
          </a:xfrm>
        </p:spPr>
        <p:txBody>
          <a:bodyPr anchor="ctr">
            <a:noAutofit/>
          </a:bodyPr>
          <a:lstStyle>
            <a:lvl1pPr marL="0" indent="0" algn="r">
              <a:lnSpc>
                <a:spcPct val="100000"/>
              </a:lnSpc>
              <a:spcBef>
                <a:spcPts val="0"/>
              </a:spcBef>
              <a:buNone/>
              <a:defRPr sz="1600" baseline="0">
                <a:solidFill>
                  <a:schemeClr val="tx2"/>
                </a:solidFill>
                <a:latin typeface="+mn-lt"/>
              </a:defRPr>
            </a:lvl1pPr>
          </a:lstStyle>
          <a:p>
            <a:pPr lvl="0"/>
            <a:r>
              <a:rPr kumimoji="1" lang="en-US" altLang="ja-JP" dirty="0"/>
              <a:t>Heading Goes Here</a:t>
            </a:r>
            <a:endParaRPr kumimoji="1" lang="ja-JP" altLang="en-US" dirty="0"/>
          </a:p>
        </p:txBody>
      </p:sp>
      <p:sp>
        <p:nvSpPr>
          <p:cNvPr id="70" name="正方形/長方形 69"/>
          <p:cNvSpPr/>
          <p:nvPr>
            <p:custDataLst>
              <p:tags r:id="rId19"/>
            </p:custDataLst>
          </p:nvPr>
        </p:nvSpPr>
        <p:spPr>
          <a:xfrm>
            <a:off x="1998303" y="2394893"/>
            <a:ext cx="913949" cy="480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panose="020B0604020202020204" pitchFamily="34" charset="0"/>
              <a:buNone/>
            </a:pPr>
            <a:endParaRPr kumimoji="1" lang="ja-JP" altLang="en-US" sz="900">
              <a:latin typeface="+mn-lt"/>
            </a:endParaRPr>
          </a:p>
        </p:txBody>
      </p:sp>
    </p:spTree>
    <p:extLst>
      <p:ext uri="{BB962C8B-B14F-4D97-AF65-F5344CB8AC3E}">
        <p14:creationId xmlns:p14="http://schemas.microsoft.com/office/powerpoint/2010/main" val="429885048"/>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screen Image &amp; Text">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custDataLst>
              <p:tags r:id="rId1"/>
            </p:custDataLst>
          </p:nvPr>
        </p:nvSpPr>
        <p:spPr>
          <a:xfrm>
            <a:off x="0" y="0"/>
            <a:ext cx="9144000" cy="6858000"/>
          </a:xfrm>
          <a:solidFill>
            <a:schemeClr val="accent1">
              <a:lumMod val="20000"/>
              <a:lumOff val="80000"/>
            </a:schemeClr>
          </a:solidFill>
        </p:spPr>
        <p:txBody>
          <a:bodyPr/>
          <a:lstStyle>
            <a:lvl1pPr>
              <a:defRPr baseline="0"/>
            </a:lvl1pPr>
          </a:lstStyle>
          <a:p>
            <a:r>
              <a:rPr kumimoji="1" lang="en-US" altLang="ja-JP" dirty="0"/>
              <a:t>Add a full screen image</a:t>
            </a:r>
            <a:endParaRPr kumimoji="1" lang="ja-JP" altLang="en-US" dirty="0"/>
          </a:p>
        </p:txBody>
      </p:sp>
      <p:sp>
        <p:nvSpPr>
          <p:cNvPr id="13" name="テキスト プレースホルダー 12"/>
          <p:cNvSpPr>
            <a:spLocks noGrp="1"/>
          </p:cNvSpPr>
          <p:nvPr>
            <p:ph type="body" sz="quarter" idx="14" hasCustomPrompt="1"/>
            <p:custDataLst>
              <p:tags r:id="rId2"/>
            </p:custDataLst>
          </p:nvPr>
        </p:nvSpPr>
        <p:spPr>
          <a:xfrm>
            <a:off x="415604" y="504905"/>
            <a:ext cx="8312794" cy="1857661"/>
          </a:xfrm>
        </p:spPr>
        <p:txBody>
          <a:bodyPr anchor="ctr">
            <a:noAutofit/>
          </a:bodyPr>
          <a:lstStyle>
            <a:lvl1pPr algn="ctr">
              <a:lnSpc>
                <a:spcPct val="100000"/>
              </a:lnSpc>
              <a:spcBef>
                <a:spcPts val="0"/>
              </a:spcBef>
              <a:defRPr sz="27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071865412"/>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rofile 4">
    <p:spTree>
      <p:nvGrpSpPr>
        <p:cNvPr id="1" name=""/>
        <p:cNvGrpSpPr/>
        <p:nvPr/>
      </p:nvGrpSpPr>
      <p:grpSpPr>
        <a:xfrm>
          <a:off x="0" y="0"/>
          <a:ext cx="0" cy="0"/>
          <a:chOff x="0" y="0"/>
          <a:chExt cx="0" cy="0"/>
        </a:xfrm>
      </p:grpSpPr>
      <p:sp>
        <p:nvSpPr>
          <p:cNvPr id="16" name="図プレースホルダー 15"/>
          <p:cNvSpPr>
            <a:spLocks noGrp="1"/>
          </p:cNvSpPr>
          <p:nvPr>
            <p:ph type="pic" sz="quarter" idx="36" hasCustomPrompt="1"/>
          </p:nvPr>
        </p:nvSpPr>
        <p:spPr>
          <a:xfrm>
            <a:off x="0" y="-529"/>
            <a:ext cx="9143821" cy="4725200"/>
          </a:xfrm>
          <a:custGeom>
            <a:avLst/>
            <a:gdLst>
              <a:gd name="connsiteX0" fmla="*/ 0 w 18287642"/>
              <a:gd name="connsiteY0" fmla="*/ 6438707 h 7086707"/>
              <a:gd name="connsiteX1" fmla="*/ 648000 w 18287642"/>
              <a:gd name="connsiteY1" fmla="*/ 6438707 h 7086707"/>
              <a:gd name="connsiteX2" fmla="*/ 648000 w 18287642"/>
              <a:gd name="connsiteY2" fmla="*/ 7086707 h 7086707"/>
              <a:gd name="connsiteX3" fmla="*/ 0 w 18287642"/>
              <a:gd name="connsiteY3" fmla="*/ 7086707 h 7086707"/>
              <a:gd name="connsiteX4" fmla="*/ 648000 w 18287642"/>
              <a:gd name="connsiteY4" fmla="*/ 5790707 h 7086707"/>
              <a:gd name="connsiteX5" fmla="*/ 1296000 w 18287642"/>
              <a:gd name="connsiteY5" fmla="*/ 5790707 h 7086707"/>
              <a:gd name="connsiteX6" fmla="*/ 1296000 w 18287642"/>
              <a:gd name="connsiteY6" fmla="*/ 6438707 h 7086707"/>
              <a:gd name="connsiteX7" fmla="*/ 648000 w 18287642"/>
              <a:gd name="connsiteY7" fmla="*/ 6438707 h 7086707"/>
              <a:gd name="connsiteX8" fmla="*/ 0 w 18287642"/>
              <a:gd name="connsiteY8" fmla="*/ 0 h 7086707"/>
              <a:gd name="connsiteX9" fmla="*/ 18287642 w 18287642"/>
              <a:gd name="connsiteY9" fmla="*/ 0 h 7086707"/>
              <a:gd name="connsiteX10" fmla="*/ 18287642 w 18287642"/>
              <a:gd name="connsiteY10" fmla="*/ 5142707 h 7086707"/>
              <a:gd name="connsiteX11" fmla="*/ 1944000 w 18287642"/>
              <a:gd name="connsiteY11" fmla="*/ 5142707 h 7086707"/>
              <a:gd name="connsiteX12" fmla="*/ 1944000 w 18287642"/>
              <a:gd name="connsiteY12" fmla="*/ 5790707 h 7086707"/>
              <a:gd name="connsiteX13" fmla="*/ 1296000 w 18287642"/>
              <a:gd name="connsiteY13" fmla="*/ 5790707 h 7086707"/>
              <a:gd name="connsiteX14" fmla="*/ 1296000 w 18287642"/>
              <a:gd name="connsiteY14" fmla="*/ 5142707 h 7086707"/>
              <a:gd name="connsiteX15" fmla="*/ 648000 w 18287642"/>
              <a:gd name="connsiteY15" fmla="*/ 5142707 h 7086707"/>
              <a:gd name="connsiteX16" fmla="*/ 648000 w 18287642"/>
              <a:gd name="connsiteY16" fmla="*/ 5790707 h 7086707"/>
              <a:gd name="connsiteX17" fmla="*/ 0 w 18287642"/>
              <a:gd name="connsiteY17" fmla="*/ 5790707 h 7086707"/>
              <a:gd name="connsiteX18" fmla="*/ 0 w 18287642"/>
              <a:gd name="connsiteY18" fmla="*/ 5142707 h 7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87642" h="7086707">
                <a:moveTo>
                  <a:pt x="0" y="6438707"/>
                </a:moveTo>
                <a:lnTo>
                  <a:pt x="648000" y="6438707"/>
                </a:lnTo>
                <a:lnTo>
                  <a:pt x="648000" y="7086707"/>
                </a:lnTo>
                <a:lnTo>
                  <a:pt x="0" y="7086707"/>
                </a:lnTo>
                <a:close/>
                <a:moveTo>
                  <a:pt x="648000" y="5790707"/>
                </a:moveTo>
                <a:lnTo>
                  <a:pt x="1296000" y="5790707"/>
                </a:lnTo>
                <a:lnTo>
                  <a:pt x="1296000" y="6438707"/>
                </a:lnTo>
                <a:lnTo>
                  <a:pt x="648000" y="6438707"/>
                </a:lnTo>
                <a:close/>
                <a:moveTo>
                  <a:pt x="0" y="0"/>
                </a:moveTo>
                <a:lnTo>
                  <a:pt x="18287642" y="0"/>
                </a:lnTo>
                <a:lnTo>
                  <a:pt x="18287642" y="5142707"/>
                </a:lnTo>
                <a:lnTo>
                  <a:pt x="1944000" y="5142707"/>
                </a:lnTo>
                <a:lnTo>
                  <a:pt x="1944000" y="5790707"/>
                </a:lnTo>
                <a:lnTo>
                  <a:pt x="1296000" y="5790707"/>
                </a:lnTo>
                <a:lnTo>
                  <a:pt x="1296000" y="5142707"/>
                </a:lnTo>
                <a:lnTo>
                  <a:pt x="648000" y="5142707"/>
                </a:lnTo>
                <a:lnTo>
                  <a:pt x="648000" y="5790707"/>
                </a:lnTo>
                <a:lnTo>
                  <a:pt x="0" y="5790707"/>
                </a:lnTo>
                <a:lnTo>
                  <a:pt x="0" y="5142707"/>
                </a:lnTo>
                <a:close/>
              </a:path>
            </a:pathLst>
          </a:custGeom>
        </p:spPr>
        <p:txBody>
          <a:bodyPr wrap="square">
            <a:noAutofit/>
          </a:bodyPr>
          <a:lstStyle>
            <a:lvl1pPr>
              <a:defRPr baseline="0"/>
            </a:lvl1pPr>
          </a:lstStyle>
          <a:p>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r>
              <a:rPr lang="en-US" dirty="0"/>
              <a:t> </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図プレースホルダー 5"/>
          <p:cNvSpPr>
            <a:spLocks noGrp="1"/>
          </p:cNvSpPr>
          <p:nvPr>
            <p:ph type="pic" sz="quarter" idx="12" hasCustomPrompt="1"/>
          </p:nvPr>
        </p:nvSpPr>
        <p:spPr>
          <a:xfrm>
            <a:off x="681832" y="0"/>
            <a:ext cx="3752283" cy="6858000"/>
          </a:xfrm>
          <a:effectLst>
            <a:outerShdw blurRad="50800" dist="38100" dir="2700000" algn="tl" rotWithShape="0">
              <a:prstClr val="black">
                <a:alpha val="40000"/>
              </a:prstClr>
            </a:outerShdw>
          </a:effectLst>
        </p:spPr>
        <p:txBody>
          <a:bodyPr/>
          <a:lstStyle>
            <a:lvl1pPr>
              <a:defRPr baseline="0"/>
            </a:lvl1pPr>
          </a:lstStyle>
          <a:p>
            <a:r>
              <a:rPr kumimoji="1" lang="en-US" altLang="ja-JP" dirty="0"/>
              <a:t>Insert an image</a:t>
            </a:r>
            <a:endParaRPr kumimoji="1" lang="ja-JP" altLang="en-US" dirty="0"/>
          </a:p>
        </p:txBody>
      </p:sp>
      <p:sp>
        <p:nvSpPr>
          <p:cNvPr id="23" name="テキスト プレースホルダー 12"/>
          <p:cNvSpPr>
            <a:spLocks noGrp="1"/>
          </p:cNvSpPr>
          <p:nvPr>
            <p:ph type="body" sz="quarter" idx="13" hasCustomPrompt="1"/>
          </p:nvPr>
        </p:nvSpPr>
        <p:spPr>
          <a:xfrm>
            <a:off x="4530626" y="2082093"/>
            <a:ext cx="4083604" cy="812925"/>
          </a:xfrm>
        </p:spPr>
        <p:txBody>
          <a:bodyPr anchor="b">
            <a:noAutofit/>
          </a:bodyPr>
          <a:lstStyle>
            <a:lvl1pPr algn="l">
              <a:lnSpc>
                <a:spcPct val="100000"/>
              </a:lnSpc>
              <a:spcBef>
                <a:spcPts val="0"/>
              </a:spcBef>
              <a:defRPr sz="27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5" name="テキスト プレースホルダー 12"/>
          <p:cNvSpPr>
            <a:spLocks noGrp="1"/>
          </p:cNvSpPr>
          <p:nvPr>
            <p:ph type="body" sz="quarter" idx="14" hasCustomPrompt="1"/>
          </p:nvPr>
        </p:nvSpPr>
        <p:spPr>
          <a:xfrm>
            <a:off x="4530626" y="3565470"/>
            <a:ext cx="4083604" cy="1921776"/>
          </a:xfrm>
        </p:spPr>
        <p:txBody>
          <a:bodyPr>
            <a:normAutofit/>
          </a:bodyPr>
          <a:lstStyle>
            <a:lvl1pPr>
              <a:defRPr sz="1000" baseline="0"/>
            </a:lvl1pPr>
          </a:lstStyle>
          <a:p>
            <a:pPr lvl="0"/>
            <a:r>
              <a:rPr kumimoji="1" lang="en-US" altLang="ja-JP" dirty="0"/>
              <a:t>Text goes here</a:t>
            </a:r>
            <a:endParaRPr kumimoji="1" lang="ja-JP" altLang="en-US" dirty="0"/>
          </a:p>
        </p:txBody>
      </p:sp>
      <p:sp>
        <p:nvSpPr>
          <p:cNvPr id="10" name="テキスト プレースホルダー 12"/>
          <p:cNvSpPr>
            <a:spLocks noGrp="1"/>
          </p:cNvSpPr>
          <p:nvPr>
            <p:ph type="body" sz="quarter" idx="16" hasCustomPrompt="1"/>
          </p:nvPr>
        </p:nvSpPr>
        <p:spPr>
          <a:xfrm>
            <a:off x="4530626" y="2856307"/>
            <a:ext cx="4083604" cy="476184"/>
          </a:xfrm>
        </p:spPr>
        <p:txBody>
          <a:bodyPr anchor="t">
            <a:noAutofit/>
          </a:bodyPr>
          <a:lstStyle>
            <a:lvl1pPr algn="l">
              <a:lnSpc>
                <a:spcPct val="130000"/>
              </a:lnSpc>
              <a:spcBef>
                <a:spcPts val="0"/>
              </a:spcBef>
              <a:defRPr sz="1400" baseline="0">
                <a:solidFill>
                  <a:schemeClr val="bg1"/>
                </a:solidFill>
                <a:latin typeface="Ubuntu Medium" panose="020B0604030602030204" pitchFamily="34"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2090509"/>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Heading &amp; 5 Points">
    <p:spTree>
      <p:nvGrpSpPr>
        <p:cNvPr id="1" name=""/>
        <p:cNvGrpSpPr/>
        <p:nvPr/>
      </p:nvGrpSpPr>
      <p:grpSpPr>
        <a:xfrm>
          <a:off x="0" y="0"/>
          <a:ext cx="0" cy="0"/>
          <a:chOff x="0" y="0"/>
          <a:chExt cx="0" cy="0"/>
        </a:xfrm>
      </p:grpSpPr>
      <p:sp>
        <p:nvSpPr>
          <p:cNvPr id="2" name="タイトル 1"/>
          <p:cNvSpPr>
            <a:spLocks noGrp="1"/>
          </p:cNvSpPr>
          <p:nvPr>
            <p:ph type="title" hasCustomPrompt="1"/>
            <p:custDataLst>
              <p:tags r:id="rId1"/>
            </p:custDataLst>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custDataLst>
              <p:tags r:id="rId2"/>
            </p:custDataLst>
          </p:nvPr>
        </p:nvSpPr>
        <p:spPr/>
        <p:txBody>
          <a:bodyPr/>
          <a:lstStyle/>
          <a:p>
            <a:r>
              <a:rPr lang="en-US" dirty="0"/>
              <a:t> </a:t>
            </a:r>
          </a:p>
        </p:txBody>
      </p:sp>
      <p:sp>
        <p:nvSpPr>
          <p:cNvPr id="4" name="スライド番号プレースホルダー 3"/>
          <p:cNvSpPr>
            <a:spLocks noGrp="1"/>
          </p:cNvSpPr>
          <p:nvPr>
            <p:ph type="sldNum" sz="quarter" idx="11"/>
            <p:custDataLst>
              <p:tags r:id="rId3"/>
            </p:custDataLst>
          </p:nvPr>
        </p:nvSpPr>
        <p:spPr/>
        <p:txBody>
          <a:bodyPr/>
          <a:lstStyle/>
          <a:p>
            <a:fld id="{03EB59E2-90B9-4CD3-AC74-D672227E13C3}" type="slidenum">
              <a:rPr lang="en-US" smtClean="0"/>
              <a:pPr/>
              <a:t>‹#›</a:t>
            </a:fld>
            <a:endParaRPr lang="en-US" dirty="0"/>
          </a:p>
        </p:txBody>
      </p:sp>
      <p:sp>
        <p:nvSpPr>
          <p:cNvPr id="17" name="テキスト プレースホルダー 12"/>
          <p:cNvSpPr>
            <a:spLocks noGrp="1"/>
          </p:cNvSpPr>
          <p:nvPr>
            <p:ph type="body" sz="quarter" idx="12" hasCustomPrompt="1"/>
            <p:custDataLst>
              <p:tags r:id="rId4"/>
            </p:custDataLst>
          </p:nvPr>
        </p:nvSpPr>
        <p:spPr>
          <a:xfrm>
            <a:off x="4026038" y="1696819"/>
            <a:ext cx="4489312" cy="754726"/>
          </a:xfrm>
        </p:spPr>
        <p:txBody>
          <a:bodyPr anchor="ctr">
            <a:normAutofit/>
          </a:bodyPr>
          <a:lstStyle>
            <a:lvl1pPr>
              <a:defRPr sz="10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3" hasCustomPrompt="1"/>
            <p:custDataLst>
              <p:tags r:id="rId5"/>
            </p:custDataLst>
          </p:nvPr>
        </p:nvSpPr>
        <p:spPr>
          <a:xfrm>
            <a:off x="4026038" y="2634515"/>
            <a:ext cx="4489312" cy="754726"/>
          </a:xfrm>
        </p:spPr>
        <p:txBody>
          <a:bodyPr anchor="ctr">
            <a:normAutofit/>
          </a:bodyPr>
          <a:lstStyle>
            <a:lvl1pPr>
              <a:defRPr sz="1000" baseline="0"/>
            </a:lvl1pPr>
          </a:lstStyle>
          <a:p>
            <a:pPr lvl="0"/>
            <a:r>
              <a:rPr kumimoji="1" lang="en-US" altLang="ja-JP" dirty="0"/>
              <a:t>Text goes here</a:t>
            </a:r>
            <a:endParaRPr kumimoji="1" lang="ja-JP" altLang="en-US" dirty="0"/>
          </a:p>
        </p:txBody>
      </p:sp>
      <p:sp>
        <p:nvSpPr>
          <p:cNvPr id="23" name="テキスト プレースホルダー 12"/>
          <p:cNvSpPr>
            <a:spLocks noGrp="1"/>
          </p:cNvSpPr>
          <p:nvPr>
            <p:ph type="body" sz="quarter" idx="14" hasCustomPrompt="1"/>
            <p:custDataLst>
              <p:tags r:id="rId6"/>
            </p:custDataLst>
          </p:nvPr>
        </p:nvSpPr>
        <p:spPr>
          <a:xfrm>
            <a:off x="4026038" y="3572212"/>
            <a:ext cx="4489312" cy="754726"/>
          </a:xfrm>
        </p:spPr>
        <p:txBody>
          <a:bodyPr anchor="ctr">
            <a:normAutofit/>
          </a:bodyPr>
          <a:lstStyle>
            <a:lvl1pPr>
              <a:defRPr sz="1000" baseline="0"/>
            </a:lvl1pPr>
          </a:lstStyle>
          <a:p>
            <a:pPr lvl="0"/>
            <a:r>
              <a:rPr kumimoji="1" lang="en-US" altLang="ja-JP" dirty="0"/>
              <a:t>Text goes here</a:t>
            </a:r>
            <a:endParaRPr kumimoji="1" lang="ja-JP" altLang="en-US" dirty="0"/>
          </a:p>
        </p:txBody>
      </p:sp>
      <p:sp>
        <p:nvSpPr>
          <p:cNvPr id="26" name="テキスト プレースホルダー 12"/>
          <p:cNvSpPr>
            <a:spLocks noGrp="1"/>
          </p:cNvSpPr>
          <p:nvPr>
            <p:ph type="body" sz="quarter" idx="15" hasCustomPrompt="1"/>
            <p:custDataLst>
              <p:tags r:id="rId7"/>
            </p:custDataLst>
          </p:nvPr>
        </p:nvSpPr>
        <p:spPr>
          <a:xfrm>
            <a:off x="4026038" y="4509908"/>
            <a:ext cx="4489312" cy="754726"/>
          </a:xfrm>
        </p:spPr>
        <p:txBody>
          <a:bodyPr anchor="ctr">
            <a:normAutofit/>
          </a:bodyPr>
          <a:lstStyle>
            <a:lvl1pPr>
              <a:defRPr sz="1000" baseline="0"/>
            </a:lvl1pPr>
          </a:lstStyle>
          <a:p>
            <a:pPr lvl="0"/>
            <a:r>
              <a:rPr kumimoji="1" lang="en-US" altLang="ja-JP" dirty="0"/>
              <a:t>Text goes here</a:t>
            </a:r>
            <a:endParaRPr kumimoji="1" lang="ja-JP" altLang="en-US" dirty="0"/>
          </a:p>
        </p:txBody>
      </p:sp>
      <p:sp>
        <p:nvSpPr>
          <p:cNvPr id="29" name="テキスト プレースホルダー 12"/>
          <p:cNvSpPr>
            <a:spLocks noGrp="1"/>
          </p:cNvSpPr>
          <p:nvPr>
            <p:ph type="body" sz="quarter" idx="16" hasCustomPrompt="1"/>
            <p:custDataLst>
              <p:tags r:id="rId8"/>
            </p:custDataLst>
          </p:nvPr>
        </p:nvSpPr>
        <p:spPr>
          <a:xfrm>
            <a:off x="4026038" y="5447604"/>
            <a:ext cx="4489312" cy="754726"/>
          </a:xfrm>
        </p:spPr>
        <p:txBody>
          <a:bodyPr anchor="ctr">
            <a:normAutofit/>
          </a:bodyPr>
          <a:lstStyle>
            <a:lvl1pPr>
              <a:defRPr sz="1000" baseline="0"/>
            </a:lvl1pPr>
          </a:lstStyle>
          <a:p>
            <a:pPr lvl="0"/>
            <a:r>
              <a:rPr kumimoji="1" lang="en-US" altLang="ja-JP" dirty="0"/>
              <a:t>Text goes here</a:t>
            </a:r>
            <a:endParaRPr kumimoji="1" lang="ja-JP" altLang="en-US" dirty="0"/>
          </a:p>
        </p:txBody>
      </p:sp>
      <p:sp>
        <p:nvSpPr>
          <p:cNvPr id="32" name="テキスト プレースホルダー 12"/>
          <p:cNvSpPr>
            <a:spLocks noGrp="1"/>
          </p:cNvSpPr>
          <p:nvPr>
            <p:ph type="body" sz="quarter" idx="24" hasCustomPrompt="1"/>
            <p:custDataLst>
              <p:tags r:id="rId9"/>
            </p:custDataLst>
          </p:nvPr>
        </p:nvSpPr>
        <p:spPr>
          <a:xfrm>
            <a:off x="404446" y="1692664"/>
            <a:ext cx="3376247" cy="4305557"/>
          </a:xfrm>
        </p:spPr>
        <p:txBody>
          <a:bodyPr anchor="ctr">
            <a:noAutofit/>
          </a:bodyPr>
          <a:lstStyle>
            <a:lvl1pPr marL="0" indent="0" algn="ctr">
              <a:lnSpc>
                <a:spcPct val="100000"/>
              </a:lnSpc>
              <a:spcBef>
                <a:spcPts val="0"/>
              </a:spcBef>
              <a:buNone/>
              <a:defRPr sz="22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778380325"/>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custDataLst>
              <p:tags r:id="rId1"/>
            </p:custDataLst>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custDataLst>
              <p:tags r:id="rId2"/>
            </p:custDataLst>
          </p:nvPr>
        </p:nvSpPr>
        <p:spPr/>
        <p:txBody>
          <a:bodyPr/>
          <a:lstStyle/>
          <a:p>
            <a:r>
              <a:rPr lang="en-US" dirty="0"/>
              <a:t> </a:t>
            </a:r>
          </a:p>
        </p:txBody>
      </p:sp>
      <p:sp>
        <p:nvSpPr>
          <p:cNvPr id="4" name="スライド番号プレースホルダー 3"/>
          <p:cNvSpPr>
            <a:spLocks noGrp="1"/>
          </p:cNvSpPr>
          <p:nvPr>
            <p:ph type="sldNum" sz="quarter" idx="11"/>
            <p:custDataLst>
              <p:tags r:id="rId3"/>
            </p:custDataLst>
          </p:nvPr>
        </p:nvSpPr>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3030361198"/>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Wide Image &amp; 3 Icons, Headings, Texts">
    <p:spTree>
      <p:nvGrpSpPr>
        <p:cNvPr id="1" name=""/>
        <p:cNvGrpSpPr/>
        <p:nvPr/>
      </p:nvGrpSpPr>
      <p:grpSpPr>
        <a:xfrm>
          <a:off x="0" y="0"/>
          <a:ext cx="0" cy="0"/>
          <a:chOff x="0" y="0"/>
          <a:chExt cx="0" cy="0"/>
        </a:xfrm>
      </p:grpSpPr>
      <p:sp>
        <p:nvSpPr>
          <p:cNvPr id="61" name="テキスト プレースホルダー 60"/>
          <p:cNvSpPr>
            <a:spLocks noGrp="1"/>
          </p:cNvSpPr>
          <p:nvPr>
            <p:ph type="body" sz="quarter" idx="25" hasCustomPrompt="1"/>
            <p:custDataLst>
              <p:tags r:id="rId1"/>
            </p:custDataLst>
          </p:nvPr>
        </p:nvSpPr>
        <p:spPr>
          <a:xfrm>
            <a:off x="1595937" y="3392433"/>
            <a:ext cx="783615" cy="758517"/>
          </a:xfrm>
          <a:solidFill>
            <a:schemeClr val="accent1"/>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3" name="フッター プレースホルダー 2"/>
          <p:cNvSpPr>
            <a:spLocks noGrp="1"/>
          </p:cNvSpPr>
          <p:nvPr>
            <p:ph type="ftr" sz="quarter" idx="10"/>
            <p:custDataLst>
              <p:tags r:id="rId2"/>
            </p:custDataLst>
          </p:nvPr>
        </p:nvSpPr>
        <p:spPr/>
        <p:txBody>
          <a:bodyPr/>
          <a:lstStyle/>
          <a:p>
            <a:r>
              <a:rPr lang="en-US" dirty="0"/>
              <a:t> </a:t>
            </a:r>
          </a:p>
        </p:txBody>
      </p:sp>
      <p:sp>
        <p:nvSpPr>
          <p:cNvPr id="4" name="スライド番号プレースホルダー 3"/>
          <p:cNvSpPr>
            <a:spLocks noGrp="1"/>
          </p:cNvSpPr>
          <p:nvPr>
            <p:ph type="sldNum" sz="quarter" idx="11"/>
            <p:custDataLst>
              <p:tags r:id="rId3"/>
            </p:custDataLst>
          </p:nvPr>
        </p:nvSpPr>
        <p:spPr/>
        <p:txBody>
          <a:bodyPr/>
          <a:lstStyle/>
          <a:p>
            <a:fld id="{03EB59E2-90B9-4CD3-AC74-D672227E13C3}" type="slidenum">
              <a:rPr lang="en-US" smtClean="0"/>
              <a:pPr/>
              <a:t>‹#›</a:t>
            </a:fld>
            <a:endParaRPr lang="en-US" dirty="0"/>
          </a:p>
        </p:txBody>
      </p:sp>
      <p:sp>
        <p:nvSpPr>
          <p:cNvPr id="41" name="図プレースホルダー 25"/>
          <p:cNvSpPr>
            <a:spLocks noGrp="1"/>
          </p:cNvSpPr>
          <p:nvPr>
            <p:ph type="pic" sz="quarter" idx="16" hasCustomPrompt="1"/>
            <p:custDataLst>
              <p:tags r:id="rId4"/>
            </p:custDataLst>
          </p:nvPr>
        </p:nvSpPr>
        <p:spPr>
          <a:xfrm>
            <a:off x="1722837" y="3561342"/>
            <a:ext cx="433964" cy="420065"/>
          </a:xfrm>
        </p:spPr>
        <p:txBody>
          <a:bodyPr>
            <a:normAutofit/>
          </a:bodyPr>
          <a:lstStyle>
            <a:lvl1pPr>
              <a:defRPr sz="700">
                <a:solidFill>
                  <a:schemeClr val="bg1"/>
                </a:solidFill>
              </a:defRPr>
            </a:lvl1pPr>
          </a:lstStyle>
          <a:p>
            <a:r>
              <a:rPr kumimoji="1" lang="en-US" altLang="ja-JP" dirty="0"/>
              <a:t>Icon</a:t>
            </a:r>
            <a:endParaRPr kumimoji="1" lang="ja-JP" altLang="en-US" dirty="0"/>
          </a:p>
        </p:txBody>
      </p:sp>
      <p:sp>
        <p:nvSpPr>
          <p:cNvPr id="42" name="テキスト プレースホルダー 12"/>
          <p:cNvSpPr>
            <a:spLocks noGrp="1"/>
          </p:cNvSpPr>
          <p:nvPr>
            <p:ph type="body" sz="quarter" idx="17" hasCustomPrompt="1"/>
            <p:custDataLst>
              <p:tags r:id="rId5"/>
            </p:custDataLst>
          </p:nvPr>
        </p:nvSpPr>
        <p:spPr>
          <a:xfrm>
            <a:off x="731728" y="4357579"/>
            <a:ext cx="2297222" cy="1409731"/>
          </a:xfrm>
        </p:spPr>
        <p:txBody>
          <a:bodyPr>
            <a:normAutofit/>
          </a:bodyPr>
          <a:lstStyle>
            <a:lvl1pPr algn="ctr">
              <a:spcBef>
                <a:spcPts val="0"/>
              </a:spcBef>
              <a:defRPr sz="1000" baseline="0"/>
            </a:lvl1pPr>
          </a:lstStyle>
          <a:p>
            <a:pPr lvl="0"/>
            <a:r>
              <a:rPr kumimoji="1" lang="en-US" altLang="ja-JP" dirty="0"/>
              <a:t>Text goes here</a:t>
            </a:r>
            <a:endParaRPr kumimoji="1" lang="ja-JP" altLang="en-US" dirty="0"/>
          </a:p>
        </p:txBody>
      </p:sp>
      <p:sp>
        <p:nvSpPr>
          <p:cNvPr id="62" name="テキスト プレースホルダー 60"/>
          <p:cNvSpPr>
            <a:spLocks noGrp="1"/>
          </p:cNvSpPr>
          <p:nvPr>
            <p:ph type="body" sz="quarter" idx="26" hasCustomPrompt="1"/>
            <p:custDataLst>
              <p:tags r:id="rId6"/>
            </p:custDataLst>
          </p:nvPr>
        </p:nvSpPr>
        <p:spPr>
          <a:xfrm>
            <a:off x="4468573" y="3392433"/>
            <a:ext cx="783615" cy="758517"/>
          </a:xfrm>
          <a:solidFill>
            <a:schemeClr val="accent2"/>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3" name="図プレースホルダー 25"/>
          <p:cNvSpPr>
            <a:spLocks noGrp="1"/>
          </p:cNvSpPr>
          <p:nvPr>
            <p:ph type="pic" sz="quarter" idx="27" hasCustomPrompt="1"/>
            <p:custDataLst>
              <p:tags r:id="rId7"/>
            </p:custDataLst>
          </p:nvPr>
        </p:nvSpPr>
        <p:spPr>
          <a:xfrm>
            <a:off x="4595473" y="3561342"/>
            <a:ext cx="433964" cy="420065"/>
          </a:xfrm>
        </p:spPr>
        <p:txBody>
          <a:bodyPr>
            <a:normAutofit/>
          </a:bodyPr>
          <a:lstStyle>
            <a:lvl1pPr>
              <a:defRPr sz="700">
                <a:solidFill>
                  <a:schemeClr val="bg1"/>
                </a:solidFill>
              </a:defRPr>
            </a:lvl1pPr>
          </a:lstStyle>
          <a:p>
            <a:r>
              <a:rPr kumimoji="1" lang="en-US" altLang="ja-JP" dirty="0"/>
              <a:t>Icon</a:t>
            </a:r>
            <a:endParaRPr kumimoji="1" lang="ja-JP" altLang="en-US" dirty="0"/>
          </a:p>
        </p:txBody>
      </p:sp>
      <p:sp>
        <p:nvSpPr>
          <p:cNvPr id="64" name="テキスト プレースホルダー 12"/>
          <p:cNvSpPr>
            <a:spLocks noGrp="1"/>
          </p:cNvSpPr>
          <p:nvPr>
            <p:ph type="body" sz="quarter" idx="28" hasCustomPrompt="1"/>
            <p:custDataLst>
              <p:tags r:id="rId8"/>
            </p:custDataLst>
          </p:nvPr>
        </p:nvSpPr>
        <p:spPr>
          <a:xfrm>
            <a:off x="3423390" y="4357579"/>
            <a:ext cx="2297222" cy="1409731"/>
          </a:xfrm>
        </p:spPr>
        <p:txBody>
          <a:bodyPr>
            <a:normAutofit/>
          </a:bodyPr>
          <a:lstStyle>
            <a:lvl1pPr algn="ctr">
              <a:spcBef>
                <a:spcPts val="0"/>
              </a:spcBef>
              <a:defRPr sz="1000" baseline="0"/>
            </a:lvl1pPr>
          </a:lstStyle>
          <a:p>
            <a:pPr lvl="0"/>
            <a:r>
              <a:rPr kumimoji="1" lang="en-US" altLang="ja-JP" dirty="0"/>
              <a:t>Text goes here</a:t>
            </a:r>
            <a:endParaRPr kumimoji="1" lang="ja-JP" altLang="en-US" dirty="0"/>
          </a:p>
        </p:txBody>
      </p:sp>
      <p:sp>
        <p:nvSpPr>
          <p:cNvPr id="66" name="テキスト プレースホルダー 60"/>
          <p:cNvSpPr>
            <a:spLocks noGrp="1"/>
          </p:cNvSpPr>
          <p:nvPr>
            <p:ph type="body" sz="quarter" idx="30" hasCustomPrompt="1"/>
            <p:custDataLst>
              <p:tags r:id="rId9"/>
            </p:custDataLst>
          </p:nvPr>
        </p:nvSpPr>
        <p:spPr>
          <a:xfrm>
            <a:off x="7160235" y="3392433"/>
            <a:ext cx="783615" cy="758517"/>
          </a:xfrm>
          <a:solidFill>
            <a:schemeClr val="accent3"/>
          </a:solidFill>
          <a:ln w="57150">
            <a:solidFill>
              <a:schemeClr val="bg1"/>
            </a:solidFill>
          </a:ln>
          <a:effectLst>
            <a:outerShdw sx="102000" sy="102000" algn="ctr" rotWithShape="0">
              <a:prstClr val="black">
                <a:alpha val="15000"/>
              </a:prstClr>
            </a:outerShdw>
          </a:effectLst>
        </p:spPr>
        <p:txBody>
          <a:bodyPr/>
          <a:lstStyle/>
          <a:p>
            <a:pPr lvl="0"/>
            <a:r>
              <a:rPr kumimoji="1" lang="en-US" altLang="ja-JP" dirty="0"/>
              <a:t> </a:t>
            </a:r>
            <a:endParaRPr kumimoji="1" lang="ja-JP" altLang="en-US" dirty="0"/>
          </a:p>
        </p:txBody>
      </p:sp>
      <p:sp>
        <p:nvSpPr>
          <p:cNvPr id="67" name="図プレースホルダー 25"/>
          <p:cNvSpPr>
            <a:spLocks noGrp="1"/>
          </p:cNvSpPr>
          <p:nvPr>
            <p:ph type="pic" sz="quarter" idx="31" hasCustomPrompt="1"/>
            <p:custDataLst>
              <p:tags r:id="rId10"/>
            </p:custDataLst>
          </p:nvPr>
        </p:nvSpPr>
        <p:spPr>
          <a:xfrm>
            <a:off x="7287135" y="3561342"/>
            <a:ext cx="433964" cy="420065"/>
          </a:xfrm>
        </p:spPr>
        <p:txBody>
          <a:bodyPr>
            <a:normAutofit/>
          </a:bodyPr>
          <a:lstStyle>
            <a:lvl1pPr>
              <a:defRPr sz="700">
                <a:solidFill>
                  <a:schemeClr val="bg1"/>
                </a:solidFill>
              </a:defRPr>
            </a:lvl1pPr>
          </a:lstStyle>
          <a:p>
            <a:r>
              <a:rPr kumimoji="1" lang="en-US" altLang="ja-JP" dirty="0"/>
              <a:t>Icon</a:t>
            </a:r>
            <a:endParaRPr kumimoji="1" lang="ja-JP" altLang="en-US" dirty="0"/>
          </a:p>
        </p:txBody>
      </p:sp>
      <p:sp>
        <p:nvSpPr>
          <p:cNvPr id="68" name="テキスト プレースホルダー 12"/>
          <p:cNvSpPr>
            <a:spLocks noGrp="1"/>
          </p:cNvSpPr>
          <p:nvPr>
            <p:ph type="body" sz="quarter" idx="32" hasCustomPrompt="1"/>
            <p:custDataLst>
              <p:tags r:id="rId11"/>
            </p:custDataLst>
          </p:nvPr>
        </p:nvSpPr>
        <p:spPr>
          <a:xfrm>
            <a:off x="6115051" y="4357579"/>
            <a:ext cx="2297222" cy="1409731"/>
          </a:xfrm>
        </p:spPr>
        <p:txBody>
          <a:bodyPr>
            <a:normAutofit/>
          </a:bodyPr>
          <a:lstStyle>
            <a:lvl1pPr algn="ctr">
              <a:spcBef>
                <a:spcPts val="0"/>
              </a:spcBef>
              <a:defRPr sz="1000" baseline="0"/>
            </a:lvl1pPr>
          </a:lstStyle>
          <a:p>
            <a:pPr lvl="0"/>
            <a:r>
              <a:rPr kumimoji="1" lang="en-US" altLang="ja-JP" dirty="0"/>
              <a:t>Text goes here</a:t>
            </a:r>
            <a:endParaRPr kumimoji="1" lang="ja-JP" altLang="en-US" dirty="0"/>
          </a:p>
        </p:txBody>
      </p:sp>
      <p:sp>
        <p:nvSpPr>
          <p:cNvPr id="78" name="正方形/長方形 77"/>
          <p:cNvSpPr/>
          <p:nvPr>
            <p:custDataLst>
              <p:tags r:id="rId12"/>
            </p:custDataLst>
          </p:nvPr>
        </p:nvSpPr>
        <p:spPr>
          <a:xfrm>
            <a:off x="1425468" y="4249061"/>
            <a:ext cx="1259114" cy="48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79" name="正方形/長方形 78"/>
          <p:cNvSpPr/>
          <p:nvPr>
            <p:custDataLst>
              <p:tags r:id="rId13"/>
            </p:custDataLst>
          </p:nvPr>
        </p:nvSpPr>
        <p:spPr>
          <a:xfrm>
            <a:off x="4296001" y="4249061"/>
            <a:ext cx="1259114" cy="48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0" name="正方形/長方形 79"/>
          <p:cNvSpPr/>
          <p:nvPr>
            <p:custDataLst>
              <p:tags r:id="rId14"/>
            </p:custDataLst>
          </p:nvPr>
        </p:nvSpPr>
        <p:spPr>
          <a:xfrm>
            <a:off x="6987661" y="4238089"/>
            <a:ext cx="1259114" cy="480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2976708977"/>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Welcome Message">
    <p:spTree>
      <p:nvGrpSpPr>
        <p:cNvPr id="1" name=""/>
        <p:cNvGrpSpPr/>
        <p:nvPr/>
      </p:nvGrpSpPr>
      <p:grpSpPr>
        <a:xfrm>
          <a:off x="0" y="0"/>
          <a:ext cx="0" cy="0"/>
          <a:chOff x="0" y="0"/>
          <a:chExt cx="0" cy="0"/>
        </a:xfrm>
      </p:grpSpPr>
      <p:grpSp>
        <p:nvGrpSpPr>
          <p:cNvPr id="8" name="グループ化 7"/>
          <p:cNvGrpSpPr/>
          <p:nvPr/>
        </p:nvGrpSpPr>
        <p:grpSpPr>
          <a:xfrm>
            <a:off x="2911781" y="2945870"/>
            <a:ext cx="970315" cy="48013"/>
            <a:chOff x="6119664" y="3270498"/>
            <a:chExt cx="1940630" cy="72008"/>
          </a:xfrm>
        </p:grpSpPr>
        <p:sp>
          <p:nvSpPr>
            <p:cNvPr id="10" name="正方形/長方形 9"/>
            <p:cNvSpPr/>
            <p:nvPr userDrawn="1"/>
          </p:nvSpPr>
          <p:spPr>
            <a:xfrm>
              <a:off x="6765355" y="3270498"/>
              <a:ext cx="6480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 name="正方形/長方形 8"/>
            <p:cNvSpPr/>
            <p:nvPr userDrawn="1"/>
          </p:nvSpPr>
          <p:spPr>
            <a:xfrm>
              <a:off x="6119664" y="3270498"/>
              <a:ext cx="648072"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 name="正方形/長方形 10"/>
            <p:cNvSpPr/>
            <p:nvPr userDrawn="1"/>
          </p:nvSpPr>
          <p:spPr>
            <a:xfrm>
              <a:off x="7412222" y="3270498"/>
              <a:ext cx="6480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3" name="フッター プレースホルダー 2"/>
          <p:cNvSpPr>
            <a:spLocks noGrp="1"/>
          </p:cNvSpPr>
          <p:nvPr>
            <p:ph type="ftr" sz="quarter" idx="10"/>
          </p:nvPr>
        </p:nvSpPr>
        <p:spPr>
          <a:xfrm>
            <a:off x="3028950" y="6389528"/>
            <a:ext cx="3086100" cy="365125"/>
          </a:xfrm>
          <a:prstGeom prst="rect">
            <a:avLst/>
          </a:prstGeom>
        </p:spPr>
        <p:txBody>
          <a:bodyPr/>
          <a:lstStyle>
            <a:lvl1pPr algn="ctr">
              <a:defRPr/>
            </a:lvl1pPr>
          </a:lstStyle>
          <a:p>
            <a:r>
              <a:rPr lang="en-US" dirty="0"/>
              <a:t> </a:t>
            </a:r>
          </a:p>
        </p:txBody>
      </p:sp>
      <p:sp>
        <p:nvSpPr>
          <p:cNvPr id="4" name="スライド番号プレースホルダー 3"/>
          <p:cNvSpPr>
            <a:spLocks noGrp="1"/>
          </p:cNvSpPr>
          <p:nvPr>
            <p:ph type="sldNum" sz="quarter" idx="11"/>
          </p:nvPr>
        </p:nvSpPr>
        <p:spPr>
          <a:xfrm>
            <a:off x="8555435" y="6401024"/>
            <a:ext cx="588388" cy="326074"/>
          </a:xfrm>
          <a:prstGeom prst="rect">
            <a:avLst/>
          </a:prstGeom>
        </p:spPr>
        <p:txBody>
          <a:bodyPr/>
          <a:lstStyle/>
          <a:p>
            <a:fld id="{03EB59E2-90B9-4CD3-AC74-D672227E13C3}" type="slidenum">
              <a:rPr lang="en-US" smtClean="0"/>
              <a:pPr/>
              <a:t>‹#›</a:t>
            </a:fld>
            <a:endParaRPr lang="en-US" dirty="0"/>
          </a:p>
        </p:txBody>
      </p:sp>
      <p:sp>
        <p:nvSpPr>
          <p:cNvPr id="13" name="テキスト プレースホルダー 12"/>
          <p:cNvSpPr>
            <a:spLocks noGrp="1"/>
          </p:cNvSpPr>
          <p:nvPr>
            <p:ph type="body" sz="quarter" idx="12" hasCustomPrompt="1"/>
          </p:nvPr>
        </p:nvSpPr>
        <p:spPr>
          <a:xfrm>
            <a:off x="2856304" y="3133094"/>
            <a:ext cx="4272932" cy="1577765"/>
          </a:xfrm>
        </p:spPr>
        <p:txBody>
          <a:bodyPr>
            <a:normAutofit/>
          </a:bodyPr>
          <a:lstStyle>
            <a:lvl1pPr>
              <a:defRPr sz="1000" baseline="0"/>
            </a:lvl1pPr>
          </a:lstStyle>
          <a:p>
            <a:pPr lvl="0"/>
            <a:r>
              <a:rPr kumimoji="1" lang="en-US" altLang="ja-JP" dirty="0"/>
              <a:t>Text goes here</a:t>
            </a:r>
            <a:endParaRPr kumimoji="1" lang="ja-JP" altLang="en-US" dirty="0"/>
          </a:p>
        </p:txBody>
      </p:sp>
      <p:sp>
        <p:nvSpPr>
          <p:cNvPr id="14" name="テキスト プレースホルダー 12"/>
          <p:cNvSpPr>
            <a:spLocks noGrp="1"/>
          </p:cNvSpPr>
          <p:nvPr>
            <p:ph type="body" sz="quarter" idx="13" hasCustomPrompt="1"/>
          </p:nvPr>
        </p:nvSpPr>
        <p:spPr>
          <a:xfrm>
            <a:off x="2856304" y="2386346"/>
            <a:ext cx="4272932" cy="498098"/>
          </a:xfrm>
        </p:spPr>
        <p:txBody>
          <a:bodyPr anchor="ctr">
            <a:noAutofit/>
          </a:bodyPr>
          <a:lstStyle>
            <a:lvl1pPr>
              <a:lnSpc>
                <a:spcPct val="100000"/>
              </a:lnSpc>
              <a:spcBef>
                <a:spcPts val="0"/>
              </a:spcBef>
              <a:defRPr sz="1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 name="円/楕円 4"/>
          <p:cNvSpPr/>
          <p:nvPr/>
        </p:nvSpPr>
        <p:spPr>
          <a:xfrm>
            <a:off x="2078265" y="1969409"/>
            <a:ext cx="695825" cy="745182"/>
          </a:xfrm>
          <a:custGeom>
            <a:avLst/>
            <a:gdLst/>
            <a:ahLst/>
            <a:cxnLst/>
            <a:rect l="l" t="t" r="r" b="b"/>
            <a:pathLst>
              <a:path w="1391649" h="1117600">
                <a:moveTo>
                  <a:pt x="641350" y="0"/>
                </a:moveTo>
                <a:cubicBezTo>
                  <a:pt x="995558" y="0"/>
                  <a:pt x="1282700" y="250183"/>
                  <a:pt x="1282700" y="558800"/>
                </a:cubicBezTo>
                <a:cubicBezTo>
                  <a:pt x="1282700" y="678010"/>
                  <a:pt x="1239857" y="788500"/>
                  <a:pt x="1166143" y="878649"/>
                </a:cubicBezTo>
                <a:cubicBezTo>
                  <a:pt x="1228612" y="951179"/>
                  <a:pt x="1306525" y="1002662"/>
                  <a:pt x="1391649" y="1064962"/>
                </a:cubicBezTo>
                <a:lnTo>
                  <a:pt x="1016117" y="1010533"/>
                </a:lnTo>
                <a:cubicBezTo>
                  <a:pt x="911360" y="1078369"/>
                  <a:pt x="781613" y="1117600"/>
                  <a:pt x="641350" y="1117600"/>
                </a:cubicBezTo>
                <a:cubicBezTo>
                  <a:pt x="287142" y="1117600"/>
                  <a:pt x="0" y="867417"/>
                  <a:pt x="0" y="558800"/>
                </a:cubicBezTo>
                <a:cubicBezTo>
                  <a:pt x="0" y="250183"/>
                  <a:pt x="287142" y="0"/>
                  <a:pt x="641350" y="0"/>
                </a:cubicBezTo>
                <a:close/>
              </a:path>
            </a:pathLst>
          </a:custGeom>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Tree>
    <p:extLst>
      <p:ext uri="{BB962C8B-B14F-4D97-AF65-F5344CB8AC3E}">
        <p14:creationId xmlns:p14="http://schemas.microsoft.com/office/powerpoint/2010/main" val="4281043042"/>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3"/>
            </p:custDataLst>
          </p:nvPr>
        </p:nvSpPr>
        <p:spPr/>
        <p:txBody>
          <a:bodyPr/>
          <a:lstStyle/>
          <a:p>
            <a:fld id="{C5C4D00A-2C71-4568-A046-B3E9939E6EE8}" type="datetimeFigureOut">
              <a:rPr lang="en-US" smtClean="0"/>
              <a:t>7/9/2018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191056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Headings &amp; Texts">
    <p:spTree>
      <p:nvGrpSpPr>
        <p:cNvPr id="1" name=""/>
        <p:cNvGrpSpPr/>
        <p:nvPr/>
      </p:nvGrpSpPr>
      <p:grpSpPr>
        <a:xfrm>
          <a:off x="0" y="0"/>
          <a:ext cx="0" cy="0"/>
          <a:chOff x="0" y="0"/>
          <a:chExt cx="0" cy="0"/>
        </a:xfrm>
      </p:grpSpPr>
      <p:sp>
        <p:nvSpPr>
          <p:cNvPr id="2" name="タイトル 1"/>
          <p:cNvSpPr>
            <a:spLocks noGrp="1"/>
          </p:cNvSpPr>
          <p:nvPr>
            <p:ph type="title" hasCustomPrompt="1"/>
            <p:custDataLst>
              <p:tags r:id="rId1"/>
            </p:custDataLst>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custDataLst>
              <p:tags r:id="rId2"/>
            </p:custDataLst>
          </p:nvPr>
        </p:nvSpPr>
        <p:spPr/>
        <p:txBody>
          <a:bodyPr/>
          <a:lstStyle/>
          <a:p>
            <a:r>
              <a:rPr lang="en-US" dirty="0"/>
              <a:t> </a:t>
            </a:r>
          </a:p>
        </p:txBody>
      </p:sp>
      <p:sp>
        <p:nvSpPr>
          <p:cNvPr id="4" name="スライド番号プレースホルダー 3"/>
          <p:cNvSpPr>
            <a:spLocks noGrp="1"/>
          </p:cNvSpPr>
          <p:nvPr>
            <p:ph type="sldNum" sz="quarter" idx="11"/>
            <p:custDataLst>
              <p:tags r:id="rId3"/>
            </p:custDataLst>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custDataLst>
              <p:tags r:id="rId4"/>
            </p:custDataLst>
          </p:nvPr>
        </p:nvSpPr>
        <p:spPr>
          <a:xfrm>
            <a:off x="610644" y="2395044"/>
            <a:ext cx="3742151" cy="1577765"/>
          </a:xfrm>
        </p:spPr>
        <p:txBody>
          <a:bodyPr>
            <a:normAutofit/>
          </a:bodyPr>
          <a:lstStyle>
            <a:lvl1pPr>
              <a:defRPr sz="1000" baseline="0"/>
            </a:lvl1pPr>
          </a:lstStyle>
          <a:p>
            <a:pPr lvl="0"/>
            <a:r>
              <a:rPr kumimoji="1" lang="en-US" altLang="ja-JP" dirty="0"/>
              <a:t>Text goes here</a:t>
            </a:r>
            <a:endParaRPr kumimoji="1" lang="ja-JP" altLang="en-US" dirty="0"/>
          </a:p>
        </p:txBody>
      </p:sp>
      <p:sp>
        <p:nvSpPr>
          <p:cNvPr id="6" name="テキスト プレースホルダー 12"/>
          <p:cNvSpPr>
            <a:spLocks noGrp="1"/>
          </p:cNvSpPr>
          <p:nvPr>
            <p:ph type="body" sz="quarter" idx="13" hasCustomPrompt="1"/>
            <p:custDataLst>
              <p:tags r:id="rId5"/>
            </p:custDataLst>
          </p:nvPr>
        </p:nvSpPr>
        <p:spPr>
          <a:xfrm>
            <a:off x="610644" y="1648296"/>
            <a:ext cx="3742151" cy="498098"/>
          </a:xfrm>
        </p:spPr>
        <p:txBody>
          <a:bodyPr anchor="ctr">
            <a:noAutofit/>
          </a:bodyPr>
          <a:lstStyle>
            <a:lvl1pPr>
              <a:lnSpc>
                <a:spcPct val="100000"/>
              </a:lnSpc>
              <a:spcBef>
                <a:spcPts val="0"/>
              </a:spcBef>
              <a:defRPr sz="1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8" name="テキスト プレースホルダー 12"/>
          <p:cNvSpPr>
            <a:spLocks noGrp="1"/>
          </p:cNvSpPr>
          <p:nvPr>
            <p:ph type="body" sz="quarter" idx="14" hasCustomPrompt="1"/>
            <p:custDataLst>
              <p:tags r:id="rId6"/>
            </p:custDataLst>
          </p:nvPr>
        </p:nvSpPr>
        <p:spPr>
          <a:xfrm>
            <a:off x="4771408" y="2396436"/>
            <a:ext cx="3742151" cy="1577765"/>
          </a:xfrm>
        </p:spPr>
        <p:txBody>
          <a:bodyPr>
            <a:normAutofit/>
          </a:bodyPr>
          <a:lstStyle>
            <a:lvl1pPr>
              <a:defRPr sz="1000" baseline="0"/>
            </a:lvl1pPr>
          </a:lstStyle>
          <a:p>
            <a:pPr lvl="0"/>
            <a:r>
              <a:rPr kumimoji="1" lang="en-US" altLang="ja-JP" dirty="0"/>
              <a:t>Text goes here</a:t>
            </a:r>
            <a:endParaRPr kumimoji="1" lang="ja-JP" altLang="en-US" dirty="0"/>
          </a:p>
        </p:txBody>
      </p:sp>
      <p:sp>
        <p:nvSpPr>
          <p:cNvPr id="9" name="テキスト プレースホルダー 12"/>
          <p:cNvSpPr>
            <a:spLocks noGrp="1"/>
          </p:cNvSpPr>
          <p:nvPr>
            <p:ph type="body" sz="quarter" idx="15" hasCustomPrompt="1"/>
            <p:custDataLst>
              <p:tags r:id="rId7"/>
            </p:custDataLst>
          </p:nvPr>
        </p:nvSpPr>
        <p:spPr>
          <a:xfrm>
            <a:off x="4771408" y="1649689"/>
            <a:ext cx="3742151" cy="498098"/>
          </a:xfrm>
        </p:spPr>
        <p:txBody>
          <a:bodyPr anchor="ctr">
            <a:noAutofit/>
          </a:bodyPr>
          <a:lstStyle>
            <a:lvl1pPr>
              <a:lnSpc>
                <a:spcPct val="100000"/>
              </a:lnSpc>
              <a:spcBef>
                <a:spcPts val="0"/>
              </a:spcBef>
              <a:defRPr sz="18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565839153"/>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ong Text">
    <p:spTree>
      <p:nvGrpSpPr>
        <p:cNvPr id="1" name=""/>
        <p:cNvGrpSpPr/>
        <p:nvPr/>
      </p:nvGrpSpPr>
      <p:grpSpPr>
        <a:xfrm>
          <a:off x="0" y="0"/>
          <a:ext cx="0" cy="0"/>
          <a:chOff x="0" y="0"/>
          <a:chExt cx="0" cy="0"/>
        </a:xfrm>
      </p:grpSpPr>
      <p:sp>
        <p:nvSpPr>
          <p:cNvPr id="2" name="タイトル 1"/>
          <p:cNvSpPr>
            <a:spLocks noGrp="1"/>
          </p:cNvSpPr>
          <p:nvPr>
            <p:ph type="title" hasCustomPrompt="1"/>
            <p:custDataLst>
              <p:tags r:id="rId1"/>
            </p:custDataLst>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custDataLst>
              <p:tags r:id="rId2"/>
            </p:custDataLst>
          </p:nvPr>
        </p:nvSpPr>
        <p:spPr/>
        <p:txBody>
          <a:bodyPr/>
          <a:lstStyle/>
          <a:p>
            <a:r>
              <a:rPr lang="en-US" dirty="0"/>
              <a:t> </a:t>
            </a:r>
          </a:p>
        </p:txBody>
      </p:sp>
      <p:sp>
        <p:nvSpPr>
          <p:cNvPr id="4" name="スライド番号プレースホルダー 3"/>
          <p:cNvSpPr>
            <a:spLocks noGrp="1"/>
          </p:cNvSpPr>
          <p:nvPr>
            <p:ph type="sldNum" sz="quarter" idx="11"/>
            <p:custDataLst>
              <p:tags r:id="rId3"/>
            </p:custDataLst>
          </p:nvPr>
        </p:nvSpPr>
        <p:spPr/>
        <p:txBody>
          <a:bodyPr/>
          <a:lstStyle/>
          <a:p>
            <a:fld id="{03EB59E2-90B9-4CD3-AC74-D672227E13C3}" type="slidenum">
              <a:rPr lang="en-US" smtClean="0"/>
              <a:pPr/>
              <a:t>‹#›</a:t>
            </a:fld>
            <a:endParaRPr lang="en-US" dirty="0"/>
          </a:p>
        </p:txBody>
      </p:sp>
      <p:sp>
        <p:nvSpPr>
          <p:cNvPr id="5" name="テキスト プレースホルダー 12"/>
          <p:cNvSpPr>
            <a:spLocks noGrp="1"/>
          </p:cNvSpPr>
          <p:nvPr>
            <p:ph type="body" sz="quarter" idx="12" hasCustomPrompt="1"/>
            <p:custDataLst>
              <p:tags r:id="rId4"/>
            </p:custDataLst>
          </p:nvPr>
        </p:nvSpPr>
        <p:spPr>
          <a:xfrm>
            <a:off x="1161048" y="2548120"/>
            <a:ext cx="6821906" cy="2379045"/>
          </a:xfrm>
        </p:spPr>
        <p:txBody>
          <a:bodyPr anchor="ctr">
            <a:normAutofit/>
          </a:bodyPr>
          <a:lstStyle>
            <a:lvl1pPr>
              <a:defRPr sz="1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543574863"/>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 Arrows - 2">
    <p:spTree>
      <p:nvGrpSpPr>
        <p:cNvPr id="1" name=""/>
        <p:cNvGrpSpPr/>
        <p:nvPr/>
      </p:nvGrpSpPr>
      <p:grpSpPr>
        <a:xfrm>
          <a:off x="0" y="0"/>
          <a:ext cx="0" cy="0"/>
          <a:chOff x="0" y="0"/>
          <a:chExt cx="0" cy="0"/>
        </a:xfrm>
      </p:grpSpPr>
      <p:sp>
        <p:nvSpPr>
          <p:cNvPr id="33" name="フリーフォーム 32"/>
          <p:cNvSpPr/>
          <p:nvPr/>
        </p:nvSpPr>
        <p:spPr>
          <a:xfrm rot="2700000">
            <a:off x="544633" y="1447532"/>
            <a:ext cx="1697453" cy="114406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8" name="フリーフォーム 37"/>
          <p:cNvSpPr/>
          <p:nvPr/>
        </p:nvSpPr>
        <p:spPr>
          <a:xfrm rot="2700000">
            <a:off x="341809" y="1900248"/>
            <a:ext cx="2753050" cy="1855519"/>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dirty="0"/>
              <a:t> </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25" name="フリーフォーム 24"/>
          <p:cNvSpPr/>
          <p:nvPr/>
        </p:nvSpPr>
        <p:spPr>
          <a:xfrm rot="2700000">
            <a:off x="3113660" y="1916421"/>
            <a:ext cx="2753050" cy="185552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29" name="フリーフォーム 28"/>
          <p:cNvSpPr/>
          <p:nvPr/>
        </p:nvSpPr>
        <p:spPr>
          <a:xfrm rot="2700000">
            <a:off x="5885511" y="1916421"/>
            <a:ext cx="2753050" cy="185552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32" name="フリーフォーム 31"/>
          <p:cNvSpPr/>
          <p:nvPr/>
        </p:nvSpPr>
        <p:spPr>
          <a:xfrm rot="2700000">
            <a:off x="2838807" y="1590128"/>
            <a:ext cx="1697453" cy="114406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4" name="フリーフォーム 33"/>
          <p:cNvSpPr/>
          <p:nvPr/>
        </p:nvSpPr>
        <p:spPr>
          <a:xfrm rot="2700000">
            <a:off x="5885619" y="1666207"/>
            <a:ext cx="1697453" cy="114406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5" name="テキスト プレースホルダー 12"/>
          <p:cNvSpPr>
            <a:spLocks noGrp="1"/>
          </p:cNvSpPr>
          <p:nvPr>
            <p:ph type="body" sz="quarter" idx="27" hasCustomPrompt="1"/>
          </p:nvPr>
        </p:nvSpPr>
        <p:spPr>
          <a:xfrm>
            <a:off x="475975" y="3039678"/>
            <a:ext cx="2624573" cy="1949019"/>
          </a:xfrm>
        </p:spPr>
        <p:txBody>
          <a:bodyPr>
            <a:normAutofit/>
          </a:bodyPr>
          <a:lstStyle>
            <a:lvl1pPr marL="171458" indent="-171458" algn="l">
              <a:spcBef>
                <a:spcPts val="600"/>
              </a:spcBef>
              <a:buFont typeface="Wingdings" panose="05000000000000000000" pitchFamily="2" charset="2"/>
              <a:buChar char="n"/>
              <a:defRPr sz="1000" baseline="0"/>
            </a:lvl1pPr>
          </a:lstStyle>
          <a:p>
            <a:pPr lvl="0"/>
            <a:r>
              <a:rPr kumimoji="1" lang="en-US" altLang="ja-JP" dirty="0"/>
              <a:t>Text goes here</a:t>
            </a:r>
            <a:endParaRPr kumimoji="1" lang="ja-JP" altLang="en-US" dirty="0"/>
          </a:p>
        </p:txBody>
      </p:sp>
      <p:sp>
        <p:nvSpPr>
          <p:cNvPr id="36" name="テキスト プレースホルダー 12"/>
          <p:cNvSpPr>
            <a:spLocks noGrp="1"/>
          </p:cNvSpPr>
          <p:nvPr>
            <p:ph type="body" sz="quarter" idx="28" hasCustomPrompt="1"/>
          </p:nvPr>
        </p:nvSpPr>
        <p:spPr>
          <a:xfrm>
            <a:off x="3253394" y="3039678"/>
            <a:ext cx="2624573" cy="1949019"/>
          </a:xfrm>
        </p:spPr>
        <p:txBody>
          <a:bodyPr>
            <a:normAutofit/>
          </a:bodyPr>
          <a:lstStyle>
            <a:lvl1pPr marL="171458" indent="-171458" algn="l">
              <a:spcBef>
                <a:spcPts val="600"/>
              </a:spcBef>
              <a:buFont typeface="Wingdings" panose="05000000000000000000" pitchFamily="2" charset="2"/>
              <a:buChar char="n"/>
              <a:defRPr sz="1000" baseline="0"/>
            </a:lvl1pPr>
          </a:lstStyle>
          <a:p>
            <a:pPr lvl="0"/>
            <a:r>
              <a:rPr kumimoji="1" lang="en-US" altLang="ja-JP" dirty="0"/>
              <a:t>Text goes here</a:t>
            </a:r>
            <a:endParaRPr kumimoji="1" lang="ja-JP" altLang="en-US" dirty="0"/>
          </a:p>
        </p:txBody>
      </p:sp>
      <p:sp>
        <p:nvSpPr>
          <p:cNvPr id="37" name="テキスト プレースホルダー 12"/>
          <p:cNvSpPr>
            <a:spLocks noGrp="1"/>
          </p:cNvSpPr>
          <p:nvPr>
            <p:ph type="body" sz="quarter" idx="29" hasCustomPrompt="1"/>
          </p:nvPr>
        </p:nvSpPr>
        <p:spPr>
          <a:xfrm>
            <a:off x="6009624" y="3039678"/>
            <a:ext cx="2624573" cy="1949019"/>
          </a:xfrm>
        </p:spPr>
        <p:txBody>
          <a:bodyPr>
            <a:normAutofit/>
          </a:bodyPr>
          <a:lstStyle>
            <a:lvl1pPr marL="171458" indent="-171458" algn="l">
              <a:spcBef>
                <a:spcPts val="600"/>
              </a:spcBef>
              <a:buFont typeface="Wingdings" panose="05000000000000000000" pitchFamily="2" charset="2"/>
              <a:buChar char="n"/>
              <a:defRPr sz="1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42029130"/>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 Steps">
    <p:spTree>
      <p:nvGrpSpPr>
        <p:cNvPr id="1" name=""/>
        <p:cNvGrpSpPr/>
        <p:nvPr/>
      </p:nvGrpSpPr>
      <p:grpSpPr>
        <a:xfrm>
          <a:off x="0" y="0"/>
          <a:ext cx="0" cy="0"/>
          <a:chOff x="0" y="0"/>
          <a:chExt cx="0" cy="0"/>
        </a:xfrm>
      </p:grpSpPr>
      <p:sp>
        <p:nvSpPr>
          <p:cNvPr id="2" name="タイトル 1"/>
          <p:cNvSpPr>
            <a:spLocks noGrp="1"/>
          </p:cNvSpPr>
          <p:nvPr>
            <p:ph type="title" hasCustomPrompt="1"/>
            <p:custDataLst>
              <p:tags r:id="rId1"/>
            </p:custDataLst>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custDataLst>
              <p:tags r:id="rId2"/>
            </p:custDataLst>
          </p:nvPr>
        </p:nvSpPr>
        <p:spPr/>
        <p:txBody>
          <a:bodyPr/>
          <a:lstStyle/>
          <a:p>
            <a:fld id="{03EB59E2-90B9-4CD3-AC74-D672227E13C3}" type="slidenum">
              <a:rPr lang="en-US" smtClean="0"/>
              <a:pPr/>
              <a:t>‹#›</a:t>
            </a:fld>
            <a:endParaRPr lang="en-US" dirty="0"/>
          </a:p>
        </p:txBody>
      </p:sp>
      <p:sp>
        <p:nvSpPr>
          <p:cNvPr id="53" name="テキスト プレースホルダー 12"/>
          <p:cNvSpPr>
            <a:spLocks noGrp="1"/>
          </p:cNvSpPr>
          <p:nvPr>
            <p:ph type="body" sz="quarter" idx="12" hasCustomPrompt="1"/>
            <p:custDataLst>
              <p:tags r:id="rId3"/>
            </p:custDataLst>
          </p:nvPr>
        </p:nvSpPr>
        <p:spPr>
          <a:xfrm>
            <a:off x="352461" y="2009343"/>
            <a:ext cx="1964443" cy="3606260"/>
          </a:xfrm>
        </p:spPr>
        <p:txBody>
          <a:bodyPr>
            <a:normAutofit/>
          </a:bodyPr>
          <a:lstStyle>
            <a:lvl1pPr marL="171458" indent="-171458" algn="l">
              <a:buFont typeface="Wingdings" panose="05000000000000000000" pitchFamily="2" charset="2"/>
              <a:buChar char="n"/>
              <a:defRPr sz="10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15" hasCustomPrompt="1"/>
            <p:custDataLst>
              <p:tags r:id="rId4"/>
            </p:custDataLst>
          </p:nvPr>
        </p:nvSpPr>
        <p:spPr>
          <a:xfrm>
            <a:off x="2391124" y="2009343"/>
            <a:ext cx="1964443" cy="3606260"/>
          </a:xfrm>
        </p:spPr>
        <p:txBody>
          <a:bodyPr>
            <a:normAutofit/>
          </a:bodyPr>
          <a:lstStyle>
            <a:lvl1pPr marL="171458" indent="-171458" algn="l">
              <a:buFont typeface="Wingdings" panose="05000000000000000000" pitchFamily="2" charset="2"/>
              <a:buChar char="n"/>
              <a:defRPr sz="1000" baseline="0"/>
            </a:lvl1pPr>
          </a:lstStyle>
          <a:p>
            <a:pPr lvl="0"/>
            <a:r>
              <a:rPr kumimoji="1" lang="en-US" altLang="ja-JP" dirty="0"/>
              <a:t>Text goes here</a:t>
            </a:r>
            <a:endParaRPr kumimoji="1" lang="ja-JP" altLang="en-US" dirty="0"/>
          </a:p>
        </p:txBody>
      </p:sp>
      <p:sp>
        <p:nvSpPr>
          <p:cNvPr id="57" name="テキスト プレースホルダー 12"/>
          <p:cNvSpPr>
            <a:spLocks noGrp="1"/>
          </p:cNvSpPr>
          <p:nvPr>
            <p:ph type="body" sz="quarter" idx="17" hasCustomPrompt="1"/>
            <p:custDataLst>
              <p:tags r:id="rId5"/>
            </p:custDataLst>
          </p:nvPr>
        </p:nvSpPr>
        <p:spPr>
          <a:xfrm>
            <a:off x="4429786" y="2009343"/>
            <a:ext cx="1964443" cy="3606260"/>
          </a:xfrm>
        </p:spPr>
        <p:txBody>
          <a:bodyPr>
            <a:normAutofit/>
          </a:bodyPr>
          <a:lstStyle>
            <a:lvl1pPr marL="171458" indent="-171458" algn="l">
              <a:buFont typeface="Wingdings" panose="05000000000000000000" pitchFamily="2" charset="2"/>
              <a:buChar char="n"/>
              <a:defRPr sz="1000" baseline="0"/>
            </a:lvl1pPr>
          </a:lstStyle>
          <a:p>
            <a:pPr lvl="0"/>
            <a:r>
              <a:rPr kumimoji="1" lang="en-US" altLang="ja-JP" dirty="0"/>
              <a:t>Text goes here</a:t>
            </a:r>
            <a:endParaRPr kumimoji="1" lang="ja-JP" altLang="en-US" dirty="0"/>
          </a:p>
        </p:txBody>
      </p:sp>
      <p:sp>
        <p:nvSpPr>
          <p:cNvPr id="59" name="テキスト プレースホルダー 12"/>
          <p:cNvSpPr>
            <a:spLocks noGrp="1"/>
          </p:cNvSpPr>
          <p:nvPr>
            <p:ph type="body" sz="quarter" idx="19" hasCustomPrompt="1"/>
            <p:custDataLst>
              <p:tags r:id="rId6"/>
            </p:custDataLst>
          </p:nvPr>
        </p:nvSpPr>
        <p:spPr>
          <a:xfrm>
            <a:off x="6468449" y="2009343"/>
            <a:ext cx="1964443" cy="3606260"/>
          </a:xfrm>
        </p:spPr>
        <p:txBody>
          <a:bodyPr>
            <a:normAutofit/>
          </a:bodyPr>
          <a:lstStyle>
            <a:lvl1pPr marL="171458" indent="-171458" algn="l">
              <a:buFont typeface="Wingdings" panose="05000000000000000000" pitchFamily="2" charset="2"/>
              <a:buChar char="n"/>
              <a:defRPr sz="10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61854195"/>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 Bullets">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5" name="円/楕円 4"/>
          <p:cNvSpPr/>
          <p:nvPr/>
        </p:nvSpPr>
        <p:spPr>
          <a:xfrm>
            <a:off x="541882" y="1534891"/>
            <a:ext cx="164498" cy="219680"/>
          </a:xfrm>
          <a:prstGeom prst="rect">
            <a:avLst/>
          </a:prstGeom>
          <a:solidFill>
            <a:schemeClr val="accent1"/>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6" name="円/楕円 4"/>
          <p:cNvSpPr/>
          <p:nvPr/>
        </p:nvSpPr>
        <p:spPr>
          <a:xfrm>
            <a:off x="541882" y="2297339"/>
            <a:ext cx="164498" cy="219680"/>
          </a:xfrm>
          <a:prstGeom prst="rect">
            <a:avLst/>
          </a:prstGeom>
          <a:solidFill>
            <a:schemeClr val="accent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7" name="テキスト プレースホルダー 12"/>
          <p:cNvSpPr>
            <a:spLocks noGrp="1"/>
          </p:cNvSpPr>
          <p:nvPr>
            <p:ph type="body" sz="quarter" idx="13" hasCustomPrompt="1"/>
          </p:nvPr>
        </p:nvSpPr>
        <p:spPr>
          <a:xfrm>
            <a:off x="785545" y="1441258"/>
            <a:ext cx="5969577" cy="563894"/>
          </a:xfrm>
        </p:spPr>
        <p:txBody>
          <a:bodyPr anchor="t">
            <a:noAutofit/>
          </a:bodyPr>
          <a:lstStyle>
            <a:lvl1pPr>
              <a:lnSpc>
                <a:spcPct val="130000"/>
              </a:lnSpc>
              <a:spcBef>
                <a:spcPts val="0"/>
              </a:spcBef>
              <a:defRPr sz="1200" baseline="0">
                <a:solidFill>
                  <a:schemeClr val="tx2"/>
                </a:solidFill>
                <a:latin typeface="+mn-lt"/>
              </a:defRPr>
            </a:lvl1pPr>
          </a:lstStyle>
          <a:p>
            <a:pPr lvl="0"/>
            <a:r>
              <a:rPr kumimoji="1" lang="en-US" altLang="ja-JP" dirty="0"/>
              <a:t>Text goes here</a:t>
            </a:r>
            <a:endParaRPr kumimoji="1" lang="ja-JP" altLang="en-US" dirty="0"/>
          </a:p>
        </p:txBody>
      </p:sp>
      <p:sp>
        <p:nvSpPr>
          <p:cNvPr id="8" name="テキスト プレースホルダー 12"/>
          <p:cNvSpPr>
            <a:spLocks noGrp="1"/>
          </p:cNvSpPr>
          <p:nvPr>
            <p:ph type="body" sz="quarter" idx="24" hasCustomPrompt="1"/>
          </p:nvPr>
        </p:nvSpPr>
        <p:spPr>
          <a:xfrm>
            <a:off x="785545" y="2203706"/>
            <a:ext cx="5969577" cy="563894"/>
          </a:xfrm>
        </p:spPr>
        <p:txBody>
          <a:bodyPr anchor="t">
            <a:noAutofit/>
          </a:bodyPr>
          <a:lstStyle>
            <a:lvl1pPr>
              <a:lnSpc>
                <a:spcPct val="130000"/>
              </a:lnSpc>
              <a:spcBef>
                <a:spcPts val="0"/>
              </a:spcBef>
              <a:defRPr sz="1200" baseline="0">
                <a:solidFill>
                  <a:schemeClr val="tx2"/>
                </a:solidFill>
                <a:latin typeface="+mn-lt"/>
              </a:defRPr>
            </a:lvl1pPr>
          </a:lstStyle>
          <a:p>
            <a:pPr lvl="0"/>
            <a:r>
              <a:rPr kumimoji="1" lang="en-US" altLang="ja-JP" dirty="0"/>
              <a:t>Text goes here</a:t>
            </a:r>
            <a:endParaRPr kumimoji="1" lang="ja-JP" altLang="en-US" dirty="0"/>
          </a:p>
        </p:txBody>
      </p:sp>
      <p:sp>
        <p:nvSpPr>
          <p:cNvPr id="9" name="円/楕円 4"/>
          <p:cNvSpPr/>
          <p:nvPr/>
        </p:nvSpPr>
        <p:spPr>
          <a:xfrm>
            <a:off x="541882" y="3153421"/>
            <a:ext cx="164498" cy="219680"/>
          </a:xfrm>
          <a:prstGeom prst="rect">
            <a:avLst/>
          </a:prstGeom>
          <a:solidFill>
            <a:schemeClr val="accent3"/>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 name="テキスト プレースホルダー 12"/>
          <p:cNvSpPr>
            <a:spLocks noGrp="1"/>
          </p:cNvSpPr>
          <p:nvPr>
            <p:ph type="body" sz="quarter" idx="25" hasCustomPrompt="1"/>
          </p:nvPr>
        </p:nvSpPr>
        <p:spPr>
          <a:xfrm>
            <a:off x="785545" y="3059788"/>
            <a:ext cx="5969577" cy="563894"/>
          </a:xfrm>
        </p:spPr>
        <p:txBody>
          <a:bodyPr anchor="t">
            <a:noAutofit/>
          </a:bodyPr>
          <a:lstStyle>
            <a:lvl1pPr>
              <a:lnSpc>
                <a:spcPct val="130000"/>
              </a:lnSpc>
              <a:spcBef>
                <a:spcPts val="0"/>
              </a:spcBef>
              <a:defRPr sz="1200" baseline="0">
                <a:solidFill>
                  <a:schemeClr val="tx2"/>
                </a:solidFill>
                <a:latin typeface="+mn-lt"/>
              </a:defRPr>
            </a:lvl1pPr>
          </a:lstStyle>
          <a:p>
            <a:pPr lvl="0"/>
            <a:r>
              <a:rPr kumimoji="1" lang="en-US" altLang="ja-JP" dirty="0"/>
              <a:t>Text goes here</a:t>
            </a:r>
            <a:endParaRPr kumimoji="1" lang="ja-JP" altLang="en-US" dirty="0"/>
          </a:p>
        </p:txBody>
      </p:sp>
      <p:sp>
        <p:nvSpPr>
          <p:cNvPr id="11" name="円/楕円 4"/>
          <p:cNvSpPr/>
          <p:nvPr/>
        </p:nvSpPr>
        <p:spPr>
          <a:xfrm>
            <a:off x="541882" y="4009504"/>
            <a:ext cx="164498" cy="219680"/>
          </a:xfrm>
          <a:prstGeom prst="rect">
            <a:avLst/>
          </a:prstGeom>
          <a:solidFill>
            <a:schemeClr val="accent5"/>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 name="テキスト プレースホルダー 12"/>
          <p:cNvSpPr>
            <a:spLocks noGrp="1"/>
          </p:cNvSpPr>
          <p:nvPr>
            <p:ph type="body" sz="quarter" idx="26" hasCustomPrompt="1"/>
          </p:nvPr>
        </p:nvSpPr>
        <p:spPr>
          <a:xfrm>
            <a:off x="785545" y="3915870"/>
            <a:ext cx="5969577" cy="563894"/>
          </a:xfrm>
        </p:spPr>
        <p:txBody>
          <a:bodyPr anchor="t">
            <a:noAutofit/>
          </a:bodyPr>
          <a:lstStyle>
            <a:lvl1pPr>
              <a:lnSpc>
                <a:spcPct val="130000"/>
              </a:lnSpc>
              <a:spcBef>
                <a:spcPts val="0"/>
              </a:spcBef>
              <a:defRPr sz="1200" baseline="0">
                <a:solidFill>
                  <a:schemeClr val="tx2"/>
                </a:solidFill>
                <a:latin typeface="+mn-lt"/>
              </a:defRPr>
            </a:lvl1pPr>
          </a:lstStyle>
          <a:p>
            <a:pPr lvl="0"/>
            <a:r>
              <a:rPr kumimoji="1" lang="en-US" altLang="ja-JP" dirty="0"/>
              <a:t>Text goes here</a:t>
            </a:r>
            <a:endParaRPr kumimoji="1" lang="ja-JP" altLang="en-US" dirty="0"/>
          </a:p>
        </p:txBody>
      </p:sp>
      <p:sp>
        <p:nvSpPr>
          <p:cNvPr id="13" name="円/楕円 4"/>
          <p:cNvSpPr/>
          <p:nvPr/>
        </p:nvSpPr>
        <p:spPr>
          <a:xfrm>
            <a:off x="541882" y="4927853"/>
            <a:ext cx="164498" cy="219680"/>
          </a:xfrm>
          <a:prstGeom prst="rect">
            <a:avLst/>
          </a:prstGeom>
          <a:solidFill>
            <a:schemeClr val="tx2"/>
          </a:solidFill>
          <a:ln w="57150">
            <a:solidFill>
              <a:schemeClr val="bg1"/>
            </a:solidFill>
          </a:ln>
          <a:effectLst>
            <a:outerShdw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4" name="テキスト プレースホルダー 12"/>
          <p:cNvSpPr>
            <a:spLocks noGrp="1"/>
          </p:cNvSpPr>
          <p:nvPr>
            <p:ph type="body" sz="quarter" idx="27" hasCustomPrompt="1"/>
          </p:nvPr>
        </p:nvSpPr>
        <p:spPr>
          <a:xfrm>
            <a:off x="785545" y="4834219"/>
            <a:ext cx="5969577" cy="563894"/>
          </a:xfrm>
        </p:spPr>
        <p:txBody>
          <a:bodyPr anchor="t">
            <a:noAutofit/>
          </a:bodyPr>
          <a:lstStyle>
            <a:lvl1pPr>
              <a:lnSpc>
                <a:spcPct val="130000"/>
              </a:lnSpc>
              <a:spcBef>
                <a:spcPts val="0"/>
              </a:spcBef>
              <a:defRPr sz="120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91541476"/>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amp; 4 Options">
    <p:spTree>
      <p:nvGrpSpPr>
        <p:cNvPr id="1" name=""/>
        <p:cNvGrpSpPr/>
        <p:nvPr/>
      </p:nvGrpSpPr>
      <p:grpSpPr>
        <a:xfrm>
          <a:off x="0" y="0"/>
          <a:ext cx="0" cy="0"/>
          <a:chOff x="0" y="0"/>
          <a:chExt cx="0" cy="0"/>
        </a:xfrm>
      </p:grpSpPr>
      <p:sp>
        <p:nvSpPr>
          <p:cNvPr id="27" name="図プレースホルダー 26"/>
          <p:cNvSpPr>
            <a:spLocks noGrp="1"/>
          </p:cNvSpPr>
          <p:nvPr>
            <p:ph type="pic" sz="quarter" idx="32" hasCustomPrompt="1"/>
            <p:custDataLst>
              <p:tags r:id="rId1"/>
            </p:custDataLst>
          </p:nvPr>
        </p:nvSpPr>
        <p:spPr>
          <a:xfrm>
            <a:off x="334736" y="1586442"/>
            <a:ext cx="4237264" cy="4887837"/>
          </a:xfrm>
        </p:spPr>
        <p:txBody>
          <a:bodyPr/>
          <a:lstStyle>
            <a:lvl1pPr>
              <a:defRPr/>
            </a:lvl1pPr>
          </a:lstStyle>
          <a:p>
            <a:r>
              <a:rPr kumimoji="1" lang="en-US" altLang="ja-JP" dirty="0"/>
              <a:t>Insert an image</a:t>
            </a:r>
            <a:endParaRPr kumimoji="1" lang="ja-JP" altLang="en-US" dirty="0"/>
          </a:p>
        </p:txBody>
      </p:sp>
      <p:sp>
        <p:nvSpPr>
          <p:cNvPr id="2" name="タイトル 1"/>
          <p:cNvSpPr>
            <a:spLocks noGrp="1"/>
          </p:cNvSpPr>
          <p:nvPr>
            <p:ph type="title" hasCustomPrompt="1"/>
            <p:custDataLst>
              <p:tags r:id="rId2"/>
            </p:custDataLst>
          </p:nvPr>
        </p:nvSpPr>
        <p:spPr/>
        <p:txBody>
          <a:bodyPr/>
          <a:lstStyle/>
          <a:p>
            <a:r>
              <a:rPr kumimoji="1" lang="en-US" altLang="ja-JP" dirty="0"/>
              <a:t>Slide Title Goes Here</a:t>
            </a:r>
            <a:endParaRPr kumimoji="1" lang="ja-JP" altLang="en-US" dirty="0"/>
          </a:p>
        </p:txBody>
      </p:sp>
      <p:sp>
        <p:nvSpPr>
          <p:cNvPr id="18" name="テキスト プレースホルダー 12"/>
          <p:cNvSpPr>
            <a:spLocks noGrp="1"/>
          </p:cNvSpPr>
          <p:nvPr>
            <p:ph type="body" sz="quarter" idx="17" hasCustomPrompt="1"/>
            <p:custDataLst>
              <p:tags r:id="rId3"/>
            </p:custDataLst>
          </p:nvPr>
        </p:nvSpPr>
        <p:spPr>
          <a:xfrm>
            <a:off x="4743450" y="2069774"/>
            <a:ext cx="3599891" cy="577411"/>
          </a:xfrm>
        </p:spPr>
        <p:txBody>
          <a:bodyPr>
            <a:normAutofit/>
          </a:bodyPr>
          <a:lstStyle>
            <a:lvl1pPr algn="l">
              <a:lnSpc>
                <a:spcPct val="130000"/>
              </a:lnSpc>
              <a:spcBef>
                <a:spcPts val="0"/>
              </a:spcBef>
              <a:defRPr sz="1000" baseline="0"/>
            </a:lvl1pPr>
          </a:lstStyle>
          <a:p>
            <a:pPr lvl="0"/>
            <a:r>
              <a:rPr kumimoji="1" lang="en-US" altLang="ja-JP" dirty="0"/>
              <a:t>Text goes here</a:t>
            </a:r>
          </a:p>
        </p:txBody>
      </p:sp>
      <p:sp>
        <p:nvSpPr>
          <p:cNvPr id="32" name="テキスト プレースホルダー 12"/>
          <p:cNvSpPr>
            <a:spLocks noGrp="1"/>
          </p:cNvSpPr>
          <p:nvPr>
            <p:ph type="body" sz="quarter" idx="34" hasCustomPrompt="1"/>
            <p:custDataLst>
              <p:tags r:id="rId4"/>
            </p:custDataLst>
          </p:nvPr>
        </p:nvSpPr>
        <p:spPr>
          <a:xfrm>
            <a:off x="4743450" y="2961527"/>
            <a:ext cx="3599891" cy="577411"/>
          </a:xfrm>
        </p:spPr>
        <p:txBody>
          <a:bodyPr>
            <a:normAutofit/>
          </a:bodyPr>
          <a:lstStyle>
            <a:lvl1pPr algn="l">
              <a:lnSpc>
                <a:spcPct val="130000"/>
              </a:lnSpc>
              <a:spcBef>
                <a:spcPts val="0"/>
              </a:spcBef>
              <a:defRPr sz="1000" baseline="0"/>
            </a:lvl1pPr>
          </a:lstStyle>
          <a:p>
            <a:pPr lvl="0"/>
            <a:r>
              <a:rPr kumimoji="1" lang="en-US" altLang="ja-JP" dirty="0"/>
              <a:t>Text goes here</a:t>
            </a:r>
          </a:p>
        </p:txBody>
      </p:sp>
      <p:sp>
        <p:nvSpPr>
          <p:cNvPr id="41" name="テキスト プレースホルダー 12"/>
          <p:cNvSpPr>
            <a:spLocks noGrp="1"/>
          </p:cNvSpPr>
          <p:nvPr>
            <p:ph type="body" sz="quarter" idx="37" hasCustomPrompt="1"/>
            <p:custDataLst>
              <p:tags r:id="rId5"/>
            </p:custDataLst>
          </p:nvPr>
        </p:nvSpPr>
        <p:spPr>
          <a:xfrm>
            <a:off x="4743450" y="3812971"/>
            <a:ext cx="3599891" cy="577411"/>
          </a:xfrm>
        </p:spPr>
        <p:txBody>
          <a:bodyPr>
            <a:normAutofit/>
          </a:bodyPr>
          <a:lstStyle>
            <a:lvl1pPr algn="l">
              <a:lnSpc>
                <a:spcPct val="130000"/>
              </a:lnSpc>
              <a:spcBef>
                <a:spcPts val="0"/>
              </a:spcBef>
              <a:defRPr sz="1000" baseline="0"/>
            </a:lvl1pPr>
          </a:lstStyle>
          <a:p>
            <a:pPr lvl="0"/>
            <a:r>
              <a:rPr kumimoji="1" lang="en-US" altLang="ja-JP" dirty="0"/>
              <a:t>Text goes here</a:t>
            </a:r>
          </a:p>
        </p:txBody>
      </p:sp>
      <p:sp>
        <p:nvSpPr>
          <p:cNvPr id="44" name="テキスト プレースホルダー 12"/>
          <p:cNvSpPr>
            <a:spLocks noGrp="1"/>
          </p:cNvSpPr>
          <p:nvPr>
            <p:ph type="body" sz="quarter" idx="40" hasCustomPrompt="1"/>
            <p:custDataLst>
              <p:tags r:id="rId6"/>
            </p:custDataLst>
          </p:nvPr>
        </p:nvSpPr>
        <p:spPr>
          <a:xfrm>
            <a:off x="4743450" y="4662042"/>
            <a:ext cx="3599891" cy="577411"/>
          </a:xfrm>
        </p:spPr>
        <p:txBody>
          <a:bodyPr>
            <a:normAutofit/>
          </a:bodyPr>
          <a:lstStyle>
            <a:lvl1pPr algn="l">
              <a:lnSpc>
                <a:spcPct val="130000"/>
              </a:lnSpc>
              <a:spcBef>
                <a:spcPts val="0"/>
              </a:spcBef>
              <a:defRPr sz="1000" baseline="0"/>
            </a:lvl1pPr>
          </a:lstStyle>
          <a:p>
            <a:pPr lvl="0"/>
            <a:r>
              <a:rPr kumimoji="1" lang="en-US" altLang="ja-JP" dirty="0"/>
              <a:t>Text goes here</a:t>
            </a:r>
          </a:p>
        </p:txBody>
      </p:sp>
      <p:sp>
        <p:nvSpPr>
          <p:cNvPr id="22" name="テキスト プレースホルダー 12"/>
          <p:cNvSpPr>
            <a:spLocks noGrp="1"/>
          </p:cNvSpPr>
          <p:nvPr>
            <p:ph type="body" sz="quarter" idx="47" hasCustomPrompt="1"/>
            <p:custDataLst>
              <p:tags r:id="rId7"/>
            </p:custDataLst>
          </p:nvPr>
        </p:nvSpPr>
        <p:spPr>
          <a:xfrm>
            <a:off x="4743450" y="5511112"/>
            <a:ext cx="3599891" cy="577411"/>
          </a:xfrm>
        </p:spPr>
        <p:txBody>
          <a:bodyPr>
            <a:normAutofit/>
          </a:bodyPr>
          <a:lstStyle>
            <a:lvl1pPr algn="l">
              <a:lnSpc>
                <a:spcPct val="130000"/>
              </a:lnSpc>
              <a:spcBef>
                <a:spcPts val="0"/>
              </a:spcBef>
              <a:defRPr sz="1000" baseline="0"/>
            </a:lvl1pPr>
          </a:lstStyle>
          <a:p>
            <a:pPr lvl="0"/>
            <a:r>
              <a:rPr kumimoji="1" lang="en-US" altLang="ja-JP" dirty="0"/>
              <a:t>Text goes here</a:t>
            </a:r>
          </a:p>
        </p:txBody>
      </p:sp>
    </p:spTree>
    <p:extLst>
      <p:ext uri="{BB962C8B-B14F-4D97-AF65-F5344CB8AC3E}">
        <p14:creationId xmlns:p14="http://schemas.microsoft.com/office/powerpoint/2010/main" val="297360004"/>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orategy">
    <p:spTree>
      <p:nvGrpSpPr>
        <p:cNvPr id="1" name=""/>
        <p:cNvGrpSpPr/>
        <p:nvPr/>
      </p:nvGrpSpPr>
      <p:grpSpPr>
        <a:xfrm>
          <a:off x="0" y="0"/>
          <a:ext cx="0" cy="0"/>
          <a:chOff x="0" y="0"/>
          <a:chExt cx="0" cy="0"/>
        </a:xfrm>
      </p:grpSpPr>
      <p:sp>
        <p:nvSpPr>
          <p:cNvPr id="2" name="タイトル 1"/>
          <p:cNvSpPr>
            <a:spLocks noGrp="1"/>
          </p:cNvSpPr>
          <p:nvPr>
            <p:ph type="title" hasCustomPrompt="1"/>
            <p:custDataLst>
              <p:tags r:id="rId1"/>
            </p:custDataLst>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custDataLst>
              <p:tags r:id="rId2"/>
            </p:custDataLst>
          </p:nvPr>
        </p:nvSpPr>
        <p:spPr/>
        <p:txBody>
          <a:bodyPr/>
          <a:lstStyle/>
          <a:p>
            <a:fld id="{03EB59E2-90B9-4CD3-AC74-D672227E13C3}" type="slidenum">
              <a:rPr lang="en-US" smtClean="0"/>
              <a:pPr/>
              <a:t>‹#›</a:t>
            </a:fld>
            <a:endParaRPr lang="en-US" dirty="0"/>
          </a:p>
        </p:txBody>
      </p:sp>
      <p:sp>
        <p:nvSpPr>
          <p:cNvPr id="34" name="テキスト プレースホルダー 12"/>
          <p:cNvSpPr>
            <a:spLocks noGrp="1"/>
          </p:cNvSpPr>
          <p:nvPr>
            <p:ph type="body" sz="quarter" idx="12" hasCustomPrompt="1"/>
            <p:custDataLst>
              <p:tags r:id="rId3"/>
            </p:custDataLst>
          </p:nvPr>
        </p:nvSpPr>
        <p:spPr>
          <a:xfrm>
            <a:off x="2646715" y="1942514"/>
            <a:ext cx="3996114" cy="807521"/>
          </a:xfrm>
        </p:spPr>
        <p:txBody>
          <a:bodyPr>
            <a:normAutofit/>
          </a:bodyPr>
          <a:lstStyle>
            <a:lvl1pPr marL="0" indent="0" algn="ctr">
              <a:buNone/>
              <a:defRPr sz="900" baseline="0"/>
            </a:lvl1pPr>
          </a:lstStyle>
          <a:p>
            <a:pPr lvl="0"/>
            <a:r>
              <a:rPr kumimoji="1" lang="en-US" altLang="ja-JP" dirty="0"/>
              <a:t>Text goes here</a:t>
            </a:r>
            <a:endParaRPr kumimoji="1" lang="ja-JP" altLang="en-US" dirty="0"/>
          </a:p>
        </p:txBody>
      </p:sp>
      <p:sp>
        <p:nvSpPr>
          <p:cNvPr id="43" name="テキスト プレースホルダー 12"/>
          <p:cNvSpPr>
            <a:spLocks noGrp="1"/>
          </p:cNvSpPr>
          <p:nvPr>
            <p:ph type="body" sz="quarter" idx="16" hasCustomPrompt="1"/>
            <p:custDataLst>
              <p:tags r:id="rId4"/>
            </p:custDataLst>
          </p:nvPr>
        </p:nvSpPr>
        <p:spPr>
          <a:xfrm>
            <a:off x="6202571" y="3471339"/>
            <a:ext cx="2831811" cy="730957"/>
          </a:xfrm>
        </p:spPr>
        <p:txBody>
          <a:bodyPr>
            <a:normAutofit/>
          </a:bodyPr>
          <a:lstStyle>
            <a:lvl1pPr marL="0" indent="0" algn="l">
              <a:buNone/>
              <a:defRPr sz="900" baseline="0"/>
            </a:lvl1pPr>
          </a:lstStyle>
          <a:p>
            <a:pPr lvl="0"/>
            <a:r>
              <a:rPr kumimoji="1" lang="en-US" altLang="ja-JP" dirty="0"/>
              <a:t>Text goes here</a:t>
            </a:r>
            <a:endParaRPr kumimoji="1" lang="ja-JP" altLang="en-US" dirty="0"/>
          </a:p>
        </p:txBody>
      </p:sp>
      <p:sp>
        <p:nvSpPr>
          <p:cNvPr id="48" name="テキスト プレースホルダー 12"/>
          <p:cNvSpPr>
            <a:spLocks noGrp="1"/>
          </p:cNvSpPr>
          <p:nvPr>
            <p:ph type="body" sz="quarter" idx="19" hasCustomPrompt="1"/>
            <p:custDataLst>
              <p:tags r:id="rId5"/>
            </p:custDataLst>
          </p:nvPr>
        </p:nvSpPr>
        <p:spPr>
          <a:xfrm>
            <a:off x="307984" y="3471338"/>
            <a:ext cx="2831811" cy="730957"/>
          </a:xfrm>
        </p:spPr>
        <p:txBody>
          <a:bodyPr>
            <a:normAutofit/>
          </a:bodyPr>
          <a:lstStyle>
            <a:lvl1pPr marL="0" indent="0" algn="r">
              <a:buNone/>
              <a:defRPr sz="900" baseline="0"/>
            </a:lvl1pPr>
          </a:lstStyle>
          <a:p>
            <a:pPr lvl="0"/>
            <a:r>
              <a:rPr kumimoji="1" lang="en-US" altLang="ja-JP" dirty="0"/>
              <a:t>Text goes here</a:t>
            </a:r>
            <a:endParaRPr kumimoji="1" lang="ja-JP" altLang="en-US" dirty="0"/>
          </a:p>
        </p:txBody>
      </p:sp>
      <p:sp>
        <p:nvSpPr>
          <p:cNvPr id="64" name="テキスト プレースホルダー 12"/>
          <p:cNvSpPr>
            <a:spLocks noGrp="1"/>
          </p:cNvSpPr>
          <p:nvPr>
            <p:ph type="body" sz="quarter" idx="22" hasCustomPrompt="1"/>
            <p:custDataLst>
              <p:tags r:id="rId6"/>
            </p:custDataLst>
          </p:nvPr>
        </p:nvSpPr>
        <p:spPr>
          <a:xfrm>
            <a:off x="6202571" y="4904091"/>
            <a:ext cx="2831811" cy="730957"/>
          </a:xfrm>
        </p:spPr>
        <p:txBody>
          <a:bodyPr>
            <a:normAutofit/>
          </a:bodyPr>
          <a:lstStyle>
            <a:lvl1pPr marL="0" indent="0" algn="l">
              <a:buNone/>
              <a:defRPr sz="900" baseline="0"/>
            </a:lvl1pPr>
          </a:lstStyle>
          <a:p>
            <a:pPr lvl="0"/>
            <a:r>
              <a:rPr kumimoji="1" lang="en-US" altLang="ja-JP" dirty="0"/>
              <a:t>Text goes here</a:t>
            </a:r>
            <a:endParaRPr kumimoji="1" lang="ja-JP" altLang="en-US" dirty="0"/>
          </a:p>
        </p:txBody>
      </p:sp>
      <p:sp>
        <p:nvSpPr>
          <p:cNvPr id="69" name="テキスト プレースホルダー 12"/>
          <p:cNvSpPr>
            <a:spLocks noGrp="1"/>
          </p:cNvSpPr>
          <p:nvPr>
            <p:ph type="body" sz="quarter" idx="25" hasCustomPrompt="1"/>
            <p:custDataLst>
              <p:tags r:id="rId7"/>
            </p:custDataLst>
          </p:nvPr>
        </p:nvSpPr>
        <p:spPr>
          <a:xfrm>
            <a:off x="307984" y="4897077"/>
            <a:ext cx="2831811" cy="730957"/>
          </a:xfrm>
        </p:spPr>
        <p:txBody>
          <a:bodyPr>
            <a:normAutofit/>
          </a:bodyPr>
          <a:lstStyle>
            <a:lvl1pPr marL="0" indent="0" algn="r">
              <a:buNone/>
              <a:defRPr sz="900" baseline="0"/>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47524888"/>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extLst mod="1">
    <p:ext uri="{DCECCB84-F9BA-43D5-87BE-67443E8EF086}">
      <p15:sldGuideLst xmlns:p15="http://schemas.microsoft.com/office/powerpoint/2012/main">
        <p15:guide id="1" orient="horz" pos="3194">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 Full Animated">
    <p:spTree>
      <p:nvGrpSpPr>
        <p:cNvPr id="1" name=""/>
        <p:cNvGrpSpPr/>
        <p:nvPr/>
      </p:nvGrpSpPr>
      <p:grpSpPr>
        <a:xfrm>
          <a:off x="0" y="0"/>
          <a:ext cx="0" cy="0"/>
          <a:chOff x="0" y="0"/>
          <a:chExt cx="0" cy="0"/>
        </a:xfrm>
      </p:grpSpPr>
      <p:sp>
        <p:nvSpPr>
          <p:cNvPr id="25" name="Rectangle 24"/>
          <p:cNvSpPr/>
          <p:nvPr>
            <p:custDataLst>
              <p:tags r:id="rId1"/>
            </p:custDataLst>
          </p:nvPr>
        </p:nvSpPr>
        <p:spPr>
          <a:xfrm>
            <a:off x="4" y="1605800"/>
            <a:ext cx="8515350" cy="12019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2"/>
            </p:custDataLst>
          </p:nvPr>
        </p:nvSpPr>
        <p:spPr>
          <a:xfrm>
            <a:off x="5" y="384484"/>
            <a:ext cx="310244" cy="12019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
          <p:cNvSpPr>
            <a:spLocks noGrp="1"/>
          </p:cNvSpPr>
          <p:nvPr>
            <p:ph idx="1"/>
            <p:custDataLst>
              <p:tags r:id="rId3"/>
            </p:custDataLst>
          </p:nvPr>
        </p:nvSpPr>
        <p:spPr>
          <a:xfrm>
            <a:off x="628654" y="2944435"/>
            <a:ext cx="7886700" cy="32325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Rectangle 36"/>
          <p:cNvSpPr/>
          <p:nvPr>
            <p:custDataLst>
              <p:tags r:id="rId4"/>
            </p:custDataLst>
          </p:nvPr>
        </p:nvSpPr>
        <p:spPr>
          <a:xfrm>
            <a:off x="4" y="2827116"/>
            <a:ext cx="310244" cy="12019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custDataLst>
              <p:tags r:id="rId5"/>
            </p:custDataLst>
          </p:nvPr>
        </p:nvSpPr>
        <p:spPr>
          <a:xfrm>
            <a:off x="4" y="4048432"/>
            <a:ext cx="310244" cy="12019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6"/>
            </p:custDataLst>
          </p:nvPr>
        </p:nvSpPr>
        <p:spPr>
          <a:xfrm>
            <a:off x="4" y="5269748"/>
            <a:ext cx="310244" cy="12019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7"/>
            </p:custDataLst>
          </p:nvPr>
        </p:nvSpPr>
        <p:spPr>
          <a:xfrm>
            <a:off x="5" y="-6282"/>
            <a:ext cx="310244" cy="371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8"/>
            </p:custDataLst>
          </p:nvPr>
        </p:nvSpPr>
        <p:spPr>
          <a:xfrm>
            <a:off x="314329" y="239642"/>
            <a:ext cx="8515350" cy="1354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756882"/>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custDataLst>
              <p:tags r:id="rId2"/>
            </p:custDataLst>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3"/>
            </p:custDataLst>
          </p:nvPr>
        </p:nvSpPr>
        <p:spPr/>
        <p:txBody>
          <a:bodyPr/>
          <a:lstStyle/>
          <a:p>
            <a:fld id="{C5C4D00A-2C71-4568-A046-B3E9939E6EE8}" type="datetimeFigureOut">
              <a:rPr lang="en-US" smtClean="0"/>
              <a:t>7/9/2018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115158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custDataLst>
              <p:tags r:id="rId4"/>
            </p:custDataLst>
          </p:nvPr>
        </p:nvSpPr>
        <p:spPr/>
        <p:txBody>
          <a:bodyPr/>
          <a:lstStyle/>
          <a:p>
            <a:fld id="{C5C4D00A-2C71-4568-A046-B3E9939E6EE8}" type="datetimeFigureOut">
              <a:rPr lang="en-US" smtClean="0"/>
              <a:t>7/9/2018</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388076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C4D00A-2C71-4568-A046-B3E9939E6EE8}"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30124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C4D00A-2C71-4568-A046-B3E9939E6EE8}"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29803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C5C4D00A-2C71-4568-A046-B3E9939E6EE8}" type="datetimeFigureOut">
              <a:rPr lang="en-US" smtClean="0"/>
              <a:t>7/9/2018</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47559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C4D00A-2C71-4568-A046-B3E9939E6EE8}"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427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C4D00A-2C71-4568-A046-B3E9939E6EE8}"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47946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6.xml"/><Relationship Id="rId38"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37" Type="http://schemas.openxmlformats.org/officeDocument/2006/relationships/tags" Target="../tags/tag10.xml"/><Relationship Id="rId40" Type="http://schemas.openxmlformats.org/officeDocument/2006/relationships/tags" Target="../tags/tag1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36"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3.xml"/><Relationship Id="rId35"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custDataLst>
              <p:tags r:id="rId29"/>
            </p:custDataLst>
          </p:nvPr>
        </p:nvSpPr>
        <p:spPr>
          <a:xfrm>
            <a:off x="0" y="384484"/>
            <a:ext cx="8515350" cy="12019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custDataLst>
              <p:tags r:id="rId30"/>
            </p:custDataLst>
          </p:nvPr>
        </p:nvSpPr>
        <p:spPr>
          <a:xfrm>
            <a:off x="628650" y="381697"/>
            <a:ext cx="7886700" cy="12047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31"/>
            </p:custDataLst>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32"/>
            </p:custDataLst>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4D00A-2C71-4568-A046-B3E9939E6EE8}" type="datetimeFigureOut">
              <a:rPr lang="en-US" smtClean="0"/>
              <a:t>7/9/2018</a:t>
            </a:fld>
            <a:endParaRPr lang="en-US"/>
          </a:p>
        </p:txBody>
      </p:sp>
      <p:sp>
        <p:nvSpPr>
          <p:cNvPr id="5" name="Footer Placeholder 4"/>
          <p:cNvSpPr>
            <a:spLocks noGrp="1"/>
          </p:cNvSpPr>
          <p:nvPr>
            <p:ph type="ftr" sz="quarter" idx="3"/>
            <p:custDataLst>
              <p:tags r:id="rId33"/>
            </p:custDataLst>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34"/>
            </p:custDataLst>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E626D-D8AE-478B-A58B-14572B70C0E9}" type="slidenum">
              <a:rPr lang="en-US" smtClean="0"/>
              <a:t>‹#›</a:t>
            </a:fld>
            <a:endParaRPr lang="en-US"/>
          </a:p>
        </p:txBody>
      </p:sp>
      <p:sp>
        <p:nvSpPr>
          <p:cNvPr id="7" name="Rectangle 6"/>
          <p:cNvSpPr/>
          <p:nvPr>
            <p:custDataLst>
              <p:tags r:id="rId35"/>
            </p:custDataLst>
          </p:nvPr>
        </p:nvSpPr>
        <p:spPr>
          <a:xfrm>
            <a:off x="0" y="6491065"/>
            <a:ext cx="9143999" cy="371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custDataLst>
              <p:tags r:id="rId36"/>
            </p:custDataLst>
          </p:nvPr>
        </p:nvSpPr>
        <p:spPr>
          <a:xfrm>
            <a:off x="0" y="1605800"/>
            <a:ext cx="310244" cy="12019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custDataLst>
              <p:tags r:id="rId37"/>
            </p:custDataLst>
          </p:nvPr>
        </p:nvSpPr>
        <p:spPr>
          <a:xfrm>
            <a:off x="0" y="2827116"/>
            <a:ext cx="310244" cy="12019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custDataLst>
              <p:tags r:id="rId38"/>
            </p:custDataLst>
          </p:nvPr>
        </p:nvSpPr>
        <p:spPr>
          <a:xfrm>
            <a:off x="0" y="4048432"/>
            <a:ext cx="310244" cy="12019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39"/>
            </p:custDataLst>
          </p:nvPr>
        </p:nvSpPr>
        <p:spPr>
          <a:xfrm>
            <a:off x="0" y="5269748"/>
            <a:ext cx="310244" cy="12019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40"/>
            </p:custDataLst>
          </p:nvPr>
        </p:nvSpPr>
        <p:spPr>
          <a:xfrm>
            <a:off x="1" y="-6282"/>
            <a:ext cx="310244" cy="371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28539" y="6524864"/>
            <a:ext cx="1428861" cy="340396"/>
          </a:xfrm>
          <a:prstGeom prst="rect">
            <a:avLst/>
          </a:prstGeom>
        </p:spPr>
      </p:pic>
    </p:spTree>
    <p:extLst>
      <p:ext uri="{BB962C8B-B14F-4D97-AF65-F5344CB8AC3E}">
        <p14:creationId xmlns:p14="http://schemas.microsoft.com/office/powerpoint/2010/main" val="396516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9" r:id="rId10"/>
    <p:sldLayoutId id="2147483670" r:id="rId11"/>
    <p:sldLayoutId id="2147483671" r:id="rId12"/>
    <p:sldLayoutId id="2147483672" r:id="rId13"/>
    <p:sldLayoutId id="2147483673" r:id="rId14"/>
    <p:sldLayoutId id="2147483674"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6" r:id="rId25"/>
    <p:sldLayoutId id="2147483687" r:id="rId26"/>
    <p:sldLayoutId id="2147483688" r:id="rId27"/>
  </p:sldLayoutIdLst>
  <p:txStyles>
    <p:titleStyle>
      <a:lvl1pPr algn="l" defTabSz="914400" rtl="0" eaLnBrk="1" latinLnBrk="0" hangingPunct="1">
        <a:lnSpc>
          <a:spcPct val="90000"/>
        </a:lnSpc>
        <a:spcBef>
          <a:spcPct val="0"/>
        </a:spcBef>
        <a:buNone/>
        <a:defRPr sz="4400" b="1" i="0" u="none"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SzPct val="10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15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6.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image" Target="../media/image19.png"/><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image" Target="../media/image18.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17.jpg"/><Relationship Id="rId5" Type="http://schemas.openxmlformats.org/officeDocument/2006/relationships/tags" Target="../tags/tag163.xml"/><Relationship Id="rId10" Type="http://schemas.openxmlformats.org/officeDocument/2006/relationships/slideLayout" Target="../slideLayouts/slideLayout1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slideLayout" Target="../slideLayouts/slideLayout20.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s>
</file>

<file path=ppt/slides/_rels/slide15.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3.xml"/><Relationship Id="rId1" Type="http://schemas.openxmlformats.org/officeDocument/2006/relationships/tags" Target="../tags/tag182.xml"/></Relationships>
</file>

<file path=ppt/slides/_rels/slide1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8.xml"/><Relationship Id="rId1" Type="http://schemas.openxmlformats.org/officeDocument/2006/relationships/tags" Target="../tags/tag187.xml"/></Relationships>
</file>

<file path=ppt/slides/_rels/slide2.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10" Type="http://schemas.openxmlformats.org/officeDocument/2006/relationships/slideLayout" Target="../slideLayouts/slideLayout13.xml"/><Relationship Id="rId4" Type="http://schemas.openxmlformats.org/officeDocument/2006/relationships/tags" Target="../tags/tag134.xml"/><Relationship Id="rId9" Type="http://schemas.openxmlformats.org/officeDocument/2006/relationships/tags" Target="../tags/tag139.xml"/></Relationships>
</file>

<file path=ppt/slides/_rels/slide20.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slideLayout" Target="../slideLayouts/slideLayout2.xml"/><Relationship Id="rId4" Type="http://schemas.openxmlformats.org/officeDocument/2006/relationships/tags" Target="../tags/tag19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4.xml"/><Relationship Id="rId1" Type="http://schemas.openxmlformats.org/officeDocument/2006/relationships/tags" Target="../tags/tag19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6.xml"/><Relationship Id="rId1" Type="http://schemas.openxmlformats.org/officeDocument/2006/relationships/tags" Target="../tags/tag19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tags" Target="../tags/tag19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0.xml"/><Relationship Id="rId1" Type="http://schemas.openxmlformats.org/officeDocument/2006/relationships/tags" Target="../tags/tag19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2.xml"/><Relationship Id="rId1" Type="http://schemas.openxmlformats.org/officeDocument/2006/relationships/tags" Target="../tags/tag20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8.xml"/><Relationship Id="rId1" Type="http://schemas.openxmlformats.org/officeDocument/2006/relationships/tags" Target="../tags/tag20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11.xml"/><Relationship Id="rId7" Type="http://schemas.openxmlformats.org/officeDocument/2006/relationships/image" Target="../media/image23.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Layout" Target="../slideLayouts/slideLayout23.xml"/><Relationship Id="rId5" Type="http://schemas.openxmlformats.org/officeDocument/2006/relationships/tags" Target="../tags/tag213.xml"/><Relationship Id="rId4" Type="http://schemas.openxmlformats.org/officeDocument/2006/relationships/tags" Target="../tags/tag2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image" Target="../media/image25.tmp"/></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7.xml"/><Relationship Id="rId1" Type="http://schemas.openxmlformats.org/officeDocument/2006/relationships/tags" Target="../tags/tag21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2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0.xml"/><Relationship Id="rId1" Type="http://schemas.openxmlformats.org/officeDocument/2006/relationships/tags" Target="../tags/tag21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tags" Target="../tags/tag22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4.xml"/><Relationship Id="rId1" Type="http://schemas.openxmlformats.org/officeDocument/2006/relationships/tags" Target="../tags/tag22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hyperlink" Target="https://www.ncleg.net/"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8.xml"/><Relationship Id="rId1" Type="http://schemas.openxmlformats.org/officeDocument/2006/relationships/tags" Target="../tags/tag22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0.xml"/><Relationship Id="rId1" Type="http://schemas.openxmlformats.org/officeDocument/2006/relationships/tags" Target="../tags/tag2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14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2.xml"/><Relationship Id="rId1" Type="http://schemas.openxmlformats.org/officeDocument/2006/relationships/tags" Target="../tags/tag23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4.xml"/><Relationship Id="rId1" Type="http://schemas.openxmlformats.org/officeDocument/2006/relationships/tags" Target="../tags/tag23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6.xml"/><Relationship Id="rId1" Type="http://schemas.openxmlformats.org/officeDocument/2006/relationships/tags" Target="../tags/tag23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8.xml"/><Relationship Id="rId1" Type="http://schemas.openxmlformats.org/officeDocument/2006/relationships/tags" Target="../tags/tag23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0.xml"/><Relationship Id="rId1" Type="http://schemas.openxmlformats.org/officeDocument/2006/relationships/tags" Target="../tags/tag23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2.xml"/><Relationship Id="rId1" Type="http://schemas.openxmlformats.org/officeDocument/2006/relationships/tags" Target="../tags/tag24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4.xml"/><Relationship Id="rId1" Type="http://schemas.openxmlformats.org/officeDocument/2006/relationships/tags" Target="../tags/tag24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notesSlide" Target="../notesSlides/notesSlide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46.xml"/><Relationship Id="rId7" Type="http://schemas.openxmlformats.org/officeDocument/2006/relationships/chart" Target="../charts/chart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2.xml"/><Relationship Id="rId1" Type="http://schemas.openxmlformats.org/officeDocument/2006/relationships/tags" Target="../tags/tag25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4.xml"/><Relationship Id="rId1" Type="http://schemas.openxmlformats.org/officeDocument/2006/relationships/tags" Target="../tags/tag25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6.xml"/><Relationship Id="rId1" Type="http://schemas.openxmlformats.org/officeDocument/2006/relationships/tags" Target="../tags/tag25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8.xml"/><Relationship Id="rId1" Type="http://schemas.openxmlformats.org/officeDocument/2006/relationships/tags" Target="../tags/tag25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0.xml"/><Relationship Id="rId1" Type="http://schemas.openxmlformats.org/officeDocument/2006/relationships/tags" Target="../tags/tag25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2.xml"/><Relationship Id="rId1" Type="http://schemas.openxmlformats.org/officeDocument/2006/relationships/tags" Target="../tags/tag26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4.xml"/><Relationship Id="rId1" Type="http://schemas.openxmlformats.org/officeDocument/2006/relationships/tags" Target="../tags/tag26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6.xml"/><Relationship Id="rId1" Type="http://schemas.openxmlformats.org/officeDocument/2006/relationships/tags" Target="../tags/tag26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image" Target="../media/image27.jpg"/></Relationships>
</file>

<file path=ppt/slides/_rels/slide61.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slideLayout" Target="../slideLayouts/slideLayout2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1.xml"/><Relationship Id="rId1" Type="http://schemas.openxmlformats.org/officeDocument/2006/relationships/tags" Target="../tags/tag28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3.xml"/><Relationship Id="rId1" Type="http://schemas.openxmlformats.org/officeDocument/2006/relationships/tags" Target="../tags/tag282.xml"/><Relationship Id="rId4" Type="http://schemas.openxmlformats.org/officeDocument/2006/relationships/hyperlink" Target="https://unc.az1.qualtrics.com/jfe/form/SV_b2wZ5pTwqX8km5D"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4A0C-F6F4-48D2-9C14-D75A8C42E219}"/>
              </a:ext>
            </a:extLst>
          </p:cNvPr>
          <p:cNvSpPr>
            <a:spLocks noGrp="1"/>
          </p:cNvSpPr>
          <p:nvPr>
            <p:ph type="ctrTitle"/>
            <p:custDataLst>
              <p:tags r:id="rId1"/>
            </p:custDataLst>
          </p:nvPr>
        </p:nvSpPr>
        <p:spPr>
          <a:xfrm>
            <a:off x="0" y="650790"/>
            <a:ext cx="9144000" cy="1746421"/>
          </a:xfrm>
        </p:spPr>
        <p:txBody>
          <a:bodyPr>
            <a:noAutofit/>
          </a:bodyPr>
          <a:lstStyle/>
          <a:p>
            <a:r>
              <a:rPr lang="en-US" sz="4400" dirty="0"/>
              <a:t>Regulation of </a:t>
            </a:r>
            <a:br>
              <a:rPr lang="en-US" sz="4400" dirty="0"/>
            </a:br>
            <a:r>
              <a:rPr lang="en-US" sz="4400" dirty="0"/>
              <a:t>Short Term Rentals and </a:t>
            </a:r>
            <a:br>
              <a:rPr lang="en-US" sz="4400" dirty="0"/>
            </a:br>
            <a:r>
              <a:rPr lang="en-US" sz="4400" dirty="0"/>
              <a:t>Occupancy Tax Basics</a:t>
            </a:r>
          </a:p>
        </p:txBody>
      </p:sp>
      <p:sp>
        <p:nvSpPr>
          <p:cNvPr id="3" name="Subtitle 2">
            <a:extLst>
              <a:ext uri="{FF2B5EF4-FFF2-40B4-BE49-F238E27FC236}">
                <a16:creationId xmlns:a16="http://schemas.microsoft.com/office/drawing/2014/main" id="{FB42E615-B919-46F6-A96A-EDCB0489C34B}"/>
              </a:ext>
            </a:extLst>
          </p:cNvPr>
          <p:cNvSpPr>
            <a:spLocks noGrp="1"/>
          </p:cNvSpPr>
          <p:nvPr>
            <p:ph type="subTitle" idx="1"/>
            <p:custDataLst>
              <p:tags r:id="rId2"/>
            </p:custDataLst>
          </p:nvPr>
        </p:nvSpPr>
        <p:spPr>
          <a:xfrm>
            <a:off x="0" y="2940908"/>
            <a:ext cx="9144000" cy="420130"/>
          </a:xfrm>
        </p:spPr>
        <p:txBody>
          <a:bodyPr>
            <a:normAutofit lnSpcReduction="10000"/>
          </a:bodyPr>
          <a:lstStyle/>
          <a:p>
            <a:r>
              <a:rPr lang="en-US" dirty="0"/>
              <a:t>Chris McLaughlin  Rebecca Badgett</a:t>
            </a:r>
          </a:p>
        </p:txBody>
      </p:sp>
    </p:spTree>
    <p:extLst>
      <p:ext uri="{BB962C8B-B14F-4D97-AF65-F5344CB8AC3E}">
        <p14:creationId xmlns:p14="http://schemas.microsoft.com/office/powerpoint/2010/main" val="382201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386" t="11899" r="7386"/>
          <a:stretch/>
        </p:blipFill>
        <p:spPr>
          <a:xfrm>
            <a:off x="352425" y="1713464"/>
            <a:ext cx="8791575" cy="4356141"/>
          </a:xfrm>
        </p:spPr>
      </p:pic>
      <p:sp>
        <p:nvSpPr>
          <p:cNvPr id="7" name="Text Placeholder 6"/>
          <p:cNvSpPr>
            <a:spLocks noGrp="1"/>
          </p:cNvSpPr>
          <p:nvPr>
            <p:ph type="body" sz="quarter" idx="14"/>
            <p:custDataLst>
              <p:tags r:id="rId1"/>
            </p:custDataLst>
          </p:nvPr>
        </p:nvSpPr>
        <p:spPr>
          <a:xfrm>
            <a:off x="352425" y="378941"/>
            <a:ext cx="8173737" cy="1158063"/>
          </a:xfrm>
        </p:spPr>
        <p:txBody>
          <a:bodyPr/>
          <a:lstStyle/>
          <a:p>
            <a:pPr marL="0" indent="0" algn="l">
              <a:buNone/>
            </a:pPr>
            <a:r>
              <a:rPr lang="en-US" sz="4400" b="1" dirty="0">
                <a:latin typeface="+mn-lt"/>
              </a:rPr>
              <a:t>Preemption By State</a:t>
            </a:r>
          </a:p>
        </p:txBody>
      </p:sp>
    </p:spTree>
    <p:extLst>
      <p:ext uri="{BB962C8B-B14F-4D97-AF65-F5344CB8AC3E}">
        <p14:creationId xmlns:p14="http://schemas.microsoft.com/office/powerpoint/2010/main" val="847136417"/>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28650" y="381697"/>
            <a:ext cx="7886700" cy="1204746"/>
          </a:xfrm>
        </p:spPr>
        <p:txBody>
          <a:bodyPr>
            <a:normAutofit/>
          </a:bodyPr>
          <a:lstStyle/>
          <a:p>
            <a:r>
              <a:rPr lang="en-US" dirty="0"/>
              <a:t>New York, New York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8" y="1817483"/>
            <a:ext cx="2813244" cy="2693225"/>
          </a:xfrm>
          <a:prstGeom prst="rect">
            <a:avLst/>
          </a:prstGeom>
          <a:ln>
            <a:noFill/>
          </a:ln>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6178" y="3241901"/>
            <a:ext cx="2651391" cy="1238932"/>
          </a:xfrm>
          <a:prstGeom prst="rect">
            <a:avLst/>
          </a:prstGeom>
          <a:ln>
            <a:noFill/>
          </a:ln>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638" y="1817483"/>
            <a:ext cx="2678944" cy="1362487"/>
          </a:xfrm>
          <a:prstGeom prst="rect">
            <a:avLst/>
          </a:prstGeom>
          <a:ln>
            <a:noFill/>
          </a:ln>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8388" y="1817483"/>
            <a:ext cx="2645833" cy="2693225"/>
          </a:xfrm>
          <a:prstGeom prst="rect">
            <a:avLst/>
          </a:prstGeom>
          <a:ln>
            <a:noFill/>
          </a:ln>
          <a:effectLst/>
        </p:spPr>
      </p:pic>
      <p:sp>
        <p:nvSpPr>
          <p:cNvPr id="3" name="Slide Number Placeholder 2">
            <a:extLst>
              <a:ext uri="{FF2B5EF4-FFF2-40B4-BE49-F238E27FC236}">
                <a16:creationId xmlns:a16="http://schemas.microsoft.com/office/drawing/2014/main" id="{59F9EE4C-7996-47DF-A4BB-F9A970E67AEE}"/>
              </a:ext>
            </a:extLst>
          </p:cNvPr>
          <p:cNvSpPr>
            <a:spLocks noGrp="1"/>
          </p:cNvSpPr>
          <p:nvPr>
            <p:ph type="sldNum" sz="quarter" idx="11"/>
            <p:custDataLst>
              <p:tags r:id="rId2"/>
            </p:custDataLst>
          </p:nvPr>
        </p:nvSpPr>
        <p:spPr>
          <a:xfrm>
            <a:off x="6457950" y="6356351"/>
            <a:ext cx="2057400" cy="365125"/>
          </a:xfrm>
        </p:spPr>
        <p:txBody>
          <a:bodyPr/>
          <a:lstStyle/>
          <a:p>
            <a:fld id="{03EB59E2-90B9-4CD3-AC74-D672227E13C3}" type="slidenum">
              <a:rPr lang="en-US" smtClean="0"/>
              <a:pPr/>
              <a:t>11</a:t>
            </a:fld>
            <a:endParaRPr lang="en-US" dirty="0"/>
          </a:p>
        </p:txBody>
      </p:sp>
    </p:spTree>
    <p:extLst>
      <p:ext uri="{BB962C8B-B14F-4D97-AF65-F5344CB8AC3E}">
        <p14:creationId xmlns:p14="http://schemas.microsoft.com/office/powerpoint/2010/main" val="3740301234"/>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294967295"/>
          </p:nvPr>
        </p:nvPicPr>
        <p:blipFill rotWithShape="1">
          <a:blip r:embed="rId11">
            <a:extLst>
              <a:ext uri="{28A0092B-C50C-407E-A947-70E740481C1C}">
                <a14:useLocalDpi xmlns:a14="http://schemas.microsoft.com/office/drawing/2010/main" val="0"/>
              </a:ext>
            </a:extLst>
          </a:blip>
          <a:srcRect l="543" t="37602" r="2970" b="19717"/>
          <a:stretch/>
        </p:blipFill>
        <p:spPr>
          <a:xfrm>
            <a:off x="329514" y="1622854"/>
            <a:ext cx="8822724" cy="2504303"/>
          </a:xfrm>
          <a:prstGeom prst="rect">
            <a:avLst/>
          </a:prstGeom>
          <a:noFill/>
          <a:ln>
            <a:noFill/>
          </a:ln>
        </p:spPr>
      </p:pic>
      <p:sp>
        <p:nvSpPr>
          <p:cNvPr id="19" name="Rectangle 18"/>
          <p:cNvSpPr/>
          <p:nvPr>
            <p:custDataLst>
              <p:tags r:id="rId1"/>
            </p:custDataLst>
          </p:nvPr>
        </p:nvSpPr>
        <p:spPr>
          <a:xfrm>
            <a:off x="329514" y="3069404"/>
            <a:ext cx="8814486" cy="1057754"/>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テキスト プレースホルダー 23"/>
          <p:cNvSpPr>
            <a:spLocks noGrp="1"/>
          </p:cNvSpPr>
          <p:nvPr>
            <p:ph type="body" sz="quarter" idx="25"/>
            <p:custDataLst>
              <p:tags r:id="rId2"/>
            </p:custDataLst>
          </p:nvPr>
        </p:nvSpPr>
        <p:spPr>
          <a:xfrm>
            <a:off x="1669768" y="3412000"/>
            <a:ext cx="783615" cy="758517"/>
          </a:xfrm>
        </p:spPr>
        <p:txBody>
          <a:bodyPr/>
          <a:lstStyle/>
          <a:p>
            <a:pPr marL="0" indent="0">
              <a:buNone/>
            </a:pPr>
            <a:r>
              <a:rPr lang="en-US" altLang="ja-JP"/>
              <a:t> </a:t>
            </a:r>
            <a:endParaRPr lang="ja-JP" altLang="en-US" dirty="0"/>
          </a:p>
        </p:txBody>
      </p:sp>
      <p:sp>
        <p:nvSpPr>
          <p:cNvPr id="3" name="Slide Number Placeholder 2">
            <a:extLst>
              <a:ext uri="{FF2B5EF4-FFF2-40B4-BE49-F238E27FC236}">
                <a16:creationId xmlns:a16="http://schemas.microsoft.com/office/drawing/2014/main" id="{2EEB5851-4A57-4497-B18B-84D4EA69DA0C}"/>
              </a:ext>
            </a:extLst>
          </p:cNvPr>
          <p:cNvSpPr>
            <a:spLocks noGrp="1"/>
          </p:cNvSpPr>
          <p:nvPr>
            <p:ph type="sldNum" sz="quarter" idx="11"/>
            <p:custDataLst>
              <p:tags r:id="rId3"/>
            </p:custDataLst>
          </p:nvPr>
        </p:nvSpPr>
        <p:spPr>
          <a:xfrm>
            <a:off x="6457950" y="6356351"/>
            <a:ext cx="2057400" cy="365125"/>
          </a:xfrm>
        </p:spPr>
        <p:txBody>
          <a:bodyPr/>
          <a:lstStyle/>
          <a:p>
            <a:fld id="{03EB59E2-90B9-4CD3-AC74-D672227E13C3}" type="slidenum">
              <a:rPr lang="en-US" smtClean="0"/>
              <a:pPr/>
              <a:t>12</a:t>
            </a:fld>
            <a:endParaRPr lang="en-US" dirty="0"/>
          </a:p>
        </p:txBody>
      </p:sp>
      <p:pic>
        <p:nvPicPr>
          <p:cNvPr id="33" name="図プレースホルダー 32"/>
          <p:cNvPicPr>
            <a:picLocks noGrp="1" noChangeAspect="1"/>
          </p:cNvPicPr>
          <p:nvPr>
            <p:ph type="pic" sz="quarter" idx="16"/>
          </p:nvPr>
        </p:nvPicPr>
        <p:blipFill>
          <a:blip r:embed="rId12" cstate="print">
            <a:extLst>
              <a:ext uri="{28A0092B-C50C-407E-A947-70E740481C1C}">
                <a14:useLocalDpi xmlns:a14="http://schemas.microsoft.com/office/drawing/2010/main" val="0"/>
              </a:ext>
            </a:extLst>
          </a:blip>
          <a:srcRect t="1642" b="1642"/>
          <a:stretch>
            <a:fillRect/>
          </a:stretch>
        </p:blipFill>
        <p:spPr>
          <a:xfrm>
            <a:off x="1844593" y="3580909"/>
            <a:ext cx="433964" cy="420065"/>
          </a:xfrm>
        </p:spPr>
      </p:pic>
      <p:sp>
        <p:nvSpPr>
          <p:cNvPr id="22" name="テキスト プレースホルダー 21"/>
          <p:cNvSpPr>
            <a:spLocks noGrp="1"/>
          </p:cNvSpPr>
          <p:nvPr>
            <p:ph type="body" sz="quarter" idx="17"/>
            <p:custDataLst>
              <p:tags r:id="rId4"/>
            </p:custDataLst>
          </p:nvPr>
        </p:nvSpPr>
        <p:spPr>
          <a:xfrm>
            <a:off x="912964" y="4377146"/>
            <a:ext cx="2159009" cy="1979205"/>
          </a:xfrm>
        </p:spPr>
        <p:txBody>
          <a:bodyPr/>
          <a:lstStyle/>
          <a:p>
            <a:pPr marL="0" indent="0">
              <a:buNone/>
            </a:pPr>
            <a:r>
              <a:rPr lang="en-US" altLang="ja-JP" sz="1200" dirty="0"/>
              <a:t>A COUNTY MAY NOT PROHIBIT VACATION RENTALS OR SHORT-TERM RENTALS, RESTRICT THE USE OF VACATION RENTALS OR SHORT-TERM RENTALS OR REGULATE VACATION RENTALS OR SHORT-TERM RENTALS BASED SOLELY ON THEIR CLASSIFICATION, USE OR OCCUPANCY</a:t>
            </a:r>
            <a:r>
              <a:rPr lang="en-US" altLang="ja-JP" dirty="0"/>
              <a:t>. </a:t>
            </a:r>
          </a:p>
        </p:txBody>
      </p:sp>
      <p:sp>
        <p:nvSpPr>
          <p:cNvPr id="25" name="テキスト プレースホルダー 24"/>
          <p:cNvSpPr>
            <a:spLocks noGrp="1"/>
          </p:cNvSpPr>
          <p:nvPr>
            <p:ph type="body" sz="quarter" idx="26"/>
            <p:custDataLst>
              <p:tags r:id="rId5"/>
            </p:custDataLst>
          </p:nvPr>
        </p:nvSpPr>
        <p:spPr>
          <a:xfrm>
            <a:off x="4517945" y="3411994"/>
            <a:ext cx="783615" cy="758517"/>
          </a:xfrm>
        </p:spPr>
        <p:txBody>
          <a:bodyPr/>
          <a:lstStyle/>
          <a:p>
            <a:pPr marL="0" indent="0">
              <a:buNone/>
            </a:pPr>
            <a:r>
              <a:rPr lang="en-US" altLang="ja-JP"/>
              <a:t> </a:t>
            </a:r>
            <a:endParaRPr lang="ja-JP" altLang="en-US" dirty="0"/>
          </a:p>
        </p:txBody>
      </p:sp>
      <p:pic>
        <p:nvPicPr>
          <p:cNvPr id="34" name="図プレースホルダー 33"/>
          <p:cNvPicPr>
            <a:picLocks noGrp="1" noChangeAspect="1"/>
          </p:cNvPicPr>
          <p:nvPr>
            <p:ph type="pic" sz="quarter" idx="27"/>
          </p:nvPr>
        </p:nvPicPr>
        <p:blipFill rotWithShape="1">
          <a:blip r:embed="rId13" cstate="print">
            <a:extLst>
              <a:ext uri="{28A0092B-C50C-407E-A947-70E740481C1C}">
                <a14:useLocalDpi xmlns:a14="http://schemas.microsoft.com/office/drawing/2010/main" val="0"/>
              </a:ext>
            </a:extLst>
          </a:blip>
          <a:srcRect t="-7562" b="-2734"/>
          <a:stretch/>
        </p:blipFill>
        <p:spPr>
          <a:xfrm>
            <a:off x="4643342" y="3501083"/>
            <a:ext cx="554734" cy="577991"/>
          </a:xfrm>
        </p:spPr>
      </p:pic>
      <p:sp>
        <p:nvSpPr>
          <p:cNvPr id="27" name="テキスト プレースホルダー 26"/>
          <p:cNvSpPr>
            <a:spLocks noGrp="1"/>
          </p:cNvSpPr>
          <p:nvPr>
            <p:ph type="body" sz="quarter" idx="28"/>
            <p:custDataLst>
              <p:tags r:id="rId6"/>
            </p:custDataLst>
          </p:nvPr>
        </p:nvSpPr>
        <p:spPr>
          <a:xfrm>
            <a:off x="3761141" y="4377140"/>
            <a:ext cx="2297222" cy="1979205"/>
          </a:xfrm>
        </p:spPr>
        <p:txBody>
          <a:bodyPr>
            <a:normAutofit/>
          </a:bodyPr>
          <a:lstStyle/>
          <a:p>
            <a:pPr marL="0" indent="0">
              <a:buNone/>
            </a:pPr>
            <a:r>
              <a:rPr lang="en-US" altLang="ja-JP" sz="1200" dirty="0"/>
              <a:t> A COUNTY MAY REGULATE VACATION RENTALS IF THE REGULATION IS NARROWLY TAILORED TO PROTECT THE PUBLIC HEALTH AND SAFETY</a:t>
            </a:r>
          </a:p>
        </p:txBody>
      </p:sp>
      <p:sp>
        <p:nvSpPr>
          <p:cNvPr id="29" name="テキスト プレースホルダー 28"/>
          <p:cNvSpPr>
            <a:spLocks noGrp="1"/>
          </p:cNvSpPr>
          <p:nvPr>
            <p:ph type="body" sz="quarter" idx="30"/>
            <p:custDataLst>
              <p:tags r:id="rId7"/>
            </p:custDataLst>
          </p:nvPr>
        </p:nvSpPr>
        <p:spPr>
          <a:xfrm>
            <a:off x="7275509" y="3411996"/>
            <a:ext cx="783615" cy="758517"/>
          </a:xfrm>
        </p:spPr>
        <p:txBody>
          <a:bodyPr/>
          <a:lstStyle/>
          <a:p>
            <a:pPr marL="0" indent="0">
              <a:buNone/>
            </a:pPr>
            <a:r>
              <a:rPr lang="en-US" altLang="ja-JP"/>
              <a:t> </a:t>
            </a:r>
            <a:endParaRPr lang="ja-JP" altLang="en-US" dirty="0"/>
          </a:p>
        </p:txBody>
      </p:sp>
      <p:pic>
        <p:nvPicPr>
          <p:cNvPr id="35" name="図プレースホルダー 34"/>
          <p:cNvPicPr>
            <a:picLocks noGrp="1" noChangeAspect="1"/>
          </p:cNvPicPr>
          <p:nvPr>
            <p:ph type="pic" sz="quarter" idx="31"/>
          </p:nvPr>
        </p:nvPicPr>
        <p:blipFill>
          <a:blip r:embed="rId14" cstate="print">
            <a:extLst>
              <a:ext uri="{28A0092B-C50C-407E-A947-70E740481C1C}">
                <a14:useLocalDpi xmlns:a14="http://schemas.microsoft.com/office/drawing/2010/main" val="0"/>
              </a:ext>
            </a:extLst>
          </a:blip>
          <a:srcRect t="1642" b="1642"/>
          <a:stretch>
            <a:fillRect/>
          </a:stretch>
        </p:blipFill>
        <p:spPr>
          <a:xfrm>
            <a:off x="7450334" y="3580905"/>
            <a:ext cx="433964" cy="420065"/>
          </a:xfrm>
        </p:spPr>
      </p:pic>
      <p:sp>
        <p:nvSpPr>
          <p:cNvPr id="31" name="テキスト プレースホルダー 30"/>
          <p:cNvSpPr>
            <a:spLocks noGrp="1"/>
          </p:cNvSpPr>
          <p:nvPr>
            <p:ph type="body" sz="quarter" idx="32"/>
            <p:custDataLst>
              <p:tags r:id="rId8"/>
            </p:custDataLst>
          </p:nvPr>
        </p:nvSpPr>
        <p:spPr>
          <a:xfrm>
            <a:off x="6518705" y="4377142"/>
            <a:ext cx="2297222" cy="1809666"/>
          </a:xfrm>
        </p:spPr>
        <p:txBody>
          <a:bodyPr>
            <a:normAutofit/>
          </a:bodyPr>
          <a:lstStyle/>
          <a:p>
            <a:pPr marL="0" indent="0">
              <a:buNone/>
            </a:pPr>
            <a:r>
              <a:rPr lang="en-US" altLang="ja-JP" sz="1200" dirty="0"/>
              <a:t>PROTECTION OF THE PUBLIC’S HEALTH AND SAFETY CAN INCLUDE RULES AND REGULATIONS RELATED TO FIRE AND BUILDING CODES, HEALTH AND SANITATION, TRANSPORTATION OR TRAFFIC CONTROL, SOLID OR HAZARDOUS WASTE AND POLLUTION CONTROL.</a:t>
            </a:r>
          </a:p>
          <a:p>
            <a:pPr marL="0" indent="0">
              <a:buNone/>
            </a:pPr>
            <a:endParaRPr lang="en-US" altLang="ja-JP" dirty="0"/>
          </a:p>
        </p:txBody>
      </p:sp>
      <p:sp>
        <p:nvSpPr>
          <p:cNvPr id="5" name="Rectangle 4"/>
          <p:cNvSpPr/>
          <p:nvPr>
            <p:custDataLst>
              <p:tags r:id="rId9"/>
            </p:custDataLst>
          </p:nvPr>
        </p:nvSpPr>
        <p:spPr>
          <a:xfrm>
            <a:off x="337573" y="267830"/>
            <a:ext cx="7817886" cy="1446550"/>
          </a:xfrm>
          <a:prstGeom prst="rect">
            <a:avLst/>
          </a:prstGeom>
        </p:spPr>
        <p:txBody>
          <a:bodyPr wrap="square">
            <a:spAutoFit/>
          </a:bodyPr>
          <a:lstStyle/>
          <a:p>
            <a:pPr algn="ctr"/>
            <a:r>
              <a:rPr lang="en-US" sz="4400" b="1" dirty="0">
                <a:solidFill>
                  <a:schemeClr val="bg1"/>
                </a:solidFill>
                <a:effectLst>
                  <a:outerShdw blurRad="38100" dist="38100" dir="2700000" algn="tl">
                    <a:srgbClr val="000000">
                      <a:alpha val="43137"/>
                    </a:srgbClr>
                  </a:outerShdw>
                </a:effectLst>
                <a:cs typeface="Segoe UI Semilight" panose="020B0402040204020203" pitchFamily="34" charset="0"/>
              </a:rPr>
              <a:t>Arizona. Wisconsin. Idaho. Florida</a:t>
            </a:r>
          </a:p>
        </p:txBody>
      </p:sp>
    </p:spTree>
    <p:extLst>
      <p:ext uri="{BB962C8B-B14F-4D97-AF65-F5344CB8AC3E}">
        <p14:creationId xmlns:p14="http://schemas.microsoft.com/office/powerpoint/2010/main" val="3096214016"/>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46BFA7-61D1-443D-B29C-A541CFA31696}"/>
              </a:ext>
            </a:extLst>
          </p:cNvPr>
          <p:cNvSpPr>
            <a:spLocks noGrp="1"/>
          </p:cNvSpPr>
          <p:nvPr>
            <p:ph type="body" idx="1"/>
            <p:custDataLst>
              <p:tags r:id="rId1"/>
            </p:custDataLst>
          </p:nvPr>
        </p:nvSpPr>
        <p:spPr>
          <a:xfrm>
            <a:off x="508558" y="1796837"/>
            <a:ext cx="7886700" cy="1500187"/>
          </a:xfrm>
        </p:spPr>
        <p:txBody>
          <a:bodyPr>
            <a:normAutofit/>
          </a:bodyPr>
          <a:lstStyle/>
          <a:p>
            <a:pPr marL="0" indent="0">
              <a:buNone/>
            </a:pPr>
            <a:r>
              <a:rPr lang="en-US" sz="2400" dirty="0"/>
              <a:t>Complete bans on STRs or over-regulation may draw unwanted legislative attention and result in the legislature taking preemptive measures that would limit local authority to regulate</a:t>
            </a:r>
          </a:p>
          <a:p>
            <a:pPr marL="171458" indent="-171458"/>
            <a:endParaRPr lang="en-US" dirty="0"/>
          </a:p>
        </p:txBody>
      </p:sp>
      <p:sp>
        <p:nvSpPr>
          <p:cNvPr id="3" name="Slide Number Placeholder 2">
            <a:extLst>
              <a:ext uri="{FF2B5EF4-FFF2-40B4-BE49-F238E27FC236}">
                <a16:creationId xmlns:a16="http://schemas.microsoft.com/office/drawing/2014/main" id="{A6CA845F-05A2-480F-9231-6B483CE334BC}"/>
              </a:ext>
            </a:extLst>
          </p:cNvPr>
          <p:cNvSpPr>
            <a:spLocks noGrp="1"/>
          </p:cNvSpPr>
          <p:nvPr>
            <p:ph type="sldNum" sz="quarter" idx="12"/>
            <p:custDataLst>
              <p:tags r:id="rId2"/>
            </p:custDataLst>
          </p:nvPr>
        </p:nvSpPr>
        <p:spPr>
          <a:xfrm>
            <a:off x="6457950" y="6356351"/>
            <a:ext cx="2057400" cy="365125"/>
          </a:xfrm>
        </p:spPr>
        <p:txBody>
          <a:bodyPr/>
          <a:lstStyle/>
          <a:p>
            <a:fld id="{03EB59E2-90B9-4CD3-AC74-D672227E13C3}" type="slidenum">
              <a:rPr lang="en-US" smtClean="0"/>
              <a:pPr/>
              <a:t>13</a:t>
            </a:fld>
            <a:endParaRPr lang="en-US" dirty="0"/>
          </a:p>
        </p:txBody>
      </p:sp>
      <p:sp>
        <p:nvSpPr>
          <p:cNvPr id="5" name="Text Placeholder 4">
            <a:extLst>
              <a:ext uri="{FF2B5EF4-FFF2-40B4-BE49-F238E27FC236}">
                <a16:creationId xmlns:a16="http://schemas.microsoft.com/office/drawing/2014/main" id="{757DDA5F-7412-4493-85BC-BC7150EC549E}"/>
              </a:ext>
            </a:extLst>
          </p:cNvPr>
          <p:cNvSpPr>
            <a:spLocks noGrp="1"/>
          </p:cNvSpPr>
          <p:nvPr>
            <p:ph type="body" sz="quarter" idx="4294967295"/>
            <p:custDataLst>
              <p:tags r:id="rId3"/>
            </p:custDataLst>
          </p:nvPr>
        </p:nvSpPr>
        <p:spPr>
          <a:xfrm>
            <a:off x="313038" y="631697"/>
            <a:ext cx="7597775" cy="711071"/>
          </a:xfrm>
        </p:spPr>
        <p:txBody>
          <a:bodyPr>
            <a:noAutofit/>
          </a:bodyPr>
          <a:lstStyle/>
          <a:p>
            <a:pPr marL="0" indent="0">
              <a:buNone/>
            </a:pPr>
            <a:r>
              <a:rPr lang="en-US" sz="4400" b="1" dirty="0">
                <a:solidFill>
                  <a:schemeClr val="bg1"/>
                </a:solidFill>
                <a:latin typeface="+mn-lt"/>
              </a:rPr>
              <a:t>What does this mean to you?</a:t>
            </a:r>
          </a:p>
        </p:txBody>
      </p:sp>
    </p:spTree>
    <p:extLst>
      <p:ext uri="{BB962C8B-B14F-4D97-AF65-F5344CB8AC3E}">
        <p14:creationId xmlns:p14="http://schemas.microsoft.com/office/powerpoint/2010/main" val="58305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custDataLst>
              <p:tags r:id="rId1"/>
            </p:custDataLst>
          </p:nvPr>
        </p:nvSpPr>
        <p:spPr>
          <a:xfrm>
            <a:off x="628650" y="381697"/>
            <a:ext cx="7886700" cy="1204746"/>
          </a:xfrm>
        </p:spPr>
        <p:txBody>
          <a:bodyPr/>
          <a:lstStyle/>
          <a:p>
            <a:r>
              <a:rPr lang="en-US" dirty="0">
                <a:ea typeface="Yu Gothic UI Semilight" panose="020B0400000000000000" pitchFamily="34" charset="-128"/>
              </a:rPr>
              <a:t>Two Components of STRs</a:t>
            </a:r>
            <a:endParaRPr lang="en-US" b="1" dirty="0">
              <a:ea typeface="Yu Gothic UI Semilight" panose="020B0400000000000000" pitchFamily="34" charset="-128"/>
            </a:endParaRPr>
          </a:p>
        </p:txBody>
      </p:sp>
      <p:sp>
        <p:nvSpPr>
          <p:cNvPr id="16" name="Text Placeholder 15"/>
          <p:cNvSpPr>
            <a:spLocks noGrp="1"/>
          </p:cNvSpPr>
          <p:nvPr>
            <p:ph type="body" sz="quarter" idx="12"/>
            <p:custDataLst>
              <p:tags r:id="rId2"/>
            </p:custDataLst>
          </p:nvPr>
        </p:nvSpPr>
        <p:spPr>
          <a:xfrm>
            <a:off x="783268" y="2308652"/>
            <a:ext cx="3742151" cy="1933785"/>
          </a:xfrm>
        </p:spPr>
        <p:txBody>
          <a:bodyPr>
            <a:normAutofit/>
          </a:bodyPr>
          <a:lstStyle/>
          <a:p>
            <a:pPr marL="171458" indent="-171458">
              <a:lnSpc>
                <a:spcPct val="100000"/>
              </a:lnSpc>
            </a:pPr>
            <a:r>
              <a:rPr lang="en-US" sz="1800" dirty="0">
                <a:ea typeface="Yu Gothic UI Semilight" panose="020B0400000000000000" pitchFamily="34" charset="-128"/>
              </a:rPr>
              <a:t>May choose to operate on a complaint-driven basis</a:t>
            </a:r>
          </a:p>
          <a:p>
            <a:pPr marL="514358" lvl="1" indent="-171458">
              <a:lnSpc>
                <a:spcPct val="100000"/>
              </a:lnSpc>
            </a:pPr>
            <a:r>
              <a:rPr lang="en-US" sz="1800" dirty="0">
                <a:ea typeface="Yu Gothic UI Semilight" panose="020B0400000000000000" pitchFamily="34" charset="-128"/>
              </a:rPr>
              <a:t>Use existing regulations to handle issues (nuisance, noise)</a:t>
            </a:r>
          </a:p>
          <a:p>
            <a:pPr marL="171458" indent="-171458">
              <a:lnSpc>
                <a:spcPct val="100000"/>
              </a:lnSpc>
            </a:pPr>
            <a:r>
              <a:rPr lang="en-US" sz="1800" dirty="0">
                <a:ea typeface="Yu Gothic UI Semilight" panose="020B0400000000000000" pitchFamily="34" charset="-128"/>
              </a:rPr>
              <a:t>Adopt reasonable regulations specific to STRs</a:t>
            </a:r>
          </a:p>
          <a:p>
            <a:pPr marL="171458" indent="-171458">
              <a:lnSpc>
                <a:spcPct val="100000"/>
              </a:lnSpc>
            </a:pPr>
            <a:endParaRPr lang="en-US" sz="1800" dirty="0">
              <a:ea typeface="Yu Gothic UI Semilight" panose="020B0400000000000000" pitchFamily="34" charset="-128"/>
            </a:endParaRPr>
          </a:p>
          <a:p>
            <a:pPr marL="171458" indent="-171458">
              <a:lnSpc>
                <a:spcPct val="100000"/>
              </a:lnSpc>
            </a:pPr>
            <a:endParaRPr lang="en-US" sz="1800" dirty="0">
              <a:ea typeface="Yu Gothic UI Semilight" panose="020B0400000000000000" pitchFamily="34" charset="-128"/>
            </a:endParaRPr>
          </a:p>
        </p:txBody>
      </p:sp>
      <p:sp>
        <p:nvSpPr>
          <p:cNvPr id="17" name="Text Placeholder 16"/>
          <p:cNvSpPr>
            <a:spLocks noGrp="1"/>
          </p:cNvSpPr>
          <p:nvPr>
            <p:ph type="body" sz="quarter" idx="13"/>
            <p:custDataLst>
              <p:tags r:id="rId3"/>
            </p:custDataLst>
          </p:nvPr>
        </p:nvSpPr>
        <p:spPr>
          <a:xfrm>
            <a:off x="610644" y="1730676"/>
            <a:ext cx="3742151" cy="498098"/>
          </a:xfrm>
        </p:spPr>
        <p:txBody>
          <a:bodyPr/>
          <a:lstStyle/>
          <a:p>
            <a:pPr marL="0" indent="0">
              <a:buNone/>
            </a:pPr>
            <a:r>
              <a:rPr lang="en-US" sz="2400" b="1" dirty="0">
                <a:solidFill>
                  <a:schemeClr val="tx1"/>
                </a:solidFill>
                <a:latin typeface="+mn-lt"/>
                <a:ea typeface="Microsoft JhengHei Light" panose="020B0304030504040204" pitchFamily="34" charset="-120"/>
              </a:rPr>
              <a:t>Land Use Enforcement</a:t>
            </a:r>
          </a:p>
        </p:txBody>
      </p:sp>
      <p:sp>
        <p:nvSpPr>
          <p:cNvPr id="18" name="Text Placeholder 17"/>
          <p:cNvSpPr>
            <a:spLocks noGrp="1"/>
          </p:cNvSpPr>
          <p:nvPr>
            <p:ph type="body" sz="quarter" idx="14"/>
            <p:custDataLst>
              <p:tags r:id="rId4"/>
            </p:custDataLst>
          </p:nvPr>
        </p:nvSpPr>
        <p:spPr>
          <a:xfrm>
            <a:off x="4944403" y="2344899"/>
            <a:ext cx="3742151" cy="1933785"/>
          </a:xfrm>
        </p:spPr>
        <p:txBody>
          <a:bodyPr>
            <a:normAutofit/>
          </a:bodyPr>
          <a:lstStyle/>
          <a:p>
            <a:pPr marL="171458" indent="-171458">
              <a:lnSpc>
                <a:spcPct val="100000"/>
              </a:lnSpc>
            </a:pPr>
            <a:r>
              <a:rPr lang="en-US" sz="1800" dirty="0">
                <a:ea typeface="Yu Gothic UI Semilight" panose="020B0400000000000000" pitchFamily="34" charset="-128"/>
              </a:rPr>
              <a:t>Honor system without additional collection efforts</a:t>
            </a:r>
          </a:p>
          <a:p>
            <a:pPr marL="171458" indent="-171458">
              <a:lnSpc>
                <a:spcPct val="100000"/>
              </a:lnSpc>
            </a:pPr>
            <a:r>
              <a:rPr lang="en-US" sz="1800" dirty="0">
                <a:ea typeface="Yu Gothic UI Semilight" panose="020B0400000000000000" pitchFamily="34" charset="-128"/>
              </a:rPr>
              <a:t>Proactive approach to ramp up enforcement</a:t>
            </a:r>
          </a:p>
          <a:p>
            <a:pPr marL="171458" indent="-171458">
              <a:lnSpc>
                <a:spcPct val="100000"/>
              </a:lnSpc>
            </a:pPr>
            <a:endParaRPr lang="en-US" sz="1800" dirty="0">
              <a:ea typeface="Yu Gothic UI Semilight" panose="020B0400000000000000" pitchFamily="34" charset="-128"/>
            </a:endParaRPr>
          </a:p>
        </p:txBody>
      </p:sp>
      <p:sp>
        <p:nvSpPr>
          <p:cNvPr id="19" name="Text Placeholder 18"/>
          <p:cNvSpPr>
            <a:spLocks noGrp="1"/>
          </p:cNvSpPr>
          <p:nvPr>
            <p:ph type="body" sz="quarter" idx="15"/>
            <p:custDataLst>
              <p:tags r:id="rId5"/>
            </p:custDataLst>
          </p:nvPr>
        </p:nvSpPr>
        <p:spPr>
          <a:xfrm>
            <a:off x="4771408" y="1732069"/>
            <a:ext cx="3742151" cy="498098"/>
          </a:xfrm>
        </p:spPr>
        <p:txBody>
          <a:bodyPr/>
          <a:lstStyle/>
          <a:p>
            <a:pPr marL="0" indent="0">
              <a:buNone/>
            </a:pPr>
            <a:r>
              <a:rPr lang="en-US" sz="2400" b="1" dirty="0">
                <a:solidFill>
                  <a:schemeClr val="tx1"/>
                </a:solidFill>
                <a:latin typeface="+mn-lt"/>
                <a:ea typeface="Microsoft JhengHei Light" panose="020B0304030504040204" pitchFamily="34" charset="-120"/>
              </a:rPr>
              <a:t>Occupancy Tax Collection</a:t>
            </a:r>
          </a:p>
        </p:txBody>
      </p:sp>
      <p:sp>
        <p:nvSpPr>
          <p:cNvPr id="2" name="Slide Number Placeholder 1">
            <a:extLst>
              <a:ext uri="{FF2B5EF4-FFF2-40B4-BE49-F238E27FC236}">
                <a16:creationId xmlns:a16="http://schemas.microsoft.com/office/drawing/2014/main" id="{9A94A202-4BE3-4F76-97E9-DACA14B39D7E}"/>
              </a:ext>
            </a:extLst>
          </p:cNvPr>
          <p:cNvSpPr>
            <a:spLocks noGrp="1"/>
          </p:cNvSpPr>
          <p:nvPr>
            <p:ph type="sldNum" sz="quarter" idx="11"/>
            <p:custDataLst>
              <p:tags r:id="rId6"/>
            </p:custDataLst>
          </p:nvPr>
        </p:nvSpPr>
        <p:spPr>
          <a:xfrm>
            <a:off x="6457950" y="6356351"/>
            <a:ext cx="2057400" cy="365125"/>
          </a:xfrm>
        </p:spPr>
        <p:txBody>
          <a:bodyPr/>
          <a:lstStyle/>
          <a:p>
            <a:fld id="{03EB59E2-90B9-4CD3-AC74-D672227E13C3}" type="slidenum">
              <a:rPr lang="en-US" smtClean="0"/>
              <a:pPr/>
              <a:t>14</a:t>
            </a:fld>
            <a:endParaRPr lang="en-US" dirty="0"/>
          </a:p>
        </p:txBody>
      </p:sp>
    </p:spTree>
    <p:extLst>
      <p:ext uri="{BB962C8B-B14F-4D97-AF65-F5344CB8AC3E}">
        <p14:creationId xmlns:p14="http://schemas.microsoft.com/office/powerpoint/2010/main" val="1108207191"/>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custDataLst>
              <p:tags r:id="rId1"/>
            </p:custDataLst>
          </p:nvPr>
        </p:nvSpPr>
        <p:spPr>
          <a:xfrm>
            <a:off x="213655" y="609269"/>
            <a:ext cx="9276334" cy="806018"/>
          </a:xfrm>
        </p:spPr>
        <p:txBody>
          <a:bodyPr>
            <a:noAutofit/>
          </a:bodyPr>
          <a:lstStyle/>
          <a:p>
            <a:r>
              <a:rPr lang="en-US" b="1" dirty="0">
                <a:ea typeface="Yu Gothic UI Semilight" panose="020B0400000000000000" pitchFamily="34" charset="-128"/>
              </a:rPr>
              <a:t>North Carolina: </a:t>
            </a:r>
            <a:r>
              <a:rPr lang="en-US" sz="3900" b="1" dirty="0">
                <a:ea typeface="Yu Gothic UI Semilight" panose="020B0400000000000000" pitchFamily="34" charset="-128"/>
              </a:rPr>
              <a:t>Authority To Regulate</a:t>
            </a:r>
          </a:p>
        </p:txBody>
      </p:sp>
      <p:sp>
        <p:nvSpPr>
          <p:cNvPr id="4" name="Slide Number Placeholder 3"/>
          <p:cNvSpPr>
            <a:spLocks noGrp="1"/>
          </p:cNvSpPr>
          <p:nvPr>
            <p:ph type="sldNum" sz="quarter" idx="11"/>
            <p:custDataLst>
              <p:tags r:id="rId2"/>
            </p:custDataLst>
          </p:nvPr>
        </p:nvSpPr>
        <p:spPr>
          <a:xfrm>
            <a:off x="6457950" y="6356351"/>
            <a:ext cx="2057400" cy="365125"/>
          </a:xfrm>
        </p:spPr>
        <p:txBody>
          <a:bodyPr/>
          <a:lstStyle/>
          <a:p>
            <a:fld id="{03EB59E2-90B9-4CD3-AC74-D672227E13C3}" type="slidenum">
              <a:rPr lang="en-US" smtClean="0"/>
              <a:pPr/>
              <a:t>15</a:t>
            </a:fld>
            <a:endParaRPr lang="en-US" dirty="0"/>
          </a:p>
        </p:txBody>
      </p:sp>
      <p:sp>
        <p:nvSpPr>
          <p:cNvPr id="10" name="Text Placeholder 9"/>
          <p:cNvSpPr>
            <a:spLocks noGrp="1"/>
          </p:cNvSpPr>
          <p:nvPr>
            <p:ph type="body" sz="quarter" idx="12"/>
            <p:custDataLst>
              <p:tags r:id="rId3"/>
            </p:custDataLst>
          </p:nvPr>
        </p:nvSpPr>
        <p:spPr>
          <a:xfrm>
            <a:off x="427840" y="1737666"/>
            <a:ext cx="8163968" cy="4358332"/>
          </a:xfrm>
        </p:spPr>
        <p:txBody>
          <a:bodyPr>
            <a:noAutofit/>
          </a:bodyPr>
          <a:lstStyle/>
          <a:p>
            <a:pPr marL="0" indent="0" algn="just">
              <a:buClr>
                <a:srgbClr val="2E75B6"/>
              </a:buClr>
              <a:buNone/>
            </a:pPr>
            <a:r>
              <a:rPr lang="en-US" sz="1800" dirty="0">
                <a:solidFill>
                  <a:srgbClr val="000000"/>
                </a:solidFill>
                <a:ea typeface="Yu Gothic UI Semilight" panose="020B0400000000000000" pitchFamily="34" charset="-128"/>
              </a:rPr>
              <a:t>Regulation Allowed: Police Powers</a:t>
            </a:r>
          </a:p>
          <a:p>
            <a:pPr marL="342872" lvl="1" indent="0" algn="just">
              <a:buClr>
                <a:srgbClr val="2E75B6"/>
              </a:buClr>
              <a:buNone/>
            </a:pPr>
            <a:endParaRPr lang="en-US" sz="1800" dirty="0">
              <a:solidFill>
                <a:srgbClr val="000000"/>
              </a:solidFill>
              <a:ea typeface="Yu Gothic UI Semilight" panose="020B0400000000000000" pitchFamily="34" charset="-128"/>
            </a:endParaRPr>
          </a:p>
          <a:p>
            <a:pPr marL="342872" lvl="1" indent="0" algn="just">
              <a:buClr>
                <a:srgbClr val="2E75B6"/>
              </a:buClr>
              <a:buNone/>
            </a:pPr>
            <a:r>
              <a:rPr lang="en-US" sz="1800" dirty="0">
                <a:solidFill>
                  <a:srgbClr val="000000"/>
                </a:solidFill>
                <a:ea typeface="Yu Gothic UI Semilight" panose="020B0400000000000000" pitchFamily="34" charset="-128"/>
              </a:rPr>
              <a:t>Concerns:</a:t>
            </a:r>
          </a:p>
          <a:p>
            <a:pPr marL="742922" lvl="1" indent="-400050" algn="just">
              <a:buClr>
                <a:srgbClr val="2E75B6"/>
              </a:buClr>
              <a:buAutoNum type="romanUcPeriod"/>
            </a:pPr>
            <a:r>
              <a:rPr lang="en-US" sz="1800" dirty="0">
                <a:solidFill>
                  <a:srgbClr val="000000"/>
                </a:solidFill>
                <a:ea typeface="Yu Gothic UI Semilight" panose="020B0400000000000000" pitchFamily="34" charset="-128"/>
              </a:rPr>
              <a:t>Unlawful to regulate ownership of property</a:t>
            </a:r>
          </a:p>
          <a:p>
            <a:pPr marL="742922" lvl="1" indent="-400050" algn="just">
              <a:buClr>
                <a:srgbClr val="2E75B6"/>
              </a:buClr>
              <a:buAutoNum type="romanUcPeriod"/>
            </a:pPr>
            <a:r>
              <a:rPr lang="en-US" sz="1800" dirty="0">
                <a:solidFill>
                  <a:srgbClr val="000000"/>
                </a:solidFill>
                <a:ea typeface="Yu Gothic UI Semilight" panose="020B0400000000000000" pitchFamily="34" charset="-128"/>
              </a:rPr>
              <a:t>Permitting violates G.S. 153A-364 and/or G.S. 160A 424</a:t>
            </a:r>
          </a:p>
          <a:p>
            <a:pPr marL="742922" lvl="1" indent="-400050" algn="just">
              <a:buClr>
                <a:srgbClr val="2E75B6"/>
              </a:buClr>
              <a:buAutoNum type="romanUcPeriod"/>
            </a:pPr>
            <a:r>
              <a:rPr lang="en-US" sz="1800" dirty="0">
                <a:solidFill>
                  <a:srgbClr val="000000"/>
                </a:solidFill>
                <a:ea typeface="Yu Gothic UI Semilight" panose="020B0400000000000000" pitchFamily="34" charset="-128"/>
              </a:rPr>
              <a:t> NC Vacation Rental Act bans local governments from prohibiting STR’s</a:t>
            </a:r>
          </a:p>
          <a:p>
            <a:pPr marL="971493" lvl="2" indent="-285750" algn="just">
              <a:buClr>
                <a:srgbClr val="2E75B6"/>
              </a:buClr>
              <a:buFont typeface="Wingdings" panose="05000000000000000000" pitchFamily="2" charset="2"/>
              <a:buChar char="§"/>
            </a:pPr>
            <a:r>
              <a:rPr lang="en-US" sz="1800" dirty="0">
                <a:solidFill>
                  <a:srgbClr val="000000"/>
                </a:solidFill>
                <a:ea typeface="Yu Gothic UI Semilight" panose="020B0400000000000000" pitchFamily="34" charset="-128"/>
              </a:rPr>
              <a:t>No evidence that the Vacation Rental Act was intended to preempt local regulation</a:t>
            </a:r>
          </a:p>
          <a:p>
            <a:pPr marL="514331" lvl="1" indent="-171458" algn="just"/>
            <a:endParaRPr lang="en-US" sz="1600" dirty="0">
              <a:solidFill>
                <a:srgbClr val="000000"/>
              </a:solidFill>
              <a:ea typeface="Yu Gothic UI Semilight" panose="020B0400000000000000" pitchFamily="34" charset="-128"/>
            </a:endParaRPr>
          </a:p>
        </p:txBody>
      </p:sp>
    </p:spTree>
    <p:extLst>
      <p:ext uri="{BB962C8B-B14F-4D97-AF65-F5344CB8AC3E}">
        <p14:creationId xmlns:p14="http://schemas.microsoft.com/office/powerpoint/2010/main" val="3532589243"/>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CBB3-CA0E-44B2-93BA-B2F1C7DD5768}"/>
              </a:ext>
            </a:extLst>
          </p:cNvPr>
          <p:cNvSpPr>
            <a:spLocks noGrp="1"/>
          </p:cNvSpPr>
          <p:nvPr>
            <p:ph type="title"/>
            <p:custDataLst>
              <p:tags r:id="rId1"/>
            </p:custDataLst>
          </p:nvPr>
        </p:nvSpPr>
        <p:spPr>
          <a:xfrm>
            <a:off x="628650" y="381697"/>
            <a:ext cx="7886700" cy="1204746"/>
          </a:xfrm>
        </p:spPr>
        <p:txBody>
          <a:bodyPr/>
          <a:lstStyle/>
          <a:p>
            <a:r>
              <a:rPr lang="en-US" dirty="0"/>
              <a:t>Steps To Effective STR Regulation</a:t>
            </a:r>
          </a:p>
        </p:txBody>
      </p:sp>
      <p:sp>
        <p:nvSpPr>
          <p:cNvPr id="3" name="Content Placeholder 2">
            <a:extLst>
              <a:ext uri="{FF2B5EF4-FFF2-40B4-BE49-F238E27FC236}">
                <a16:creationId xmlns:a16="http://schemas.microsoft.com/office/drawing/2014/main" id="{F957EBF2-F669-4631-B3FC-32776BA6B442}"/>
              </a:ext>
            </a:extLst>
          </p:cNvPr>
          <p:cNvSpPr>
            <a:spLocks noGrp="1"/>
          </p:cNvSpPr>
          <p:nvPr>
            <p:ph idx="1"/>
            <p:custDataLst>
              <p:tags r:id="rId2"/>
            </p:custDataLst>
          </p:nvPr>
        </p:nvSpPr>
        <p:spPr>
          <a:xfrm>
            <a:off x="628650" y="1825625"/>
            <a:ext cx="7886700" cy="4351338"/>
          </a:xfrm>
        </p:spPr>
        <p:txBody>
          <a:bodyPr>
            <a:normAutofit/>
          </a:bodyPr>
          <a:lstStyle/>
          <a:p>
            <a:endParaRPr lang="en-US" sz="2400" dirty="0"/>
          </a:p>
          <a:p>
            <a:endParaRPr lang="en-US" sz="2400" dirty="0"/>
          </a:p>
        </p:txBody>
      </p:sp>
      <p:sp>
        <p:nvSpPr>
          <p:cNvPr id="4" name="Pentagon 3"/>
          <p:cNvSpPr/>
          <p:nvPr/>
        </p:nvSpPr>
        <p:spPr>
          <a:xfrm>
            <a:off x="505784" y="2162679"/>
            <a:ext cx="1919919" cy="2121454"/>
          </a:xfrm>
          <a:prstGeom prst="homePlate">
            <a:avLst>
              <a:gd name="adj" fmla="val 35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indent="-233363">
              <a:buFont typeface="+mj-lt"/>
              <a:buAutoNum type="arabicPeriod"/>
            </a:pPr>
            <a:r>
              <a:rPr lang="en-US" dirty="0"/>
              <a:t>Research &amp; Data Gathering</a:t>
            </a:r>
          </a:p>
        </p:txBody>
      </p:sp>
      <p:sp>
        <p:nvSpPr>
          <p:cNvPr id="5" name="Pentagon 4"/>
          <p:cNvSpPr/>
          <p:nvPr/>
        </p:nvSpPr>
        <p:spPr>
          <a:xfrm>
            <a:off x="2438508" y="2162679"/>
            <a:ext cx="2149374" cy="2121454"/>
          </a:xfrm>
          <a:prstGeom prst="homePlate">
            <a:avLst>
              <a:gd name="adj" fmla="val 3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indent="-233363">
              <a:buFont typeface="+mj-lt"/>
              <a:buAutoNum type="arabicPeriod" startAt="2"/>
            </a:pPr>
            <a:r>
              <a:rPr lang="en-US" dirty="0"/>
              <a:t>Defining Planning Objectives</a:t>
            </a:r>
          </a:p>
        </p:txBody>
      </p:sp>
      <p:sp>
        <p:nvSpPr>
          <p:cNvPr id="6" name="Pentagon 5"/>
          <p:cNvSpPr/>
          <p:nvPr/>
        </p:nvSpPr>
        <p:spPr>
          <a:xfrm>
            <a:off x="4649315" y="2162679"/>
            <a:ext cx="2149374" cy="2121454"/>
          </a:xfrm>
          <a:prstGeom prst="homePlate">
            <a:avLst>
              <a:gd name="adj" fmla="val 35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3363" indent="-233363">
              <a:buFont typeface="+mj-lt"/>
              <a:buAutoNum type="arabicPeriod" startAt="3"/>
            </a:pPr>
            <a:r>
              <a:rPr lang="en-US" dirty="0"/>
              <a:t>Ordinance Drafting</a:t>
            </a:r>
          </a:p>
        </p:txBody>
      </p:sp>
      <p:sp>
        <p:nvSpPr>
          <p:cNvPr id="9" name="Pentagon 8"/>
          <p:cNvSpPr/>
          <p:nvPr/>
        </p:nvSpPr>
        <p:spPr>
          <a:xfrm>
            <a:off x="6860122" y="2162679"/>
            <a:ext cx="2150531" cy="2121454"/>
          </a:xfrm>
          <a:prstGeom prst="homePlate">
            <a:avLst>
              <a:gd name="adj" fmla="val 31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4"/>
            </a:pPr>
            <a:r>
              <a:rPr lang="en-US" dirty="0"/>
              <a:t>Revision and Incorporating Feedback</a:t>
            </a:r>
          </a:p>
        </p:txBody>
      </p:sp>
      <p:sp>
        <p:nvSpPr>
          <p:cNvPr id="10" name="Rectangle 9"/>
          <p:cNvSpPr/>
          <p:nvPr/>
        </p:nvSpPr>
        <p:spPr>
          <a:xfrm>
            <a:off x="5413516" y="4843938"/>
            <a:ext cx="3555204" cy="584775"/>
          </a:xfrm>
          <a:prstGeom prst="rect">
            <a:avLst/>
          </a:prstGeom>
          <a:solidFill>
            <a:srgbClr val="1C4469"/>
          </a:solidFill>
        </p:spPr>
        <p:txBody>
          <a:bodyPr wrap="none">
            <a:spAutoFit/>
          </a:bodyPr>
          <a:lstStyle/>
          <a:p>
            <a:r>
              <a:rPr lang="en-US" sz="3200" dirty="0">
                <a:solidFill>
                  <a:schemeClr val="bg1"/>
                </a:solidFill>
              </a:rPr>
              <a:t>Ordinance Adoption</a:t>
            </a:r>
          </a:p>
        </p:txBody>
      </p:sp>
    </p:spTree>
    <p:extLst>
      <p:ext uri="{BB962C8B-B14F-4D97-AF65-F5344CB8AC3E}">
        <p14:creationId xmlns:p14="http://schemas.microsoft.com/office/powerpoint/2010/main" val="159887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5B1651-848C-4BB7-B887-2EECDBA2256F}"/>
              </a:ext>
            </a:extLst>
          </p:cNvPr>
          <p:cNvSpPr txBox="1"/>
          <p:nvPr>
            <p:custDataLst>
              <p:tags r:id="rId1"/>
            </p:custDataLst>
          </p:nvPr>
        </p:nvSpPr>
        <p:spPr>
          <a:xfrm>
            <a:off x="584886" y="1690043"/>
            <a:ext cx="8082864" cy="1938992"/>
          </a:xfrm>
          <a:prstGeom prst="rect">
            <a:avLst/>
          </a:prstGeom>
          <a:noFill/>
        </p:spPr>
        <p:txBody>
          <a:bodyPr wrap="square" rtlCol="0">
            <a:spAutoFit/>
          </a:bodyPr>
          <a:lstStyle/>
          <a:p>
            <a:pPr marL="342900" indent="-342900">
              <a:buFont typeface="+mj-lt"/>
              <a:buAutoNum type="alphaUcPeriod"/>
            </a:pPr>
            <a:r>
              <a:rPr lang="en-US" sz="2400" dirty="0"/>
              <a:t>Research and data gathering phase</a:t>
            </a:r>
          </a:p>
          <a:p>
            <a:pPr marL="342900" indent="-342900">
              <a:buFont typeface="+mj-lt"/>
              <a:buAutoNum type="alphaUcPeriod"/>
            </a:pPr>
            <a:r>
              <a:rPr lang="en-US" sz="2400" dirty="0"/>
              <a:t>Defining planning objectives</a:t>
            </a:r>
          </a:p>
          <a:p>
            <a:pPr marL="342900" indent="-342900">
              <a:buFont typeface="+mj-lt"/>
              <a:buAutoNum type="alphaUcPeriod"/>
            </a:pPr>
            <a:r>
              <a:rPr lang="en-US" sz="2400" dirty="0"/>
              <a:t>Ordinance drafting</a:t>
            </a:r>
          </a:p>
          <a:p>
            <a:pPr marL="342900" indent="-342900">
              <a:buFont typeface="+mj-lt"/>
              <a:buAutoNum type="alphaUcPeriod"/>
            </a:pPr>
            <a:r>
              <a:rPr lang="en-US" sz="2400" dirty="0"/>
              <a:t>Soliciting and incorporating feedback on draft</a:t>
            </a:r>
          </a:p>
          <a:p>
            <a:pPr marL="342900" indent="-342900">
              <a:buFont typeface="+mj-lt"/>
              <a:buAutoNum type="alphaUcPeriod"/>
            </a:pPr>
            <a:r>
              <a:rPr lang="en-US" sz="2400" dirty="0"/>
              <a:t>Already adopted a SRT ordinance</a:t>
            </a:r>
          </a:p>
        </p:txBody>
      </p:sp>
      <p:sp>
        <p:nvSpPr>
          <p:cNvPr id="3" name="TextBox 2"/>
          <p:cNvSpPr txBox="1"/>
          <p:nvPr>
            <p:custDataLst>
              <p:tags r:id="rId2"/>
            </p:custDataLst>
          </p:nvPr>
        </p:nvSpPr>
        <p:spPr>
          <a:xfrm>
            <a:off x="342900" y="387177"/>
            <a:ext cx="7999947" cy="1200329"/>
          </a:xfrm>
          <a:prstGeom prst="rect">
            <a:avLst/>
          </a:prstGeom>
          <a:noFill/>
        </p:spPr>
        <p:txBody>
          <a:bodyPr wrap="none" rtlCol="0">
            <a:spAutoFit/>
          </a:bodyPr>
          <a:lstStyle/>
          <a:p>
            <a:r>
              <a:rPr lang="en-US" sz="3600" b="1" dirty="0">
                <a:solidFill>
                  <a:schemeClr val="bg1"/>
                </a:solidFill>
              </a:rPr>
              <a:t>Poll #1: Where are you in your </a:t>
            </a:r>
          </a:p>
          <a:p>
            <a:r>
              <a:rPr lang="en-US" sz="3600" b="1" dirty="0">
                <a:solidFill>
                  <a:schemeClr val="bg1"/>
                </a:solidFill>
              </a:rPr>
              <a:t>ordinance drafting process (if applicable)</a:t>
            </a:r>
          </a:p>
        </p:txBody>
      </p:sp>
    </p:spTree>
    <p:extLst>
      <p:ext uri="{BB962C8B-B14F-4D97-AF65-F5344CB8AC3E}">
        <p14:creationId xmlns:p14="http://schemas.microsoft.com/office/powerpoint/2010/main" val="354212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E17A-2C05-4033-BA2D-758FD058B61D}"/>
              </a:ext>
            </a:extLst>
          </p:cNvPr>
          <p:cNvSpPr>
            <a:spLocks noGrp="1"/>
          </p:cNvSpPr>
          <p:nvPr>
            <p:ph type="title"/>
            <p:custDataLst>
              <p:tags r:id="rId1"/>
            </p:custDataLst>
          </p:nvPr>
        </p:nvSpPr>
        <p:spPr>
          <a:xfrm>
            <a:off x="628650" y="381697"/>
            <a:ext cx="7886700" cy="1204746"/>
          </a:xfrm>
        </p:spPr>
        <p:txBody>
          <a:bodyPr/>
          <a:lstStyle/>
          <a:p>
            <a:r>
              <a:rPr lang="en-US" dirty="0"/>
              <a:t>Step1: Data Gathering</a:t>
            </a:r>
          </a:p>
        </p:txBody>
      </p:sp>
      <p:sp>
        <p:nvSpPr>
          <p:cNvPr id="3" name="Content Placeholder 2">
            <a:extLst>
              <a:ext uri="{FF2B5EF4-FFF2-40B4-BE49-F238E27FC236}">
                <a16:creationId xmlns:a16="http://schemas.microsoft.com/office/drawing/2014/main" id="{7575F995-A891-41AA-9F58-293DC5AEA560}"/>
              </a:ext>
            </a:extLst>
          </p:cNvPr>
          <p:cNvSpPr>
            <a:spLocks noGrp="1"/>
          </p:cNvSpPr>
          <p:nvPr>
            <p:ph sz="half" idx="1"/>
            <p:custDataLst>
              <p:tags r:id="rId2"/>
            </p:custDataLst>
          </p:nvPr>
        </p:nvSpPr>
        <p:spPr>
          <a:xfrm>
            <a:off x="628650" y="1825625"/>
            <a:ext cx="3886200" cy="4351338"/>
          </a:xfrm>
        </p:spPr>
        <p:txBody>
          <a:bodyPr/>
          <a:lstStyle/>
          <a:p>
            <a:r>
              <a:rPr lang="en-US" dirty="0"/>
              <a:t>Quantitative Data</a:t>
            </a:r>
          </a:p>
          <a:p>
            <a:pPr lvl="1"/>
            <a:r>
              <a:rPr lang="en-US" dirty="0"/>
              <a:t>Number of listings</a:t>
            </a:r>
          </a:p>
          <a:p>
            <a:pPr lvl="1"/>
            <a:r>
              <a:rPr lang="en-US" dirty="0"/>
              <a:t>Type and size of units</a:t>
            </a:r>
          </a:p>
          <a:p>
            <a:pPr lvl="1"/>
            <a:r>
              <a:rPr lang="en-US" dirty="0"/>
              <a:t>Price per night</a:t>
            </a:r>
          </a:p>
          <a:p>
            <a:pPr lvl="1"/>
            <a:r>
              <a:rPr lang="en-US" dirty="0"/>
              <a:t>Usage</a:t>
            </a:r>
          </a:p>
        </p:txBody>
      </p:sp>
      <p:sp>
        <p:nvSpPr>
          <p:cNvPr id="4" name="Content Placeholder 3">
            <a:extLst>
              <a:ext uri="{FF2B5EF4-FFF2-40B4-BE49-F238E27FC236}">
                <a16:creationId xmlns:a16="http://schemas.microsoft.com/office/drawing/2014/main" id="{A524BC3A-BB32-4C8A-996A-7E90FA934F58}"/>
              </a:ext>
            </a:extLst>
          </p:cNvPr>
          <p:cNvSpPr>
            <a:spLocks noGrp="1"/>
          </p:cNvSpPr>
          <p:nvPr>
            <p:ph sz="half" idx="2"/>
            <p:custDataLst>
              <p:tags r:id="rId3"/>
            </p:custDataLst>
          </p:nvPr>
        </p:nvSpPr>
        <p:spPr>
          <a:xfrm>
            <a:off x="4629150" y="1825625"/>
            <a:ext cx="3886200" cy="4351338"/>
          </a:xfrm>
        </p:spPr>
        <p:txBody>
          <a:bodyPr/>
          <a:lstStyle/>
          <a:p>
            <a:r>
              <a:rPr lang="en-US" dirty="0"/>
              <a:t>Local Context</a:t>
            </a:r>
          </a:p>
          <a:p>
            <a:pPr lvl="1"/>
            <a:r>
              <a:rPr lang="en-US" dirty="0"/>
              <a:t>Housing availability/affordability</a:t>
            </a:r>
          </a:p>
          <a:p>
            <a:pPr lvl="1"/>
            <a:r>
              <a:rPr lang="en-US" dirty="0"/>
              <a:t>Existing lodging options</a:t>
            </a:r>
          </a:p>
          <a:p>
            <a:pPr lvl="1"/>
            <a:r>
              <a:rPr lang="en-US" dirty="0"/>
              <a:t>Demographics</a:t>
            </a:r>
          </a:p>
          <a:p>
            <a:pPr lvl="1"/>
            <a:r>
              <a:rPr lang="en-US" dirty="0"/>
              <a:t>Existing laws or ordinances</a:t>
            </a:r>
          </a:p>
        </p:txBody>
      </p:sp>
    </p:spTree>
    <p:extLst>
      <p:ext uri="{BB962C8B-B14F-4D97-AF65-F5344CB8AC3E}">
        <p14:creationId xmlns:p14="http://schemas.microsoft.com/office/powerpoint/2010/main" val="399128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7FD1D-A45B-4FCB-982F-95FD0BAB1FD6}"/>
              </a:ext>
            </a:extLst>
          </p:cNvPr>
          <p:cNvSpPr txBox="1"/>
          <p:nvPr>
            <p:custDataLst>
              <p:tags r:id="rId1"/>
            </p:custDataLst>
          </p:nvPr>
        </p:nvSpPr>
        <p:spPr>
          <a:xfrm>
            <a:off x="503070" y="1819956"/>
            <a:ext cx="6989290" cy="2677656"/>
          </a:xfrm>
          <a:prstGeom prst="rect">
            <a:avLst/>
          </a:prstGeom>
          <a:noFill/>
        </p:spPr>
        <p:txBody>
          <a:bodyPr wrap="square" rtlCol="0">
            <a:spAutoFit/>
          </a:bodyPr>
          <a:lstStyle/>
          <a:p>
            <a:r>
              <a:rPr lang="en-US" sz="2800" dirty="0"/>
              <a:t>Planning Objectives:</a:t>
            </a:r>
          </a:p>
          <a:p>
            <a:pPr marL="342900" indent="-342900">
              <a:buClr>
                <a:srgbClr val="2E75B6"/>
              </a:buClr>
              <a:buFont typeface="Wingdings" panose="05000000000000000000" pitchFamily="2" charset="2"/>
              <a:buChar char="§"/>
            </a:pPr>
            <a:r>
              <a:rPr lang="en-US" sz="2800" dirty="0"/>
              <a:t>Housing Availability</a:t>
            </a:r>
          </a:p>
          <a:p>
            <a:pPr marL="342900" indent="-342900">
              <a:buClr>
                <a:srgbClr val="2E75B6"/>
              </a:buClr>
              <a:buFont typeface="Wingdings" panose="05000000000000000000" pitchFamily="2" charset="2"/>
              <a:buChar char="§"/>
            </a:pPr>
            <a:r>
              <a:rPr lang="en-US" sz="2800" dirty="0"/>
              <a:t>Neighborhood Preservation</a:t>
            </a:r>
          </a:p>
          <a:p>
            <a:pPr marL="342900" indent="-342900">
              <a:buClr>
                <a:srgbClr val="2E75B6"/>
              </a:buClr>
              <a:buFont typeface="Wingdings" panose="05000000000000000000" pitchFamily="2" charset="2"/>
              <a:buChar char="§"/>
            </a:pPr>
            <a:r>
              <a:rPr lang="en-US" sz="2800" dirty="0"/>
              <a:t>Economic Development</a:t>
            </a:r>
          </a:p>
          <a:p>
            <a:pPr marL="342900" indent="-342900">
              <a:buClr>
                <a:srgbClr val="2E75B6"/>
              </a:buClr>
              <a:buFont typeface="Wingdings" panose="05000000000000000000" pitchFamily="2" charset="2"/>
              <a:buChar char="§"/>
            </a:pPr>
            <a:r>
              <a:rPr lang="en-US" sz="2800" dirty="0"/>
              <a:t>Health &amp; Safety</a:t>
            </a:r>
          </a:p>
          <a:p>
            <a:pPr marL="342900" indent="-342900">
              <a:buClr>
                <a:srgbClr val="2E75B6"/>
              </a:buClr>
              <a:buFont typeface="Wingdings" panose="05000000000000000000" pitchFamily="2" charset="2"/>
              <a:buChar char="§"/>
            </a:pPr>
            <a:r>
              <a:rPr lang="en-US" sz="2800" dirty="0"/>
              <a:t>Regulatory Consistency</a:t>
            </a:r>
          </a:p>
        </p:txBody>
      </p:sp>
      <p:sp>
        <p:nvSpPr>
          <p:cNvPr id="3" name="TextBox 2"/>
          <p:cNvSpPr txBox="1"/>
          <p:nvPr>
            <p:custDataLst>
              <p:tags r:id="rId2"/>
            </p:custDataLst>
          </p:nvPr>
        </p:nvSpPr>
        <p:spPr>
          <a:xfrm>
            <a:off x="227216" y="568411"/>
            <a:ext cx="8201091" cy="769441"/>
          </a:xfrm>
          <a:prstGeom prst="rect">
            <a:avLst/>
          </a:prstGeom>
          <a:noFill/>
        </p:spPr>
        <p:txBody>
          <a:bodyPr wrap="none" rtlCol="0">
            <a:spAutoFit/>
          </a:bodyPr>
          <a:lstStyle/>
          <a:p>
            <a:r>
              <a:rPr lang="en-US" sz="4400" b="1" dirty="0">
                <a:solidFill>
                  <a:schemeClr val="bg1"/>
                </a:solidFill>
              </a:rPr>
              <a:t>Step 2: Define Planning Objectives</a:t>
            </a:r>
          </a:p>
        </p:txBody>
      </p:sp>
    </p:spTree>
    <p:extLst>
      <p:ext uri="{BB962C8B-B14F-4D97-AF65-F5344CB8AC3E}">
        <p14:creationId xmlns:p14="http://schemas.microsoft.com/office/powerpoint/2010/main" val="176565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custDataLst>
              <p:tags r:id="rId1"/>
            </p:custDataLst>
          </p:nvPr>
        </p:nvSpPr>
        <p:spPr>
          <a:xfrm>
            <a:off x="628650" y="381697"/>
            <a:ext cx="7886700" cy="1204746"/>
          </a:xfrm>
        </p:spPr>
        <p:txBody>
          <a:bodyPr/>
          <a:lstStyle/>
          <a:p>
            <a:r>
              <a:rPr lang="en-US" b="1" dirty="0">
                <a:ea typeface="Yu Gothic UI Light" panose="020B0300000000000000" pitchFamily="34" charset="-128"/>
              </a:rPr>
              <a:t>Agenda</a:t>
            </a:r>
            <a:endParaRPr kumimoji="1" lang="ja-JP" altLang="en-US" dirty="0"/>
          </a:p>
        </p:txBody>
      </p:sp>
      <p:sp>
        <p:nvSpPr>
          <p:cNvPr id="15" name="テキスト プレースホルダー 14"/>
          <p:cNvSpPr>
            <a:spLocks noGrp="1"/>
          </p:cNvSpPr>
          <p:nvPr>
            <p:ph type="body" sz="quarter" idx="23"/>
            <p:custDataLst>
              <p:tags r:id="rId2"/>
            </p:custDataLst>
          </p:nvPr>
        </p:nvSpPr>
        <p:spPr>
          <a:xfrm>
            <a:off x="6169322" y="2434434"/>
            <a:ext cx="2913603" cy="969330"/>
          </a:xfrm>
        </p:spPr>
        <p:txBody>
          <a:bodyPr/>
          <a:lstStyle/>
          <a:p>
            <a:pPr lvl="0"/>
            <a:r>
              <a:rPr lang="en-US" sz="1400" dirty="0">
                <a:solidFill>
                  <a:srgbClr val="000000"/>
                </a:solidFill>
                <a:ea typeface="Yu Gothic UI Semilight" panose="020B0400000000000000" pitchFamily="34" charset="-128"/>
              </a:rPr>
              <a:t>Step-by-step Guide to Effective STR Regulation</a:t>
            </a:r>
          </a:p>
          <a:p>
            <a:endParaRPr kumimoji="1" lang="ja-JP" altLang="en-US" dirty="0"/>
          </a:p>
        </p:txBody>
      </p:sp>
      <p:sp>
        <p:nvSpPr>
          <p:cNvPr id="16" name="テキスト プレースホルダー 15"/>
          <p:cNvSpPr>
            <a:spLocks noGrp="1"/>
          </p:cNvSpPr>
          <p:nvPr>
            <p:ph type="body" sz="quarter" idx="24"/>
            <p:custDataLst>
              <p:tags r:id="rId3"/>
            </p:custDataLst>
          </p:nvPr>
        </p:nvSpPr>
        <p:spPr>
          <a:xfrm>
            <a:off x="6169322" y="1881064"/>
            <a:ext cx="2913603" cy="498098"/>
          </a:xfrm>
        </p:spPr>
        <p:txBody>
          <a:bodyPr anchor="b"/>
          <a:lstStyle/>
          <a:p>
            <a:r>
              <a:rPr kumimoji="1" lang="en-US" altLang="ja-JP" b="1" dirty="0">
                <a:solidFill>
                  <a:srgbClr val="000000"/>
                </a:solidFill>
                <a:cs typeface="Segoe UI Semilight" panose="020B0402040204020203" pitchFamily="34" charset="0"/>
              </a:rPr>
              <a:t>2.</a:t>
            </a:r>
            <a:endParaRPr kumimoji="1" lang="ja-JP" altLang="en-US" b="1" dirty="0">
              <a:solidFill>
                <a:srgbClr val="000000"/>
              </a:solidFill>
              <a:cs typeface="Segoe UI Semilight" panose="020B0402040204020203" pitchFamily="34" charset="0"/>
            </a:endParaRPr>
          </a:p>
        </p:txBody>
      </p:sp>
      <p:sp>
        <p:nvSpPr>
          <p:cNvPr id="17" name="テキスト プレースホルダー 16"/>
          <p:cNvSpPr>
            <a:spLocks noGrp="1"/>
          </p:cNvSpPr>
          <p:nvPr>
            <p:ph type="body" sz="quarter" idx="25"/>
            <p:custDataLst>
              <p:tags r:id="rId4"/>
            </p:custDataLst>
          </p:nvPr>
        </p:nvSpPr>
        <p:spPr>
          <a:xfrm>
            <a:off x="6182874" y="5009671"/>
            <a:ext cx="2913603" cy="969330"/>
          </a:xfrm>
        </p:spPr>
        <p:txBody>
          <a:bodyPr>
            <a:normAutofit/>
          </a:bodyPr>
          <a:lstStyle/>
          <a:p>
            <a:r>
              <a:rPr kumimoji="1" lang="en-US" altLang="ja-JP" sz="1400" dirty="0">
                <a:solidFill>
                  <a:srgbClr val="000000"/>
                </a:solidFill>
                <a:ea typeface="Yu Gothic UI Semilight" panose="020B0400000000000000" pitchFamily="34" charset="-128"/>
              </a:rPr>
              <a:t>Transient Occupancy Tax</a:t>
            </a:r>
            <a:endParaRPr kumimoji="1" lang="en-US" altLang="ja-JP" sz="1400" dirty="0">
              <a:solidFill>
                <a:srgbClr val="000000"/>
              </a:solidFill>
              <a:highlight>
                <a:srgbClr val="00FFFF"/>
              </a:highlight>
              <a:ea typeface="Yu Gothic UI Semilight" panose="020B0400000000000000" pitchFamily="34" charset="-128"/>
            </a:endParaRPr>
          </a:p>
          <a:p>
            <a:pPr marL="0" indent="0">
              <a:buNone/>
            </a:pPr>
            <a:endParaRPr kumimoji="1" lang="ja-JP" altLang="en-US" sz="1400" dirty="0">
              <a:solidFill>
                <a:srgbClr val="000000"/>
              </a:solidFill>
              <a:ea typeface="Yu Gothic UI Semilight" panose="020B0400000000000000" pitchFamily="34" charset="-128"/>
            </a:endParaRPr>
          </a:p>
        </p:txBody>
      </p:sp>
      <p:sp>
        <p:nvSpPr>
          <p:cNvPr id="18" name="テキスト プレースホルダー 17"/>
          <p:cNvSpPr>
            <a:spLocks noGrp="1"/>
          </p:cNvSpPr>
          <p:nvPr>
            <p:ph type="body" sz="quarter" idx="26"/>
            <p:custDataLst>
              <p:tags r:id="rId5"/>
            </p:custDataLst>
          </p:nvPr>
        </p:nvSpPr>
        <p:spPr>
          <a:xfrm>
            <a:off x="6182874" y="4447990"/>
            <a:ext cx="2913603" cy="498098"/>
          </a:xfrm>
        </p:spPr>
        <p:txBody>
          <a:bodyPr anchor="b"/>
          <a:lstStyle/>
          <a:p>
            <a:r>
              <a:rPr kumimoji="1" lang="en-US" altLang="ja-JP" b="1" dirty="0">
                <a:solidFill>
                  <a:srgbClr val="000000"/>
                </a:solidFill>
                <a:cs typeface="Segoe UI Semilight" panose="020B0402040204020203" pitchFamily="34" charset="0"/>
              </a:rPr>
              <a:t>4.</a:t>
            </a:r>
            <a:endParaRPr kumimoji="1" lang="ja-JP" altLang="en-US" b="1" dirty="0">
              <a:solidFill>
                <a:srgbClr val="000000"/>
              </a:solidFill>
              <a:cs typeface="Segoe UI Semilight" panose="020B0402040204020203" pitchFamily="34" charset="0"/>
            </a:endParaRPr>
          </a:p>
        </p:txBody>
      </p:sp>
      <p:sp>
        <p:nvSpPr>
          <p:cNvPr id="13" name="テキスト プレースホルダー 12"/>
          <p:cNvSpPr>
            <a:spLocks noGrp="1"/>
          </p:cNvSpPr>
          <p:nvPr>
            <p:ph type="body" sz="quarter" idx="16"/>
            <p:custDataLst>
              <p:tags r:id="rId6"/>
            </p:custDataLst>
          </p:nvPr>
        </p:nvSpPr>
        <p:spPr>
          <a:xfrm>
            <a:off x="41106" y="5009671"/>
            <a:ext cx="2913603" cy="969330"/>
          </a:xfrm>
        </p:spPr>
        <p:txBody>
          <a:bodyPr/>
          <a:lstStyle/>
          <a:p>
            <a:pPr lvl="0"/>
            <a:r>
              <a:rPr lang="en-US" sz="1400" dirty="0">
                <a:solidFill>
                  <a:srgbClr val="000000"/>
                </a:solidFill>
                <a:ea typeface="Yu Gothic UI Semilight" panose="020B0400000000000000" pitchFamily="34" charset="-128"/>
              </a:rPr>
              <a:t>A look at other jurisdictions</a:t>
            </a:r>
          </a:p>
          <a:p>
            <a:pPr lvl="0"/>
            <a:endParaRPr lang="en-US" sz="1400" dirty="0">
              <a:solidFill>
                <a:srgbClr val="000000"/>
              </a:solidFill>
              <a:ea typeface="Yu Gothic UI Semilight" panose="020B0400000000000000" pitchFamily="34" charset="-128"/>
            </a:endParaRPr>
          </a:p>
          <a:p>
            <a:endParaRPr kumimoji="1" lang="ja-JP" altLang="en-US" dirty="0"/>
          </a:p>
        </p:txBody>
      </p:sp>
      <p:sp>
        <p:nvSpPr>
          <p:cNvPr id="14" name="テキスト プレースホルダー 13"/>
          <p:cNvSpPr>
            <a:spLocks noGrp="1"/>
          </p:cNvSpPr>
          <p:nvPr>
            <p:ph type="body" sz="quarter" idx="17"/>
            <p:custDataLst>
              <p:tags r:id="rId7"/>
            </p:custDataLst>
          </p:nvPr>
        </p:nvSpPr>
        <p:spPr>
          <a:xfrm>
            <a:off x="41106" y="4464318"/>
            <a:ext cx="2913603" cy="498098"/>
          </a:xfrm>
        </p:spPr>
        <p:txBody>
          <a:bodyPr anchor="b"/>
          <a:lstStyle/>
          <a:p>
            <a:r>
              <a:rPr kumimoji="1" lang="en-US" altLang="ja-JP" b="1" dirty="0">
                <a:solidFill>
                  <a:srgbClr val="000000"/>
                </a:solidFill>
                <a:cs typeface="Segoe UI Semilight" panose="020B0402040204020203" pitchFamily="34" charset="0"/>
              </a:rPr>
              <a:t>3.</a:t>
            </a:r>
            <a:endParaRPr kumimoji="1" lang="ja-JP" altLang="en-US" b="1" dirty="0">
              <a:solidFill>
                <a:srgbClr val="000000"/>
              </a:solidFill>
              <a:cs typeface="Segoe UI Semilight" panose="020B0402040204020203" pitchFamily="34" charset="0"/>
            </a:endParaRPr>
          </a:p>
        </p:txBody>
      </p:sp>
      <p:sp>
        <p:nvSpPr>
          <p:cNvPr id="19" name="テキスト プレースホルダー 18"/>
          <p:cNvSpPr>
            <a:spLocks noGrp="1"/>
          </p:cNvSpPr>
          <p:nvPr>
            <p:ph type="body" sz="quarter" idx="27"/>
            <p:custDataLst>
              <p:tags r:id="rId8"/>
            </p:custDataLst>
          </p:nvPr>
        </p:nvSpPr>
        <p:spPr>
          <a:xfrm>
            <a:off x="1537978" y="2453980"/>
            <a:ext cx="1416731" cy="378687"/>
          </a:xfrm>
          <a:noFill/>
          <a:ln>
            <a:noFill/>
          </a:ln>
        </p:spPr>
        <p:txBody>
          <a:bodyPr>
            <a:noAutofit/>
          </a:bodyPr>
          <a:lstStyle/>
          <a:p>
            <a:pPr lvl="0"/>
            <a:r>
              <a:rPr lang="en-US" sz="1400" dirty="0">
                <a:solidFill>
                  <a:srgbClr val="000000"/>
                </a:solidFill>
                <a:ea typeface="Yu Gothic UI Semilight" panose="020B0400000000000000" pitchFamily="34" charset="-128"/>
              </a:rPr>
              <a:t>Market Context</a:t>
            </a:r>
          </a:p>
          <a:p>
            <a:endParaRPr kumimoji="1" lang="ja-JP" altLang="en-US" sz="900" dirty="0"/>
          </a:p>
        </p:txBody>
      </p:sp>
      <p:sp>
        <p:nvSpPr>
          <p:cNvPr id="20" name="テキスト プレースホルダー 19"/>
          <p:cNvSpPr>
            <a:spLocks noGrp="1"/>
          </p:cNvSpPr>
          <p:nvPr>
            <p:ph type="body" sz="quarter" idx="28"/>
            <p:custDataLst>
              <p:tags r:id="rId9"/>
            </p:custDataLst>
          </p:nvPr>
        </p:nvSpPr>
        <p:spPr>
          <a:xfrm>
            <a:off x="41106" y="1881064"/>
            <a:ext cx="2913603" cy="498098"/>
          </a:xfrm>
        </p:spPr>
        <p:txBody>
          <a:bodyPr anchor="b"/>
          <a:lstStyle/>
          <a:p>
            <a:r>
              <a:rPr kumimoji="1" lang="en-US" altLang="ja-JP" b="1" dirty="0">
                <a:solidFill>
                  <a:srgbClr val="000000"/>
                </a:solidFill>
                <a:cs typeface="Segoe UI Semilight" panose="020B0402040204020203" pitchFamily="34" charset="0"/>
              </a:rPr>
              <a:t>1.</a:t>
            </a:r>
            <a:endParaRPr kumimoji="1" lang="ja-JP" altLang="en-US" b="1" dirty="0">
              <a:solidFill>
                <a:srgbClr val="000000"/>
              </a:solidFill>
              <a:cs typeface="Segoe UI Semilight" panose="020B0402040204020203" pitchFamily="34" charset="0"/>
            </a:endParaRPr>
          </a:p>
        </p:txBody>
      </p:sp>
    </p:spTree>
    <p:extLst>
      <p:ext uri="{BB962C8B-B14F-4D97-AF65-F5344CB8AC3E}">
        <p14:creationId xmlns:p14="http://schemas.microsoft.com/office/powerpoint/2010/main" val="3985912747"/>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custDataLst>
              <p:tags r:id="rId1"/>
            </p:custDataLst>
          </p:nvPr>
        </p:nvSpPr>
        <p:spPr>
          <a:xfrm>
            <a:off x="628650" y="381697"/>
            <a:ext cx="7886700" cy="1204746"/>
          </a:xfrm>
        </p:spPr>
        <p:txBody>
          <a:bodyPr>
            <a:noAutofit/>
          </a:bodyPr>
          <a:lstStyle/>
          <a:p>
            <a:r>
              <a:rPr lang="en-US" b="1" dirty="0">
                <a:cs typeface="Segoe UI Semilight" panose="020B0402040204020203" pitchFamily="34" charset="0"/>
              </a:rPr>
              <a:t>Enforcement Considerations</a:t>
            </a:r>
          </a:p>
        </p:txBody>
      </p:sp>
      <p:sp>
        <p:nvSpPr>
          <p:cNvPr id="13" name="Text Placeholder 12"/>
          <p:cNvSpPr>
            <a:spLocks noGrp="1"/>
          </p:cNvSpPr>
          <p:nvPr>
            <p:ph idx="1"/>
            <p:custDataLst>
              <p:tags r:id="rId2"/>
            </p:custDataLst>
          </p:nvPr>
        </p:nvSpPr>
        <p:spPr>
          <a:xfrm>
            <a:off x="395416" y="1795728"/>
            <a:ext cx="2487827" cy="4351338"/>
          </a:xfrm>
        </p:spPr>
        <p:txBody>
          <a:bodyPr/>
          <a:lstStyle/>
          <a:p>
            <a:pPr marL="0" indent="0">
              <a:lnSpc>
                <a:spcPct val="100000"/>
              </a:lnSpc>
              <a:buClr>
                <a:schemeClr val="accent4"/>
              </a:buClr>
              <a:buNone/>
            </a:pPr>
            <a:r>
              <a:rPr lang="en-US" sz="1600" b="1" dirty="0">
                <a:solidFill>
                  <a:srgbClr val="000000"/>
                </a:solidFill>
                <a:cs typeface="Segoe UI Semilight" panose="020B0402040204020203" pitchFamily="34" charset="0"/>
              </a:rPr>
              <a:t>Current Enforcement Capabilities?</a:t>
            </a:r>
          </a:p>
          <a:p>
            <a:pPr marL="0" indent="0">
              <a:lnSpc>
                <a:spcPct val="100000"/>
              </a:lnSpc>
              <a:buClr>
                <a:schemeClr val="accent4"/>
              </a:buClr>
              <a:buNone/>
            </a:pPr>
            <a:r>
              <a:rPr lang="en-US" sz="1600" dirty="0">
                <a:solidFill>
                  <a:srgbClr val="000000"/>
                </a:solidFill>
                <a:cs typeface="Segoe UI Semilight" panose="020B0402040204020203" pitchFamily="34" charset="0"/>
              </a:rPr>
              <a:t>Is the city getting the results it desires?</a:t>
            </a:r>
          </a:p>
        </p:txBody>
      </p:sp>
      <p:sp>
        <p:nvSpPr>
          <p:cNvPr id="14" name="Text Placeholder 13"/>
          <p:cNvSpPr>
            <a:spLocks noGrp="1"/>
          </p:cNvSpPr>
          <p:nvPr>
            <p:ph type="body" sz="quarter" idx="4294967295"/>
            <p:custDataLst>
              <p:tags r:id="rId3"/>
            </p:custDataLst>
          </p:nvPr>
        </p:nvSpPr>
        <p:spPr>
          <a:xfrm>
            <a:off x="2751438" y="1795728"/>
            <a:ext cx="2800866" cy="2504423"/>
          </a:xfrm>
        </p:spPr>
        <p:txBody>
          <a:bodyPr>
            <a:noAutofit/>
          </a:bodyPr>
          <a:lstStyle/>
          <a:p>
            <a:pPr marL="0" indent="0">
              <a:lnSpc>
                <a:spcPct val="100000"/>
              </a:lnSpc>
              <a:buClr>
                <a:schemeClr val="accent4"/>
              </a:buClr>
              <a:buNone/>
            </a:pPr>
            <a:r>
              <a:rPr lang="en-US" sz="1600" b="1" dirty="0">
                <a:solidFill>
                  <a:srgbClr val="000000"/>
                </a:solidFill>
                <a:cs typeface="Segoe UI Semilight" panose="020B0402040204020203" pitchFamily="34" charset="0"/>
              </a:rPr>
              <a:t>Anticipated Enforcement Resources</a:t>
            </a:r>
          </a:p>
          <a:p>
            <a:pPr marL="0" indent="0">
              <a:lnSpc>
                <a:spcPct val="100000"/>
              </a:lnSpc>
              <a:buNone/>
            </a:pPr>
            <a:r>
              <a:rPr lang="en-US" sz="1600" dirty="0">
                <a:solidFill>
                  <a:srgbClr val="000000"/>
                </a:solidFill>
                <a:cs typeface="Segoe UI Semilight" panose="020B0402040204020203" pitchFamily="34" charset="0"/>
              </a:rPr>
              <a:t>Can you afford to bring on extra staff to enforce new regulations?</a:t>
            </a:r>
          </a:p>
          <a:p>
            <a:pPr marL="0" indent="0">
              <a:lnSpc>
                <a:spcPct val="100000"/>
              </a:lnSpc>
              <a:buNone/>
            </a:pPr>
            <a:r>
              <a:rPr lang="en-US" sz="1600" dirty="0">
                <a:solidFill>
                  <a:srgbClr val="000000"/>
                </a:solidFill>
                <a:cs typeface="Segoe UI Semilight" panose="020B0402040204020203" pitchFamily="34" charset="0"/>
              </a:rPr>
              <a:t>Will you contract with a third-party vendor to help with compliance? How will you pay for this?</a:t>
            </a:r>
          </a:p>
        </p:txBody>
      </p:sp>
      <p:sp>
        <p:nvSpPr>
          <p:cNvPr id="15" name="Text Placeholder 14"/>
          <p:cNvSpPr>
            <a:spLocks noGrp="1"/>
          </p:cNvSpPr>
          <p:nvPr>
            <p:ph type="body" sz="quarter" idx="4294967295"/>
            <p:custDataLst>
              <p:tags r:id="rId4"/>
            </p:custDataLst>
          </p:nvPr>
        </p:nvSpPr>
        <p:spPr>
          <a:xfrm>
            <a:off x="5626446" y="1795728"/>
            <a:ext cx="3105655" cy="4662737"/>
          </a:xfrm>
        </p:spPr>
        <p:txBody>
          <a:bodyPr>
            <a:noAutofit/>
          </a:bodyPr>
          <a:lstStyle/>
          <a:p>
            <a:pPr marL="0" indent="0">
              <a:lnSpc>
                <a:spcPct val="100000"/>
              </a:lnSpc>
              <a:buClr>
                <a:schemeClr val="accent5"/>
              </a:buClr>
              <a:buNone/>
            </a:pPr>
            <a:r>
              <a:rPr lang="en-US" sz="1600" b="1" dirty="0">
                <a:solidFill>
                  <a:srgbClr val="000000"/>
                </a:solidFill>
                <a:cs typeface="Segoe UI Semilight" panose="020B0402040204020203" pitchFamily="34" charset="0"/>
              </a:rPr>
              <a:t>What is the local government’s overall position?</a:t>
            </a:r>
          </a:p>
          <a:p>
            <a:pPr marL="0" indent="0">
              <a:lnSpc>
                <a:spcPct val="100000"/>
              </a:lnSpc>
              <a:buClr>
                <a:schemeClr val="accent5"/>
              </a:buClr>
              <a:buNone/>
            </a:pPr>
            <a:r>
              <a:rPr lang="en-US" sz="1600" dirty="0">
                <a:solidFill>
                  <a:srgbClr val="000000"/>
                </a:solidFill>
                <a:cs typeface="Segoe UI Semilight" panose="020B0402040204020203" pitchFamily="34" charset="0"/>
              </a:rPr>
              <a:t>Supportive of reasonable regulations?</a:t>
            </a:r>
          </a:p>
          <a:p>
            <a:pPr marL="0" indent="0">
              <a:lnSpc>
                <a:spcPct val="100000"/>
              </a:lnSpc>
              <a:buClr>
                <a:schemeClr val="accent5"/>
              </a:buClr>
              <a:buNone/>
            </a:pPr>
            <a:r>
              <a:rPr lang="en-US" sz="1600" dirty="0">
                <a:solidFill>
                  <a:srgbClr val="0070C0"/>
                </a:solidFill>
                <a:cs typeface="Segoe UI Semilight" panose="020B0402040204020203" pitchFamily="34" charset="0"/>
              </a:rPr>
              <a:t>This is a cross-disciplinary issue. Planning, Finance, Public Safety, Legal, and Economic Development personnel must communicate. </a:t>
            </a:r>
          </a:p>
          <a:p>
            <a:pPr marL="0" indent="0">
              <a:lnSpc>
                <a:spcPct val="100000"/>
              </a:lnSpc>
              <a:buClr>
                <a:schemeClr val="accent5"/>
              </a:buClr>
              <a:buNone/>
            </a:pPr>
            <a:r>
              <a:rPr lang="en-US" sz="1600" dirty="0">
                <a:solidFill>
                  <a:srgbClr val="0070C0"/>
                </a:solidFill>
                <a:cs typeface="Segoe UI Semilight" panose="020B0402040204020203" pitchFamily="34" charset="0"/>
              </a:rPr>
              <a:t> If land use regulations are not being enforced, hosts may be surprised when the tax department goes after them for unpaid occupancy taxes.</a:t>
            </a:r>
          </a:p>
        </p:txBody>
      </p:sp>
    </p:spTree>
    <p:extLst>
      <p:ext uri="{BB962C8B-B14F-4D97-AF65-F5344CB8AC3E}">
        <p14:creationId xmlns:p14="http://schemas.microsoft.com/office/powerpoint/2010/main" val="205768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6E96AC-D885-40EF-BE6E-CDCDBA923A90}"/>
              </a:ext>
            </a:extLst>
          </p:cNvPr>
          <p:cNvSpPr txBox="1"/>
          <p:nvPr>
            <p:custDataLst>
              <p:tags r:id="rId1"/>
            </p:custDataLst>
          </p:nvPr>
        </p:nvSpPr>
        <p:spPr>
          <a:xfrm>
            <a:off x="444071" y="1691516"/>
            <a:ext cx="8286750" cy="4708981"/>
          </a:xfrm>
          <a:prstGeom prst="rect">
            <a:avLst/>
          </a:prstGeom>
          <a:noFill/>
        </p:spPr>
        <p:txBody>
          <a:bodyPr wrap="square" rtlCol="0">
            <a:spAutoFit/>
          </a:bodyPr>
          <a:lstStyle/>
          <a:p>
            <a:r>
              <a:rPr lang="en-US" sz="1500" dirty="0"/>
              <a:t> </a:t>
            </a:r>
          </a:p>
          <a:p>
            <a:pPr algn="ctr"/>
            <a:r>
              <a:rPr lang="en-US" sz="1500" b="1" dirty="0"/>
              <a:t>What is the purpose?</a:t>
            </a:r>
          </a:p>
          <a:p>
            <a:pPr marL="285750" indent="-285750">
              <a:buFont typeface="Arial" panose="020B0604020202020204" pitchFamily="34" charset="0"/>
              <a:buChar char="•"/>
            </a:pPr>
            <a:r>
              <a:rPr lang="en-US" sz="1500" dirty="0"/>
              <a:t>Establish clear purpose and definitions	</a:t>
            </a:r>
          </a:p>
          <a:p>
            <a:endParaRPr lang="en-US" sz="1500" dirty="0"/>
          </a:p>
          <a:p>
            <a:pPr algn="ctr"/>
            <a:r>
              <a:rPr lang="en-US" sz="1500" b="1" dirty="0"/>
              <a:t>Who Can Host?</a:t>
            </a:r>
          </a:p>
          <a:p>
            <a:pPr marL="214313" indent="-214313">
              <a:buFont typeface="Arial" panose="020B0604020202020204" pitchFamily="34" charset="0"/>
              <a:buChar char="•"/>
            </a:pPr>
            <a:r>
              <a:rPr lang="en-US" sz="1500" dirty="0"/>
              <a:t>Ownership requirements</a:t>
            </a:r>
          </a:p>
          <a:p>
            <a:pPr marL="557213" lvl="1" indent="-214313">
              <a:buFont typeface="Arial" panose="020B0604020202020204" pitchFamily="34" charset="0"/>
              <a:buChar char="•"/>
            </a:pPr>
            <a:r>
              <a:rPr lang="en-US" sz="1500" dirty="0"/>
              <a:t>Permanent resident</a:t>
            </a:r>
          </a:p>
          <a:p>
            <a:pPr marL="557213" lvl="1" indent="-214313">
              <a:buFont typeface="Arial" panose="020B0604020202020204" pitchFamily="34" charset="0"/>
              <a:buChar char="•"/>
            </a:pPr>
            <a:r>
              <a:rPr lang="en-US" sz="1500" dirty="0"/>
              <a:t>Investor</a:t>
            </a:r>
          </a:p>
          <a:p>
            <a:pPr algn="ctr"/>
            <a:endParaRPr lang="en-US" sz="1500" dirty="0"/>
          </a:p>
          <a:p>
            <a:pPr algn="ctr"/>
            <a:r>
              <a:rPr lang="en-US" sz="1500" b="1" dirty="0"/>
              <a:t>What does the permitting process entail?</a:t>
            </a:r>
          </a:p>
          <a:p>
            <a:pPr marL="214313" indent="-214313">
              <a:buFont typeface="Arial" panose="020B0604020202020204" pitchFamily="34" charset="0"/>
              <a:buChar char="•"/>
            </a:pPr>
            <a:r>
              <a:rPr lang="en-US" sz="1500" dirty="0"/>
              <a:t>Will you require registration and permitting? </a:t>
            </a:r>
          </a:p>
          <a:p>
            <a:pPr marL="671513" lvl="1" indent="-214313">
              <a:buFont typeface="Arial" panose="020B0604020202020204" pitchFamily="34" charset="0"/>
              <a:buChar char="•"/>
            </a:pPr>
            <a:r>
              <a:rPr lang="en-US" sz="1500" dirty="0"/>
              <a:t>What info  necessary</a:t>
            </a:r>
          </a:p>
          <a:p>
            <a:pPr marL="671513" lvl="1" indent="-214313">
              <a:buFont typeface="Arial" panose="020B0604020202020204" pitchFamily="34" charset="0"/>
              <a:buChar char="•"/>
            </a:pPr>
            <a:r>
              <a:rPr lang="en-US" sz="1500" dirty="0"/>
              <a:t>Online application</a:t>
            </a:r>
          </a:p>
          <a:p>
            <a:pPr marL="671513" lvl="1" indent="-214313">
              <a:buFont typeface="Arial" panose="020B0604020202020204" pitchFamily="34" charset="0"/>
              <a:buChar char="•"/>
            </a:pPr>
            <a:r>
              <a:rPr lang="en-US" sz="1500" dirty="0"/>
              <a:t>What are the renewal and revocation procedures</a:t>
            </a:r>
          </a:p>
          <a:p>
            <a:pPr lvl="1"/>
            <a:endParaRPr lang="en-US" sz="1500" dirty="0"/>
          </a:p>
          <a:p>
            <a:pPr lvl="1"/>
            <a:endParaRPr lang="en-US" sz="1500" dirty="0"/>
          </a:p>
          <a:p>
            <a:pPr marL="214313" indent="-214313">
              <a:buFont typeface="Arial" panose="020B0604020202020204" pitchFamily="34" charset="0"/>
              <a:buChar char="•"/>
            </a:pPr>
            <a:r>
              <a:rPr lang="en-US" sz="1500" dirty="0">
                <a:solidFill>
                  <a:srgbClr val="0070C0"/>
                </a:solidFill>
              </a:rPr>
              <a:t>Will you require hosts to display their permit number in the property advertisements?</a:t>
            </a:r>
          </a:p>
          <a:p>
            <a:r>
              <a:rPr lang="en-US" sz="1500" dirty="0">
                <a:solidFill>
                  <a:srgbClr val="0070C0"/>
                </a:solidFill>
              </a:rPr>
              <a:t> </a:t>
            </a:r>
            <a:endParaRPr lang="en-US" sz="1500" dirty="0"/>
          </a:p>
          <a:p>
            <a:endParaRPr lang="en-US" sz="1500" dirty="0"/>
          </a:p>
          <a:p>
            <a:pPr marL="214313" indent="-214313">
              <a:buFont typeface="Arial" panose="020B0604020202020204" pitchFamily="34" charset="0"/>
              <a:buChar char="•"/>
            </a:pPr>
            <a:endParaRPr lang="en-US" sz="1500" dirty="0"/>
          </a:p>
        </p:txBody>
      </p:sp>
      <p:sp>
        <p:nvSpPr>
          <p:cNvPr id="3" name="TextBox 2"/>
          <p:cNvSpPr txBox="1"/>
          <p:nvPr>
            <p:custDataLst>
              <p:tags r:id="rId2"/>
            </p:custDataLst>
          </p:nvPr>
        </p:nvSpPr>
        <p:spPr>
          <a:xfrm>
            <a:off x="444071" y="601362"/>
            <a:ext cx="7083734" cy="769441"/>
          </a:xfrm>
          <a:prstGeom prst="rect">
            <a:avLst/>
          </a:prstGeom>
          <a:noFill/>
        </p:spPr>
        <p:txBody>
          <a:bodyPr wrap="none" rtlCol="0">
            <a:spAutoFit/>
          </a:bodyPr>
          <a:lstStyle/>
          <a:p>
            <a:r>
              <a:rPr lang="en-US" sz="4400" b="1" dirty="0">
                <a:solidFill>
                  <a:schemeClr val="bg1"/>
                </a:solidFill>
              </a:rPr>
              <a:t>Step 3: Drafting an Ordinance</a:t>
            </a:r>
          </a:p>
        </p:txBody>
      </p:sp>
    </p:spTree>
    <p:extLst>
      <p:ext uri="{BB962C8B-B14F-4D97-AF65-F5344CB8AC3E}">
        <p14:creationId xmlns:p14="http://schemas.microsoft.com/office/powerpoint/2010/main" val="1360092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4EABAB-2BEF-46E1-8F5B-C25B1C177FEC}"/>
              </a:ext>
            </a:extLst>
          </p:cNvPr>
          <p:cNvSpPr txBox="1"/>
          <p:nvPr>
            <p:custDataLst>
              <p:tags r:id="rId1"/>
            </p:custDataLst>
          </p:nvPr>
        </p:nvSpPr>
        <p:spPr>
          <a:xfrm>
            <a:off x="383575" y="1612815"/>
            <a:ext cx="8411104" cy="4362733"/>
          </a:xfrm>
          <a:prstGeom prst="rect">
            <a:avLst/>
          </a:prstGeom>
          <a:noFill/>
        </p:spPr>
        <p:txBody>
          <a:bodyPr wrap="square" rtlCol="0">
            <a:spAutoFit/>
          </a:bodyPr>
          <a:lstStyle/>
          <a:p>
            <a:r>
              <a:rPr lang="en-US" sz="1600" b="1" dirty="0"/>
              <a:t>Purpose</a:t>
            </a:r>
          </a:p>
          <a:p>
            <a:r>
              <a:rPr lang="en-US" sz="1600" dirty="0"/>
              <a:t>Sec. 8-10010. - Intent; purpose. It is the purpose of this chapter to </a:t>
            </a:r>
            <a:r>
              <a:rPr lang="en-US" sz="1600" b="1" dirty="0"/>
              <a:t>protect the public health, safety and general welfare of individuals and the community at large; to monitor and provide reasonable means for citizens to mitigate impacts created by occupancy of short-term vacation units; and to implement rationally based, reasonably tailored regulations to protect the integrity of the city's neighborhoods. </a:t>
            </a:r>
          </a:p>
          <a:p>
            <a:endParaRPr lang="en-US" sz="1350" b="1" dirty="0"/>
          </a:p>
          <a:p>
            <a:r>
              <a:rPr lang="en-US" sz="1400" b="1" dirty="0"/>
              <a:t>Certificate Application Process </a:t>
            </a:r>
            <a:r>
              <a:rPr lang="en-US" sz="1400" dirty="0"/>
              <a:t>(very involved)</a:t>
            </a:r>
            <a:endParaRPr lang="en-US" sz="1400" b="1" dirty="0"/>
          </a:p>
          <a:p>
            <a:pPr marL="214313" indent="-214313">
              <a:buFont typeface="Arial" panose="020B0604020202020204" pitchFamily="34" charset="0"/>
              <a:buChar char="•"/>
            </a:pPr>
            <a:r>
              <a:rPr lang="en-US" sz="1400" dirty="0"/>
              <a:t>Short term vacation rental certificate application must include:</a:t>
            </a:r>
          </a:p>
          <a:p>
            <a:pPr marL="557213" lvl="1" indent="-214313">
              <a:buFont typeface="Arial" panose="020B0604020202020204" pitchFamily="34" charset="0"/>
              <a:buChar char="•"/>
            </a:pPr>
            <a:r>
              <a:rPr lang="en-US" sz="1400" dirty="0"/>
              <a:t>All identifying information for the owner of record and the address of the rental unit/proof of ownership</a:t>
            </a:r>
          </a:p>
          <a:p>
            <a:pPr marL="557213" lvl="1" indent="-214313">
              <a:buFont typeface="Arial" panose="020B0604020202020204" pitchFamily="34" charset="0"/>
              <a:buChar char="•"/>
            </a:pPr>
            <a:r>
              <a:rPr lang="en-US" sz="1400" dirty="0">
                <a:highlight>
                  <a:srgbClr val="FFFF00"/>
                </a:highlight>
              </a:rPr>
              <a:t>Contact information for the rental agent</a:t>
            </a:r>
            <a:r>
              <a:rPr lang="en-US" sz="1400" dirty="0"/>
              <a:t>—person designated by the owner to be reasonably available 24/7</a:t>
            </a:r>
          </a:p>
          <a:p>
            <a:pPr marL="557213" lvl="1" indent="-214313">
              <a:buFont typeface="Arial" panose="020B0604020202020204" pitchFamily="34" charset="0"/>
              <a:buChar char="•"/>
            </a:pPr>
            <a:r>
              <a:rPr lang="en-US" sz="1400" dirty="0"/>
              <a:t>Number and location of parking spots</a:t>
            </a:r>
          </a:p>
          <a:p>
            <a:pPr marL="557213" lvl="1" indent="-214313">
              <a:buFont typeface="Arial" panose="020B0604020202020204" pitchFamily="34" charset="0"/>
              <a:buChar char="•"/>
            </a:pPr>
            <a:r>
              <a:rPr lang="en-US" sz="1400" dirty="0">
                <a:highlight>
                  <a:srgbClr val="FFFF00"/>
                </a:highlight>
              </a:rPr>
              <a:t>Sworn code compliance verification form</a:t>
            </a:r>
          </a:p>
          <a:p>
            <a:pPr marL="557213" lvl="1" indent="-214313">
              <a:buFont typeface="Arial" panose="020B0604020202020204" pitchFamily="34" charset="0"/>
              <a:buChar char="•"/>
            </a:pPr>
            <a:r>
              <a:rPr lang="en-US" sz="1400" dirty="0">
                <a:highlight>
                  <a:srgbClr val="FFFF00"/>
                </a:highlight>
              </a:rPr>
              <a:t>Proof of insurance </a:t>
            </a:r>
            <a:r>
              <a:rPr lang="en-US" sz="1400" dirty="0"/>
              <a:t>indicating that the premise is used as an STR</a:t>
            </a:r>
          </a:p>
          <a:p>
            <a:pPr marL="557213" lvl="1" indent="-214313">
              <a:buFont typeface="Arial" panose="020B0604020202020204" pitchFamily="34" charset="0"/>
              <a:buChar char="•"/>
            </a:pPr>
            <a:r>
              <a:rPr lang="en-US" sz="1400" dirty="0"/>
              <a:t>For condominium owners, a </a:t>
            </a:r>
            <a:r>
              <a:rPr lang="en-US" sz="1400" dirty="0">
                <a:highlight>
                  <a:srgbClr val="FFFF00"/>
                </a:highlight>
              </a:rPr>
              <a:t>copy of the condominium declaration </a:t>
            </a:r>
            <a:r>
              <a:rPr lang="en-US" sz="1400" dirty="0"/>
              <a:t>showing that STRs are not prohibited</a:t>
            </a:r>
          </a:p>
          <a:p>
            <a:pPr marL="557213" lvl="1" indent="-214313">
              <a:buFont typeface="Arial" panose="020B0604020202020204" pitchFamily="34" charset="0"/>
              <a:buChar char="•"/>
            </a:pPr>
            <a:r>
              <a:rPr lang="en-US" sz="1400" dirty="0"/>
              <a:t>Copy of a written rental agreement that the owner is responsible for executing with the occupant(s)</a:t>
            </a:r>
          </a:p>
          <a:p>
            <a:pPr marL="1243013" lvl="3" indent="-214313">
              <a:buFont typeface="Arial" panose="020B0604020202020204" pitchFamily="34" charset="0"/>
              <a:buChar char="•"/>
            </a:pPr>
            <a:r>
              <a:rPr lang="en-US" sz="1400" dirty="0"/>
              <a:t>STR certificate holder shall publish a short-term vacation rental certificate number and exemplar rental agreement in every print, digital or internet advertisement of the property.</a:t>
            </a:r>
          </a:p>
        </p:txBody>
      </p:sp>
      <p:sp>
        <p:nvSpPr>
          <p:cNvPr id="3" name="TextBox 2"/>
          <p:cNvSpPr txBox="1"/>
          <p:nvPr>
            <p:custDataLst>
              <p:tags r:id="rId2"/>
            </p:custDataLst>
          </p:nvPr>
        </p:nvSpPr>
        <p:spPr>
          <a:xfrm>
            <a:off x="383575" y="568412"/>
            <a:ext cx="3422475" cy="769441"/>
          </a:xfrm>
          <a:prstGeom prst="rect">
            <a:avLst/>
          </a:prstGeom>
          <a:noFill/>
        </p:spPr>
        <p:txBody>
          <a:bodyPr wrap="none" rtlCol="0">
            <a:spAutoFit/>
          </a:bodyPr>
          <a:lstStyle/>
          <a:p>
            <a:r>
              <a:rPr lang="en-US" sz="4400" b="1" dirty="0">
                <a:solidFill>
                  <a:schemeClr val="bg1"/>
                </a:solidFill>
              </a:rPr>
              <a:t>Savannah, GA</a:t>
            </a:r>
          </a:p>
        </p:txBody>
      </p:sp>
    </p:spTree>
    <p:extLst>
      <p:ext uri="{BB962C8B-B14F-4D97-AF65-F5344CB8AC3E}">
        <p14:creationId xmlns:p14="http://schemas.microsoft.com/office/powerpoint/2010/main" val="359182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28DF-3C06-4011-AD02-39CDAB23314D}"/>
              </a:ext>
            </a:extLst>
          </p:cNvPr>
          <p:cNvSpPr>
            <a:spLocks noGrp="1"/>
          </p:cNvSpPr>
          <p:nvPr>
            <p:ph type="title"/>
            <p:custDataLst>
              <p:tags r:id="rId1"/>
            </p:custDataLst>
          </p:nvPr>
        </p:nvSpPr>
        <p:spPr>
          <a:xfrm>
            <a:off x="373277" y="617838"/>
            <a:ext cx="7486650" cy="741953"/>
          </a:xfrm>
        </p:spPr>
        <p:txBody>
          <a:bodyPr>
            <a:noAutofit/>
          </a:bodyPr>
          <a:lstStyle/>
          <a:p>
            <a:r>
              <a:rPr lang="en-US" dirty="0"/>
              <a:t>Nashville, TN</a:t>
            </a:r>
          </a:p>
        </p:txBody>
      </p:sp>
      <p:sp>
        <p:nvSpPr>
          <p:cNvPr id="3" name="Content Placeholder 2">
            <a:extLst>
              <a:ext uri="{FF2B5EF4-FFF2-40B4-BE49-F238E27FC236}">
                <a16:creationId xmlns:a16="http://schemas.microsoft.com/office/drawing/2014/main" id="{375C70C1-7840-4851-9E40-69DA9F6F0C2C}"/>
              </a:ext>
            </a:extLst>
          </p:cNvPr>
          <p:cNvSpPr>
            <a:spLocks noGrp="1"/>
          </p:cNvSpPr>
          <p:nvPr>
            <p:ph idx="1"/>
            <p:custDataLst>
              <p:tags r:id="rId2"/>
            </p:custDataLst>
          </p:nvPr>
        </p:nvSpPr>
        <p:spPr>
          <a:xfrm>
            <a:off x="628650" y="1876426"/>
            <a:ext cx="8020050" cy="3613547"/>
          </a:xfrm>
        </p:spPr>
        <p:txBody>
          <a:bodyPr>
            <a:normAutofit/>
          </a:bodyPr>
          <a:lstStyle/>
          <a:p>
            <a:r>
              <a:rPr lang="en-US" sz="1600" dirty="0"/>
              <a:t>No person or entity shall </a:t>
            </a:r>
            <a:r>
              <a:rPr lang="en-US" sz="1600" dirty="0">
                <a:highlight>
                  <a:srgbClr val="FFFF00"/>
                </a:highlight>
              </a:rPr>
              <a:t>operate</a:t>
            </a:r>
            <a:r>
              <a:rPr lang="en-US" sz="1600" dirty="0"/>
              <a:t> a STR or </a:t>
            </a:r>
            <a:r>
              <a:rPr lang="en-US" sz="1600" dirty="0">
                <a:highlight>
                  <a:srgbClr val="FFFF00"/>
                </a:highlight>
              </a:rPr>
              <a:t>advertise</a:t>
            </a:r>
            <a:r>
              <a:rPr lang="en-US" sz="1600" dirty="0"/>
              <a:t> a residential property for use as a STRP without the owner of the property first having </a:t>
            </a:r>
            <a:r>
              <a:rPr lang="en-US" sz="1600" dirty="0">
                <a:highlight>
                  <a:srgbClr val="FFFF00"/>
                </a:highlight>
              </a:rPr>
              <a:t>obtained a STRP permit </a:t>
            </a:r>
            <a:r>
              <a:rPr lang="en-US" sz="1600" dirty="0"/>
              <a:t>issued by the department of codes administration in accordance with the provisions of this chapter.</a:t>
            </a:r>
          </a:p>
          <a:p>
            <a:pPr lvl="1"/>
            <a:r>
              <a:rPr lang="en-US" sz="1400" dirty="0"/>
              <a:t>Designate a responsible party residing within 25 miles of the STR</a:t>
            </a:r>
          </a:p>
          <a:p>
            <a:pPr lvl="1"/>
            <a:r>
              <a:rPr lang="en-US" sz="1400" dirty="0"/>
              <a:t>Provide proof of insurance coverage of not less than one million dollars per occurrence</a:t>
            </a:r>
          </a:p>
          <a:p>
            <a:pPr lvl="1"/>
            <a:r>
              <a:rPr lang="en-US" sz="1400" dirty="0"/>
              <a:t>Proof of written notice to each adjacent property owner</a:t>
            </a:r>
          </a:p>
          <a:p>
            <a:pPr lvl="1"/>
            <a:r>
              <a:rPr lang="en-US" sz="1400" dirty="0"/>
              <a:t>Statement that short term rentals do not violate any home owners association agreements, etc.</a:t>
            </a:r>
          </a:p>
          <a:p>
            <a:pPr lvl="1"/>
            <a:r>
              <a:rPr lang="en-US" sz="1400" dirty="0"/>
              <a:t>Proof of payment of all taxes due, including property taxes. For renewals, proof of paying the occupancy tax is required</a:t>
            </a:r>
          </a:p>
          <a:p>
            <a:r>
              <a:rPr lang="en-US" sz="1350" dirty="0"/>
              <a:t> </a:t>
            </a:r>
            <a:r>
              <a:rPr lang="en-US" sz="1600" dirty="0"/>
              <a:t>Any advertising or description of a STRP on any internet website must: (a) prominently display the permit number for the STRP unit; or (b) include an image of the permit, or a link to an image of the permit, in which the permit number is legible.</a:t>
            </a:r>
          </a:p>
        </p:txBody>
      </p:sp>
    </p:spTree>
    <p:extLst>
      <p:ext uri="{BB962C8B-B14F-4D97-AF65-F5344CB8AC3E}">
        <p14:creationId xmlns:p14="http://schemas.microsoft.com/office/powerpoint/2010/main" val="353938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C85B6-AA87-46C3-87BE-B937EDD3AF65}"/>
              </a:ext>
            </a:extLst>
          </p:cNvPr>
          <p:cNvSpPr/>
          <p:nvPr>
            <p:custDataLst>
              <p:tags r:id="rId1"/>
            </p:custDataLst>
          </p:nvPr>
        </p:nvSpPr>
        <p:spPr>
          <a:xfrm>
            <a:off x="462863" y="1702401"/>
            <a:ext cx="8201025" cy="2423740"/>
          </a:xfrm>
          <a:prstGeom prst="rect">
            <a:avLst/>
          </a:prstGeom>
        </p:spPr>
        <p:txBody>
          <a:bodyPr wrap="square">
            <a:spAutoFit/>
          </a:bodyPr>
          <a:lstStyle/>
          <a:p>
            <a:pPr marL="285750" indent="-285750" algn="ctr">
              <a:buClr>
                <a:srgbClr val="2E75B6"/>
              </a:buClr>
              <a:buFont typeface="Wingdings" panose="05000000000000000000" pitchFamily="2" charset="2"/>
              <a:buChar char="§"/>
            </a:pPr>
            <a:r>
              <a:rPr lang="en-US" sz="3600" dirty="0"/>
              <a:t>Existing Land Use Categories</a:t>
            </a:r>
          </a:p>
          <a:p>
            <a:pPr marL="285750" indent="-285750" algn="ctr">
              <a:buClr>
                <a:srgbClr val="2E75B6"/>
              </a:buClr>
              <a:buFont typeface="Wingdings" panose="05000000000000000000" pitchFamily="2" charset="2"/>
              <a:buChar char="§"/>
            </a:pPr>
            <a:r>
              <a:rPr lang="en-US" sz="3600" dirty="0"/>
              <a:t>Districts and Neighborhood Boundaries</a:t>
            </a:r>
          </a:p>
          <a:p>
            <a:pPr marL="285750" indent="-285750" algn="ctr">
              <a:buClr>
                <a:srgbClr val="2E75B6"/>
              </a:buClr>
              <a:buFont typeface="Wingdings" panose="05000000000000000000" pitchFamily="2" charset="2"/>
              <a:buChar char="§"/>
            </a:pPr>
            <a:r>
              <a:rPr lang="en-US" sz="3600" dirty="0"/>
              <a:t>Unit Density Control</a:t>
            </a:r>
          </a:p>
          <a:p>
            <a:endParaRPr lang="en-US" sz="1350" dirty="0"/>
          </a:p>
          <a:p>
            <a:pPr algn="ctr"/>
            <a:r>
              <a:rPr lang="en-US" sz="1500" dirty="0"/>
              <a:t>.</a:t>
            </a:r>
          </a:p>
          <a:p>
            <a:endParaRPr lang="en-US" sz="1500" dirty="0"/>
          </a:p>
        </p:txBody>
      </p:sp>
      <p:sp>
        <p:nvSpPr>
          <p:cNvPr id="3" name="TextBox 2"/>
          <p:cNvSpPr txBox="1"/>
          <p:nvPr>
            <p:custDataLst>
              <p:tags r:id="rId2"/>
            </p:custDataLst>
          </p:nvPr>
        </p:nvSpPr>
        <p:spPr>
          <a:xfrm>
            <a:off x="244308" y="584887"/>
            <a:ext cx="8449557" cy="754053"/>
          </a:xfrm>
          <a:prstGeom prst="rect">
            <a:avLst/>
          </a:prstGeom>
          <a:noFill/>
        </p:spPr>
        <p:txBody>
          <a:bodyPr wrap="none" rtlCol="0">
            <a:spAutoFit/>
          </a:bodyPr>
          <a:lstStyle/>
          <a:p>
            <a:r>
              <a:rPr lang="en-US" sz="4200" b="1" dirty="0">
                <a:solidFill>
                  <a:schemeClr val="bg1"/>
                </a:solidFill>
              </a:rPr>
              <a:t>Land Use and Zoning Considerations</a:t>
            </a:r>
          </a:p>
        </p:txBody>
      </p:sp>
    </p:spTree>
    <p:extLst>
      <p:ext uri="{BB962C8B-B14F-4D97-AF65-F5344CB8AC3E}">
        <p14:creationId xmlns:p14="http://schemas.microsoft.com/office/powerpoint/2010/main" val="325979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039A2D-49BC-4391-8CD0-FC3118C249E2}"/>
              </a:ext>
            </a:extLst>
          </p:cNvPr>
          <p:cNvSpPr/>
          <p:nvPr>
            <p:custDataLst>
              <p:tags r:id="rId1"/>
            </p:custDataLst>
          </p:nvPr>
        </p:nvSpPr>
        <p:spPr>
          <a:xfrm>
            <a:off x="421674" y="1677430"/>
            <a:ext cx="8047265" cy="4178067"/>
          </a:xfrm>
          <a:prstGeom prst="rect">
            <a:avLst/>
          </a:prstGeom>
        </p:spPr>
        <p:txBody>
          <a:bodyPr wrap="square">
            <a:spAutoFit/>
          </a:bodyPr>
          <a:lstStyle/>
          <a:p>
            <a:pPr marL="285750" indent="-285750">
              <a:buClr>
                <a:srgbClr val="2E75B6"/>
              </a:buClr>
              <a:buFont typeface="Wingdings" panose="05000000000000000000" pitchFamily="2" charset="2"/>
              <a:buChar char="§"/>
            </a:pPr>
            <a:r>
              <a:rPr lang="en-US" dirty="0"/>
              <a:t>Occupancy Limits</a:t>
            </a:r>
          </a:p>
          <a:p>
            <a:pPr marL="628650" lvl="1" indent="-285750">
              <a:buClr>
                <a:srgbClr val="2E75B6"/>
              </a:buClr>
              <a:buFont typeface="Wingdings" panose="05000000000000000000" pitchFamily="2" charset="2"/>
              <a:buChar char="§"/>
            </a:pPr>
            <a:r>
              <a:rPr lang="en-US" dirty="0"/>
              <a:t>Helps limit party houses</a:t>
            </a:r>
          </a:p>
          <a:p>
            <a:pPr marL="628650" lvl="1" indent="-285750">
              <a:buClr>
                <a:srgbClr val="2E75B6"/>
              </a:buClr>
              <a:buFont typeface="Wingdings" panose="05000000000000000000" pitchFamily="2" charset="2"/>
              <a:buChar char="§"/>
            </a:pPr>
            <a:r>
              <a:rPr lang="en-US" dirty="0"/>
              <a:t>Water/sewer issues</a:t>
            </a:r>
          </a:p>
          <a:p>
            <a:pPr marL="285750" indent="-285750">
              <a:buClr>
                <a:srgbClr val="2E75B6"/>
              </a:buClr>
              <a:buFont typeface="Wingdings" panose="05000000000000000000" pitchFamily="2" charset="2"/>
              <a:buChar char="§"/>
            </a:pPr>
            <a:r>
              <a:rPr lang="en-US" dirty="0"/>
              <a:t>Limit number of bedrooms that can be rented in homestays</a:t>
            </a:r>
          </a:p>
          <a:p>
            <a:endParaRPr lang="en-US" dirty="0"/>
          </a:p>
          <a:p>
            <a:r>
              <a:rPr lang="en-US" dirty="0"/>
              <a:t>Nashville: The </a:t>
            </a:r>
            <a:r>
              <a:rPr lang="en-US" dirty="0">
                <a:highlight>
                  <a:srgbClr val="FFFF00"/>
                </a:highlight>
              </a:rPr>
              <a:t>maximum number of occupants </a:t>
            </a:r>
            <a:r>
              <a:rPr lang="en-US" dirty="0"/>
              <a:t>permitted on a STRP property at any one time </a:t>
            </a:r>
            <a:r>
              <a:rPr lang="en-US" dirty="0">
                <a:highlight>
                  <a:srgbClr val="FFFF00"/>
                </a:highlight>
              </a:rPr>
              <a:t>shall not exceed more than twice the number of sleeping rooms plus four. </a:t>
            </a:r>
            <a:r>
              <a:rPr lang="en-US" dirty="0"/>
              <a:t>Simultaneous rental to more than one party under separate contracts shall not be allowed. </a:t>
            </a:r>
            <a:r>
              <a:rPr lang="en-US" dirty="0">
                <a:highlight>
                  <a:srgbClr val="FFFF00"/>
                </a:highlight>
              </a:rPr>
              <a:t>The occupancy maximum shall be conspicuously posted within the STRP unit. </a:t>
            </a:r>
            <a:r>
              <a:rPr lang="en-US" dirty="0"/>
              <a:t>Advertising a STRP for more occupants than allowed by this regulation shall be grounds for revocation of the permit.</a:t>
            </a:r>
          </a:p>
          <a:p>
            <a:endParaRPr lang="en-US" dirty="0"/>
          </a:p>
          <a:p>
            <a:r>
              <a:rPr lang="en-US" dirty="0"/>
              <a:t>Boulder: Prohibits renting the dwelling unit and an accessory unit on the same property.</a:t>
            </a:r>
          </a:p>
          <a:p>
            <a:endParaRPr lang="en-US" sz="1350" dirty="0"/>
          </a:p>
        </p:txBody>
      </p:sp>
      <p:sp>
        <p:nvSpPr>
          <p:cNvPr id="3" name="TextBox 2"/>
          <p:cNvSpPr txBox="1"/>
          <p:nvPr>
            <p:custDataLst>
              <p:tags r:id="rId2"/>
            </p:custDataLst>
          </p:nvPr>
        </p:nvSpPr>
        <p:spPr>
          <a:xfrm>
            <a:off x="346216" y="593125"/>
            <a:ext cx="5707973" cy="769441"/>
          </a:xfrm>
          <a:prstGeom prst="rect">
            <a:avLst/>
          </a:prstGeom>
          <a:noFill/>
        </p:spPr>
        <p:txBody>
          <a:bodyPr wrap="none" rtlCol="0">
            <a:spAutoFit/>
          </a:bodyPr>
          <a:lstStyle/>
          <a:p>
            <a:r>
              <a:rPr lang="en-US" sz="4400" b="1" dirty="0">
                <a:solidFill>
                  <a:schemeClr val="bg1"/>
                </a:solidFill>
              </a:rPr>
              <a:t>STR Unit Characteristics</a:t>
            </a:r>
          </a:p>
        </p:txBody>
      </p:sp>
    </p:spTree>
    <p:extLst>
      <p:ext uri="{BB962C8B-B14F-4D97-AF65-F5344CB8AC3E}">
        <p14:creationId xmlns:p14="http://schemas.microsoft.com/office/powerpoint/2010/main" val="45987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8387C3-5AC8-4A4E-A362-ADAE85A8601D}"/>
              </a:ext>
            </a:extLst>
          </p:cNvPr>
          <p:cNvSpPr/>
          <p:nvPr>
            <p:custDataLst>
              <p:tags r:id="rId1"/>
            </p:custDataLst>
          </p:nvPr>
        </p:nvSpPr>
        <p:spPr>
          <a:xfrm>
            <a:off x="522847" y="1739986"/>
            <a:ext cx="7780895" cy="2400657"/>
          </a:xfrm>
          <a:prstGeom prst="rect">
            <a:avLst/>
          </a:prstGeom>
        </p:spPr>
        <p:txBody>
          <a:bodyPr wrap="square">
            <a:spAutoFit/>
          </a:bodyPr>
          <a:lstStyle/>
          <a:p>
            <a:pPr marL="342900" indent="-342900">
              <a:buClr>
                <a:srgbClr val="2E75B6"/>
              </a:buClr>
              <a:buFont typeface="Wingdings" panose="05000000000000000000" pitchFamily="2" charset="2"/>
              <a:buChar char="§"/>
            </a:pPr>
            <a:r>
              <a:rPr lang="en-US" sz="2100" dirty="0"/>
              <a:t>Interior &amp; exterior signage</a:t>
            </a:r>
          </a:p>
          <a:p>
            <a:pPr marL="342900" indent="-342900">
              <a:buClr>
                <a:srgbClr val="2E75B6"/>
              </a:buClr>
              <a:buFont typeface="Wingdings" panose="05000000000000000000" pitchFamily="2" charset="2"/>
              <a:buChar char="§"/>
            </a:pPr>
            <a:r>
              <a:rPr lang="en-US" sz="2100" dirty="0"/>
              <a:t>Designated rental agent </a:t>
            </a:r>
          </a:p>
          <a:p>
            <a:pPr marL="342900" indent="-342900">
              <a:buClr>
                <a:srgbClr val="2E75B6"/>
              </a:buClr>
              <a:buFont typeface="Wingdings" panose="05000000000000000000" pitchFamily="2" charset="2"/>
              <a:buChar char="§"/>
            </a:pPr>
            <a:r>
              <a:rPr lang="en-US" sz="2100" dirty="0"/>
              <a:t>Notice to neighboring property owners</a:t>
            </a:r>
          </a:p>
          <a:p>
            <a:pPr marL="342900" indent="-342900">
              <a:buClr>
                <a:srgbClr val="2E75B6"/>
              </a:buClr>
              <a:buFont typeface="Wingdings" panose="05000000000000000000" pitchFamily="2" charset="2"/>
              <a:buChar char="§"/>
            </a:pPr>
            <a:r>
              <a:rPr lang="en-US" sz="2100" dirty="0"/>
              <a:t>Insurance</a:t>
            </a:r>
          </a:p>
          <a:p>
            <a:pPr marL="342900" indent="-342900">
              <a:buClr>
                <a:srgbClr val="2E75B6"/>
              </a:buClr>
              <a:buFont typeface="Wingdings" panose="05000000000000000000" pitchFamily="2" charset="2"/>
              <a:buChar char="§"/>
            </a:pPr>
            <a:r>
              <a:rPr lang="en-US" sz="2100" dirty="0"/>
              <a:t>Health and safety</a:t>
            </a:r>
          </a:p>
          <a:p>
            <a:pPr marL="800100" lvl="1" indent="-342900">
              <a:buClr>
                <a:srgbClr val="2E75B6"/>
              </a:buClr>
              <a:buFont typeface="Wingdings" panose="05000000000000000000" pitchFamily="2" charset="2"/>
              <a:buChar char="§"/>
            </a:pPr>
            <a:r>
              <a:rPr lang="en-US" sz="2400" dirty="0">
                <a:solidFill>
                  <a:srgbClr val="000000"/>
                </a:solidFill>
                <a:cs typeface="Segoe UI Semilight" panose="020B0402040204020203" pitchFamily="34" charset="0"/>
              </a:rPr>
              <a:t>Consider compliance checklist</a:t>
            </a:r>
          </a:p>
          <a:p>
            <a:pPr marL="800100" lvl="1" indent="-342900">
              <a:buClr>
                <a:srgbClr val="2E75B6"/>
              </a:buClr>
              <a:buFont typeface="Wingdings" panose="05000000000000000000" pitchFamily="2" charset="2"/>
              <a:buChar char="§"/>
            </a:pPr>
            <a:endParaRPr lang="en-US" sz="2100" dirty="0"/>
          </a:p>
        </p:txBody>
      </p:sp>
      <p:pic>
        <p:nvPicPr>
          <p:cNvPr id="4" name="Picture 3" descr="A red stop sign sitting on the side of a building&#10;&#10;Description generated with high confidence">
            <a:extLst>
              <a:ext uri="{FF2B5EF4-FFF2-40B4-BE49-F238E27FC236}">
                <a16:creationId xmlns:a16="http://schemas.microsoft.com/office/drawing/2014/main" id="{0B2D9CAD-5591-4223-A1A2-9081BA9EF6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296" y="4207477"/>
            <a:ext cx="3867912" cy="2057400"/>
          </a:xfrm>
          <a:prstGeom prst="rect">
            <a:avLst/>
          </a:prstGeom>
        </p:spPr>
      </p:pic>
      <p:sp>
        <p:nvSpPr>
          <p:cNvPr id="3" name="TextBox 2"/>
          <p:cNvSpPr txBox="1"/>
          <p:nvPr>
            <p:custDataLst>
              <p:tags r:id="rId2"/>
            </p:custDataLst>
          </p:nvPr>
        </p:nvSpPr>
        <p:spPr>
          <a:xfrm>
            <a:off x="333375" y="593123"/>
            <a:ext cx="7157152" cy="769441"/>
          </a:xfrm>
          <a:prstGeom prst="rect">
            <a:avLst/>
          </a:prstGeom>
          <a:noFill/>
        </p:spPr>
        <p:txBody>
          <a:bodyPr wrap="none" rtlCol="0">
            <a:spAutoFit/>
          </a:bodyPr>
          <a:lstStyle/>
          <a:p>
            <a:r>
              <a:rPr lang="en-US" sz="4400" b="1" dirty="0">
                <a:solidFill>
                  <a:schemeClr val="bg1"/>
                </a:solidFill>
              </a:rPr>
              <a:t>Host Operation Requirements</a:t>
            </a:r>
          </a:p>
        </p:txBody>
      </p:sp>
    </p:spTree>
    <p:extLst>
      <p:ext uri="{BB962C8B-B14F-4D97-AF65-F5344CB8AC3E}">
        <p14:creationId xmlns:p14="http://schemas.microsoft.com/office/powerpoint/2010/main" val="2392816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F2E6-A19F-4903-9E9F-E81AAABFF9AE}"/>
              </a:ext>
            </a:extLst>
          </p:cNvPr>
          <p:cNvSpPr>
            <a:spLocks noGrp="1"/>
          </p:cNvSpPr>
          <p:nvPr>
            <p:ph type="title"/>
            <p:custDataLst>
              <p:tags r:id="rId1"/>
            </p:custDataLst>
          </p:nvPr>
        </p:nvSpPr>
        <p:spPr>
          <a:xfrm>
            <a:off x="628650" y="381697"/>
            <a:ext cx="7886700" cy="1204746"/>
          </a:xfrm>
        </p:spPr>
        <p:txBody>
          <a:bodyPr/>
          <a:lstStyle/>
          <a:p>
            <a:r>
              <a:rPr lang="en-US" dirty="0"/>
              <a:t>Guest Requirements	</a:t>
            </a:r>
          </a:p>
        </p:txBody>
      </p:sp>
      <p:sp>
        <p:nvSpPr>
          <p:cNvPr id="3" name="Content Placeholder 2">
            <a:extLst>
              <a:ext uri="{FF2B5EF4-FFF2-40B4-BE49-F238E27FC236}">
                <a16:creationId xmlns:a16="http://schemas.microsoft.com/office/drawing/2014/main" id="{86BC3ED2-BEDF-46C1-91F2-50C94811AF0C}"/>
              </a:ext>
            </a:extLst>
          </p:cNvPr>
          <p:cNvSpPr>
            <a:spLocks noGrp="1"/>
          </p:cNvSpPr>
          <p:nvPr>
            <p:ph sz="half" idx="1"/>
            <p:custDataLst>
              <p:tags r:id="rId2"/>
            </p:custDataLst>
          </p:nvPr>
        </p:nvSpPr>
        <p:spPr>
          <a:xfrm>
            <a:off x="628650" y="1825625"/>
            <a:ext cx="3886200" cy="4351338"/>
          </a:xfrm>
        </p:spPr>
        <p:txBody>
          <a:bodyPr/>
          <a:lstStyle/>
          <a:p>
            <a:r>
              <a:rPr lang="en-US" sz="2000" dirty="0"/>
              <a:t>Noise Ordinance</a:t>
            </a:r>
          </a:p>
          <a:p>
            <a:r>
              <a:rPr lang="en-US" sz="2000" dirty="0"/>
              <a:t>Vehicle/Parking Limits</a:t>
            </a:r>
          </a:p>
          <a:p>
            <a:r>
              <a:rPr lang="en-US" sz="2000" dirty="0"/>
              <a:t>Guest Registration</a:t>
            </a:r>
          </a:p>
          <a:p>
            <a:r>
              <a:rPr lang="en-US" sz="2000" dirty="0"/>
              <a:t>Environmental Concerns</a:t>
            </a:r>
          </a:p>
          <a:p>
            <a:endParaRPr lang="en-US" dirty="0"/>
          </a:p>
          <a:p>
            <a:pPr marL="0" indent="0">
              <a:buNone/>
            </a:pPr>
            <a:endParaRPr lang="en-US" dirty="0"/>
          </a:p>
        </p:txBody>
      </p:sp>
      <p:pic>
        <p:nvPicPr>
          <p:cNvPr id="6" name="Content Placeholder 5" descr="A sandy beach next to the ocean&#10;&#10;Description generated with very high confidence">
            <a:extLst>
              <a:ext uri="{FF2B5EF4-FFF2-40B4-BE49-F238E27FC236}">
                <a16:creationId xmlns:a16="http://schemas.microsoft.com/office/drawing/2014/main" id="{D51950BD-0DA9-4EEB-B4F4-BAB9652EB35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48818" y="1911351"/>
            <a:ext cx="4066532" cy="3439694"/>
          </a:xfrm>
        </p:spPr>
      </p:pic>
    </p:spTree>
    <p:extLst>
      <p:ext uri="{BB962C8B-B14F-4D97-AF65-F5344CB8AC3E}">
        <p14:creationId xmlns:p14="http://schemas.microsoft.com/office/powerpoint/2010/main" val="56924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F0FF3B-4FDE-456A-958D-9CF1F3D44ECA}"/>
              </a:ext>
            </a:extLst>
          </p:cNvPr>
          <p:cNvSpPr txBox="1"/>
          <p:nvPr>
            <p:custDataLst>
              <p:tags r:id="rId1"/>
            </p:custDataLst>
          </p:nvPr>
        </p:nvSpPr>
        <p:spPr>
          <a:xfrm>
            <a:off x="447675" y="1743334"/>
            <a:ext cx="8420100" cy="3539430"/>
          </a:xfrm>
          <a:prstGeom prst="rect">
            <a:avLst/>
          </a:prstGeom>
          <a:noFill/>
        </p:spPr>
        <p:txBody>
          <a:bodyPr wrap="square" rtlCol="0">
            <a:spAutoFit/>
          </a:bodyPr>
          <a:lstStyle/>
          <a:p>
            <a:r>
              <a:rPr lang="en-US" sz="1500" dirty="0"/>
              <a:t> </a:t>
            </a:r>
            <a:r>
              <a:rPr lang="en-US" sz="1600" dirty="0"/>
              <a:t>(a) All STRP occupants </a:t>
            </a:r>
            <a:r>
              <a:rPr lang="en-US" sz="1600" dirty="0">
                <a:highlight>
                  <a:srgbClr val="FFFF00"/>
                </a:highlight>
              </a:rPr>
              <a:t>shall abide by all applicable noise restrictions </a:t>
            </a:r>
            <a:r>
              <a:rPr lang="en-US" sz="1600" dirty="0"/>
              <a:t>and regulations regarding the public peace and welfare contained in the Metropolitan Code. . .</a:t>
            </a:r>
          </a:p>
          <a:p>
            <a:endParaRPr lang="en-US" sz="1600" dirty="0"/>
          </a:p>
          <a:p>
            <a:r>
              <a:rPr lang="en-US" sz="1600" dirty="0"/>
              <a:t>(b) The </a:t>
            </a:r>
            <a:r>
              <a:rPr lang="en-US" sz="1600" dirty="0">
                <a:highlight>
                  <a:srgbClr val="FFFF00"/>
                </a:highlight>
              </a:rPr>
              <a:t>STRP shall meet </a:t>
            </a:r>
            <a:r>
              <a:rPr lang="en-US" sz="1600" dirty="0"/>
              <a:t>all applicable requirements of the state and </a:t>
            </a:r>
            <a:r>
              <a:rPr lang="en-US" sz="1600" dirty="0">
                <a:highlight>
                  <a:srgbClr val="FFFF00"/>
                </a:highlight>
              </a:rPr>
              <a:t>local building and fire safety codes, including, but not limited to, having approved smoke alarms </a:t>
            </a:r>
            <a:r>
              <a:rPr lang="en-US" sz="1600" dirty="0"/>
              <a:t>installed as follows:</a:t>
            </a:r>
            <a:br>
              <a:rPr lang="en-US" sz="1600" dirty="0"/>
            </a:br>
            <a:r>
              <a:rPr lang="en-US" sz="1600" dirty="0" err="1"/>
              <a:t>i</a:t>
            </a:r>
            <a:r>
              <a:rPr lang="en-US" sz="1600" dirty="0"/>
              <a:t>. In all sleeping areas.</a:t>
            </a:r>
            <a:br>
              <a:rPr lang="en-US" sz="1600" dirty="0"/>
            </a:br>
            <a:r>
              <a:rPr lang="en-US" sz="1600" dirty="0"/>
              <a:t>ii. In every room in the path of the means of egress from the sleeping area to the door leading from the sleeping unit.</a:t>
            </a:r>
            <a:br>
              <a:rPr lang="en-US" sz="1600" dirty="0"/>
            </a:br>
            <a:r>
              <a:rPr lang="en-US" sz="1600" dirty="0"/>
              <a:t>iii. In each story within the sleeping unit, including basements.</a:t>
            </a:r>
          </a:p>
          <a:p>
            <a:br>
              <a:rPr lang="en-US" sz="1600" dirty="0"/>
            </a:br>
            <a:r>
              <a:rPr lang="en-US" sz="1600" dirty="0"/>
              <a:t>c. </a:t>
            </a:r>
            <a:r>
              <a:rPr lang="en-US" sz="1600" dirty="0">
                <a:highlight>
                  <a:srgbClr val="FFFF00"/>
                </a:highlight>
              </a:rPr>
              <a:t>Parking</a:t>
            </a:r>
            <a:r>
              <a:rPr lang="en-US" sz="1600" dirty="0"/>
              <a:t>: No recreational vehicles, buses, or trailers shall be visible on the street or property in conjunction with the STRP use.</a:t>
            </a:r>
          </a:p>
          <a:p>
            <a:br>
              <a:rPr lang="en-US" sz="1600" dirty="0"/>
            </a:br>
            <a:r>
              <a:rPr lang="en-US" sz="1600" dirty="0"/>
              <a:t>d. No food shall be prepared for or served to the transient by the permit holder.</a:t>
            </a:r>
          </a:p>
        </p:txBody>
      </p:sp>
      <p:sp>
        <p:nvSpPr>
          <p:cNvPr id="3" name="TextBox 2"/>
          <p:cNvSpPr txBox="1"/>
          <p:nvPr>
            <p:custDataLst>
              <p:tags r:id="rId2"/>
            </p:custDataLst>
          </p:nvPr>
        </p:nvSpPr>
        <p:spPr>
          <a:xfrm>
            <a:off x="359755" y="593124"/>
            <a:ext cx="2319866" cy="769441"/>
          </a:xfrm>
          <a:prstGeom prst="rect">
            <a:avLst/>
          </a:prstGeom>
          <a:noFill/>
        </p:spPr>
        <p:txBody>
          <a:bodyPr wrap="none" rtlCol="0">
            <a:spAutoFit/>
          </a:bodyPr>
          <a:lstStyle/>
          <a:p>
            <a:r>
              <a:rPr lang="en-US" sz="4400" b="1" dirty="0">
                <a:solidFill>
                  <a:schemeClr val="bg1"/>
                </a:solidFill>
              </a:rPr>
              <a:t>Nashville</a:t>
            </a:r>
          </a:p>
        </p:txBody>
      </p:sp>
    </p:spTree>
    <p:extLst>
      <p:ext uri="{BB962C8B-B14F-4D97-AF65-F5344CB8AC3E}">
        <p14:creationId xmlns:p14="http://schemas.microsoft.com/office/powerpoint/2010/main" val="2097329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B374-7C0D-4959-8715-2334676C2A24}"/>
              </a:ext>
            </a:extLst>
          </p:cNvPr>
          <p:cNvSpPr>
            <a:spLocks noGrp="1"/>
          </p:cNvSpPr>
          <p:nvPr>
            <p:ph type="title"/>
          </p:nvPr>
        </p:nvSpPr>
        <p:spPr/>
        <p:txBody>
          <a:bodyPr/>
          <a:lstStyle/>
          <a:p>
            <a:r>
              <a:rPr lang="en-US" dirty="0"/>
              <a:t>Step 4: Revision</a:t>
            </a:r>
          </a:p>
        </p:txBody>
      </p:sp>
      <p:sp>
        <p:nvSpPr>
          <p:cNvPr id="3" name="Content Placeholder 2">
            <a:extLst>
              <a:ext uri="{FF2B5EF4-FFF2-40B4-BE49-F238E27FC236}">
                <a16:creationId xmlns:a16="http://schemas.microsoft.com/office/drawing/2014/main" id="{CA47B4B1-0574-437A-B544-C87DABE58E13}"/>
              </a:ext>
            </a:extLst>
          </p:cNvPr>
          <p:cNvSpPr>
            <a:spLocks noGrp="1"/>
          </p:cNvSpPr>
          <p:nvPr>
            <p:ph idx="1"/>
          </p:nvPr>
        </p:nvSpPr>
        <p:spPr/>
        <p:txBody>
          <a:bodyPr/>
          <a:lstStyle/>
          <a:p>
            <a:r>
              <a:rPr lang="en-US" dirty="0"/>
              <a:t>Revise and incorporate feedback</a:t>
            </a:r>
          </a:p>
        </p:txBody>
      </p:sp>
    </p:spTree>
    <p:extLst>
      <p:ext uri="{BB962C8B-B14F-4D97-AF65-F5344CB8AC3E}">
        <p14:creationId xmlns:p14="http://schemas.microsoft.com/office/powerpoint/2010/main" val="344603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a:bodyPr>
          <a:lstStyle/>
          <a:p>
            <a:r>
              <a:rPr lang="en-US" sz="3800" dirty="0">
                <a:effectLst>
                  <a:outerShdw blurRad="38100" dist="38100" dir="2700000" algn="tl">
                    <a:srgbClr val="000000">
                      <a:alpha val="43137"/>
                    </a:srgbClr>
                  </a:outerShdw>
                </a:effectLst>
                <a:cs typeface="Segoe UI Semilight" panose="020B0402040204020203" pitchFamily="34" charset="0"/>
              </a:rPr>
              <a:t>Charming Charleston Carriage House</a:t>
            </a:r>
            <a:endParaRPr lang="en-US" sz="3800" dirty="0"/>
          </a:p>
        </p:txBody>
      </p:sp>
      <p:pic>
        <p:nvPicPr>
          <p:cNvPr id="23" name="Picture Placeholder 2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44768" y="1652630"/>
            <a:ext cx="3989556" cy="4351338"/>
          </a:xfrm>
        </p:spPr>
      </p:pic>
      <p:sp>
        <p:nvSpPr>
          <p:cNvPr id="2" name="Slide Number Placeholder 1">
            <a:extLst>
              <a:ext uri="{FF2B5EF4-FFF2-40B4-BE49-F238E27FC236}">
                <a16:creationId xmlns:a16="http://schemas.microsoft.com/office/drawing/2014/main" id="{6563A3B3-4FD4-46FF-8FD7-2693AA765988}"/>
              </a:ext>
            </a:extLst>
          </p:cNvPr>
          <p:cNvSpPr>
            <a:spLocks noGrp="1"/>
          </p:cNvSpPr>
          <p:nvPr>
            <p:ph type="sldNum" sz="quarter" idx="12"/>
            <p:custDataLst>
              <p:tags r:id="rId2"/>
            </p:custDataLst>
          </p:nvPr>
        </p:nvSpPr>
        <p:spPr>
          <a:xfrm>
            <a:off x="6457950" y="6356351"/>
            <a:ext cx="2057400" cy="365125"/>
          </a:xfrm>
        </p:spPr>
        <p:txBody>
          <a:bodyPr/>
          <a:lstStyle/>
          <a:p>
            <a:fld id="{03EB59E2-90B9-4CD3-AC74-D672227E13C3}" type="slidenum">
              <a:rPr lang="en-US" smtClean="0"/>
              <a:pPr/>
              <a:t>3</a:t>
            </a:fld>
            <a:endParaRPr lang="en-US" dirty="0"/>
          </a:p>
        </p:txBody>
      </p:sp>
      <p:sp>
        <p:nvSpPr>
          <p:cNvPr id="19" name="Text Placeholder 18"/>
          <p:cNvSpPr>
            <a:spLocks noGrp="1"/>
          </p:cNvSpPr>
          <p:nvPr>
            <p:ph type="body" sz="quarter" idx="4294967295"/>
            <p:custDataLst>
              <p:tags r:id="rId3"/>
            </p:custDataLst>
          </p:nvPr>
        </p:nvSpPr>
        <p:spPr>
          <a:xfrm>
            <a:off x="4433178" y="3010165"/>
            <a:ext cx="4083050" cy="1922463"/>
          </a:xfrm>
        </p:spPr>
        <p:txBody>
          <a:bodyPr>
            <a:normAutofit/>
          </a:bodyPr>
          <a:lstStyle/>
          <a:p>
            <a:pPr marL="0" indent="0" algn="ctr">
              <a:buNone/>
            </a:pPr>
            <a:r>
              <a:rPr lang="en-US" sz="3200" dirty="0">
                <a:solidFill>
                  <a:srgbClr val="000000"/>
                </a:solidFill>
                <a:cs typeface="Segoe UI Semilight" panose="020B0402040204020203" pitchFamily="34" charset="0"/>
              </a:rPr>
              <a:t>$100 per night.</a:t>
            </a:r>
          </a:p>
          <a:p>
            <a:pPr marL="171458" indent="-171458" algn="ctr">
              <a:buFont typeface="Wingdings" panose="05000000000000000000" pitchFamily="2" charset="2"/>
              <a:buChar char="Ø"/>
            </a:pPr>
            <a:endParaRPr lang="en-US" sz="1400" dirty="0">
              <a:solidFill>
                <a:srgbClr val="000000"/>
              </a:solidFill>
              <a:cs typeface="Segoe UI Semilight" panose="020B0402040204020203" pitchFamily="34" charset="0"/>
            </a:endParaRPr>
          </a:p>
        </p:txBody>
      </p:sp>
    </p:spTree>
    <p:extLst>
      <p:ext uri="{BB962C8B-B14F-4D97-AF65-F5344CB8AC3E}">
        <p14:creationId xmlns:p14="http://schemas.microsoft.com/office/powerpoint/2010/main" val="1841334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custDataLst>
              <p:tags r:id="rId1"/>
            </p:custDataLst>
          </p:nvPr>
        </p:nvSpPr>
        <p:spPr>
          <a:xfrm>
            <a:off x="628650" y="381697"/>
            <a:ext cx="7886700" cy="1204746"/>
          </a:xfrm>
        </p:spPr>
        <p:txBody>
          <a:bodyPr/>
          <a:lstStyle/>
          <a:p>
            <a:r>
              <a:rPr lang="en-US" dirty="0"/>
              <a:t> Need Help?</a:t>
            </a:r>
          </a:p>
        </p:txBody>
      </p:sp>
      <p:sp>
        <p:nvSpPr>
          <p:cNvPr id="22" name="Text Placeholder 21"/>
          <p:cNvSpPr>
            <a:spLocks noGrp="1"/>
          </p:cNvSpPr>
          <p:nvPr>
            <p:ph type="body" sz="quarter" idx="12"/>
            <p:custDataLst>
              <p:tags r:id="rId2"/>
            </p:custDataLst>
          </p:nvPr>
        </p:nvSpPr>
        <p:spPr>
          <a:xfrm>
            <a:off x="393651" y="2594228"/>
            <a:ext cx="1964443" cy="3606260"/>
          </a:xfrm>
        </p:spPr>
        <p:txBody>
          <a:bodyPr/>
          <a:lstStyle/>
          <a:p>
            <a:pPr>
              <a:buFont typeface="Wingdings" panose="05000000000000000000" pitchFamily="2" charset="2"/>
              <a:buChar char="§"/>
            </a:pPr>
            <a:r>
              <a:rPr lang="en-US" sz="1600" dirty="0">
                <a:solidFill>
                  <a:srgbClr val="000000"/>
                </a:solidFill>
                <a:ea typeface="Yu Gothic UI Semilight" panose="020B0400000000000000" pitchFamily="34" charset="-128"/>
              </a:rPr>
              <a:t>Enforceable regulatory frameworks that simultaneously protects citizens' property rights and the rights of the neighbors</a:t>
            </a:r>
          </a:p>
          <a:p>
            <a:pPr>
              <a:buFont typeface="Wingdings" panose="05000000000000000000" pitchFamily="2" charset="2"/>
              <a:buChar char="§"/>
            </a:pPr>
            <a:endParaRPr lang="en-US" sz="1600" dirty="0">
              <a:solidFill>
                <a:srgbClr val="000000"/>
              </a:solidFill>
              <a:ea typeface="Yu Gothic UI Semilight" panose="020B0400000000000000" pitchFamily="34" charset="-128"/>
            </a:endParaRPr>
          </a:p>
        </p:txBody>
      </p:sp>
      <p:sp>
        <p:nvSpPr>
          <p:cNvPr id="23" name="Text Placeholder 22"/>
          <p:cNvSpPr>
            <a:spLocks noGrp="1"/>
          </p:cNvSpPr>
          <p:nvPr>
            <p:ph type="body" sz="quarter" idx="15"/>
            <p:custDataLst>
              <p:tags r:id="rId3"/>
            </p:custDataLst>
          </p:nvPr>
        </p:nvSpPr>
        <p:spPr>
          <a:xfrm>
            <a:off x="2432314" y="2594228"/>
            <a:ext cx="1964443" cy="3606260"/>
          </a:xfrm>
        </p:spPr>
        <p:txBody>
          <a:bodyPr/>
          <a:lstStyle/>
          <a:p>
            <a:pPr>
              <a:buFont typeface="Wingdings" panose="05000000000000000000" pitchFamily="2" charset="2"/>
              <a:buChar char="§"/>
            </a:pPr>
            <a:r>
              <a:rPr lang="en-US" sz="1600" dirty="0">
                <a:solidFill>
                  <a:srgbClr val="000000"/>
                </a:solidFill>
                <a:ea typeface="Yu Gothic UI Semilight" panose="020B0400000000000000" pitchFamily="34" charset="-128"/>
              </a:rPr>
              <a:t>A dramatic reduction in noise, parking and trash complaints related to short-term rentals</a:t>
            </a:r>
          </a:p>
        </p:txBody>
      </p:sp>
      <p:sp>
        <p:nvSpPr>
          <p:cNvPr id="24" name="Text Placeholder 23"/>
          <p:cNvSpPr>
            <a:spLocks noGrp="1"/>
          </p:cNvSpPr>
          <p:nvPr>
            <p:ph type="body" sz="quarter" idx="17"/>
            <p:custDataLst>
              <p:tags r:id="rId4"/>
            </p:custDataLst>
          </p:nvPr>
        </p:nvSpPr>
        <p:spPr>
          <a:xfrm>
            <a:off x="4470976" y="2594228"/>
            <a:ext cx="1964443" cy="3606260"/>
          </a:xfrm>
        </p:spPr>
        <p:txBody>
          <a:bodyPr/>
          <a:lstStyle/>
          <a:p>
            <a:pPr>
              <a:buFont typeface="Wingdings" panose="05000000000000000000" pitchFamily="2" charset="2"/>
              <a:buChar char="§"/>
            </a:pPr>
            <a:r>
              <a:rPr lang="en-US" sz="1600" dirty="0">
                <a:solidFill>
                  <a:srgbClr val="000000"/>
                </a:solidFill>
                <a:ea typeface="Yu Gothic UI Semilight" panose="020B0400000000000000" pitchFamily="34" charset="-128"/>
              </a:rPr>
              <a:t>Improved municipal finances resulting from higher TOT collections and permitting fees</a:t>
            </a:r>
          </a:p>
          <a:p>
            <a:pPr>
              <a:buFont typeface="Wingdings" panose="05000000000000000000" pitchFamily="2" charset="2"/>
              <a:buChar char="§"/>
            </a:pPr>
            <a:endParaRPr lang="en-US" sz="1600" dirty="0">
              <a:solidFill>
                <a:srgbClr val="000000"/>
              </a:solidFill>
              <a:ea typeface="Yu Gothic UI Semilight" panose="020B0400000000000000" pitchFamily="34" charset="-128"/>
            </a:endParaRPr>
          </a:p>
        </p:txBody>
      </p:sp>
      <p:sp>
        <p:nvSpPr>
          <p:cNvPr id="25" name="Text Placeholder 24"/>
          <p:cNvSpPr>
            <a:spLocks noGrp="1"/>
          </p:cNvSpPr>
          <p:nvPr>
            <p:ph type="body" sz="quarter" idx="19"/>
            <p:custDataLst>
              <p:tags r:id="rId5"/>
            </p:custDataLst>
          </p:nvPr>
        </p:nvSpPr>
        <p:spPr>
          <a:xfrm>
            <a:off x="6509639" y="2594228"/>
            <a:ext cx="1964443" cy="3606260"/>
          </a:xfrm>
        </p:spPr>
        <p:txBody>
          <a:bodyPr>
            <a:normAutofit/>
          </a:bodyPr>
          <a:lstStyle/>
          <a:p>
            <a:pPr>
              <a:buFont typeface="Wingdings" panose="05000000000000000000" pitchFamily="2" charset="2"/>
              <a:buChar char="§"/>
            </a:pPr>
            <a:r>
              <a:rPr lang="en-US" sz="1600" dirty="0">
                <a:solidFill>
                  <a:srgbClr val="000000"/>
                </a:solidFill>
                <a:ea typeface="Yu Gothic UI Semilight" panose="020B0400000000000000" pitchFamily="34" charset="-128"/>
              </a:rPr>
              <a:t>Dramatically lower monitoring and enforcement costs</a:t>
            </a:r>
          </a:p>
          <a:p>
            <a:pPr>
              <a:buFont typeface="Wingdings" panose="05000000000000000000" pitchFamily="2" charset="2"/>
              <a:buChar char="§"/>
            </a:pPr>
            <a:endParaRPr lang="en-US" sz="1600" dirty="0">
              <a:solidFill>
                <a:srgbClr val="000000"/>
              </a:solidFill>
              <a:ea typeface="Yu Gothic UI Semilight" panose="020B0400000000000000" pitchFamily="34" charset="-128"/>
            </a:endParaRPr>
          </a:p>
        </p:txBody>
      </p:sp>
      <p:pic>
        <p:nvPicPr>
          <p:cNvPr id="8" name="Picture 7">
            <a:extLst>
              <a:ext uri="{FF2B5EF4-FFF2-40B4-BE49-F238E27FC236}">
                <a16:creationId xmlns:a16="http://schemas.microsoft.com/office/drawing/2014/main" id="{63907055-F267-4BD0-B5FC-8269C23851DB}"/>
              </a:ext>
            </a:extLst>
          </p:cNvPr>
          <p:cNvPicPr>
            <a:picLocks noChangeAspect="1"/>
          </p:cNvPicPr>
          <p:nvPr/>
        </p:nvPicPr>
        <p:blipFill>
          <a:blip r:embed="rId7"/>
          <a:stretch>
            <a:fillRect/>
          </a:stretch>
        </p:blipFill>
        <p:spPr>
          <a:xfrm>
            <a:off x="904126" y="1831457"/>
            <a:ext cx="2054831" cy="586198"/>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958E6230-E5BD-4A1C-9A69-203A2046C4AD}"/>
              </a:ext>
            </a:extLst>
          </p:cNvPr>
          <p:cNvPicPr>
            <a:picLocks noChangeAspect="1"/>
          </p:cNvPicPr>
          <p:nvPr/>
        </p:nvPicPr>
        <p:blipFill>
          <a:blip r:embed="rId8"/>
          <a:stretch>
            <a:fillRect/>
          </a:stretch>
        </p:blipFill>
        <p:spPr>
          <a:xfrm>
            <a:off x="6021345" y="1589568"/>
            <a:ext cx="1794918" cy="987597"/>
          </a:xfrm>
          <a:prstGeom prst="rect">
            <a:avLst/>
          </a:prstGeom>
        </p:spPr>
      </p:pic>
    </p:spTree>
    <p:extLst>
      <p:ext uri="{BB962C8B-B14F-4D97-AF65-F5344CB8AC3E}">
        <p14:creationId xmlns:p14="http://schemas.microsoft.com/office/powerpoint/2010/main" val="1287180689"/>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cing — Host Compliance - Google Chrome">
            <a:extLst>
              <a:ext uri="{FF2B5EF4-FFF2-40B4-BE49-F238E27FC236}">
                <a16:creationId xmlns:a16="http://schemas.microsoft.com/office/drawing/2014/main" id="{A4B481A7-0A9B-4BC4-B53B-BF69C7F9335C}"/>
              </a:ext>
            </a:extLst>
          </p:cNvPr>
          <p:cNvPicPr>
            <a:picLocks noChangeAspect="1"/>
          </p:cNvPicPr>
          <p:nvPr/>
        </p:nvPicPr>
        <p:blipFill rotWithShape="1">
          <a:blip r:embed="rId4">
            <a:extLst>
              <a:ext uri="{28A0092B-C50C-407E-A947-70E740481C1C}">
                <a14:useLocalDpi xmlns:a14="http://schemas.microsoft.com/office/drawing/2010/main" val="0"/>
              </a:ext>
            </a:extLst>
          </a:blip>
          <a:srcRect l="417" t="667" r="637" b="1113"/>
          <a:stretch/>
        </p:blipFill>
        <p:spPr>
          <a:xfrm>
            <a:off x="411892" y="1688757"/>
            <a:ext cx="8048368" cy="4357816"/>
          </a:xfrm>
          <a:prstGeom prst="rect">
            <a:avLst/>
          </a:prstGeom>
          <a:noFill/>
          <a:ln>
            <a:noFill/>
          </a:ln>
        </p:spPr>
      </p:pic>
      <p:sp>
        <p:nvSpPr>
          <p:cNvPr id="4" name="Slide Number Placeholder 3">
            <a:extLst>
              <a:ext uri="{FF2B5EF4-FFF2-40B4-BE49-F238E27FC236}">
                <a16:creationId xmlns:a16="http://schemas.microsoft.com/office/drawing/2014/main" id="{52B9B5DB-23B6-4E87-BB05-D058284C11AA}"/>
              </a:ext>
            </a:extLst>
          </p:cNvPr>
          <p:cNvSpPr>
            <a:spLocks noGrp="1"/>
          </p:cNvSpPr>
          <p:nvPr>
            <p:ph type="sldNum" sz="quarter" idx="11"/>
            <p:custDataLst>
              <p:tags r:id="rId1"/>
            </p:custDataLst>
          </p:nvPr>
        </p:nvSpPr>
        <p:spPr>
          <a:xfrm>
            <a:off x="8482693" y="5624174"/>
            <a:ext cx="420007" cy="273802"/>
          </a:xfrm>
        </p:spPr>
        <p:txBody>
          <a:bodyPr vert="horz" lIns="45720" tIns="22860" rIns="45720" bIns="22860" rtlCol="0" anchor="ctr">
            <a:normAutofit/>
          </a:bodyPr>
          <a:lstStyle/>
          <a:p>
            <a:pPr defTabSz="457223">
              <a:spcAft>
                <a:spcPts val="300"/>
              </a:spcAft>
            </a:pPr>
            <a:fld id="{03EB59E2-90B9-4CD3-AC74-D672227E13C3}" type="slidenum">
              <a:rPr lang="en-US" sz="600">
                <a:solidFill>
                  <a:srgbClr val="898989"/>
                </a:solidFill>
              </a:rPr>
              <a:pPr defTabSz="457223">
                <a:spcAft>
                  <a:spcPts val="300"/>
                </a:spcAft>
              </a:pPr>
              <a:t>31</a:t>
            </a:fld>
            <a:endParaRPr lang="en-US" sz="600">
              <a:solidFill>
                <a:srgbClr val="898989"/>
              </a:solidFill>
            </a:endParaRPr>
          </a:p>
        </p:txBody>
      </p:sp>
      <p:sp>
        <p:nvSpPr>
          <p:cNvPr id="3" name="Title 2"/>
          <p:cNvSpPr>
            <a:spLocks noGrp="1"/>
          </p:cNvSpPr>
          <p:nvPr>
            <p:ph type="title"/>
            <p:custDataLst>
              <p:tags r:id="rId2"/>
            </p:custDataLst>
          </p:nvPr>
        </p:nvSpPr>
        <p:spPr>
          <a:xfrm>
            <a:off x="628650" y="381697"/>
            <a:ext cx="7886700" cy="1204746"/>
          </a:xfrm>
        </p:spPr>
        <p:txBody>
          <a:bodyPr/>
          <a:lstStyle/>
          <a:p>
            <a:r>
              <a:rPr lang="en-US" dirty="0"/>
              <a:t>Cost</a:t>
            </a:r>
          </a:p>
        </p:txBody>
      </p:sp>
    </p:spTree>
    <p:extLst>
      <p:ext uri="{BB962C8B-B14F-4D97-AF65-F5344CB8AC3E}">
        <p14:creationId xmlns:p14="http://schemas.microsoft.com/office/powerpoint/2010/main" val="1673029368"/>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A700-EBD0-47D8-BF2B-A0334EE94A81}"/>
              </a:ext>
            </a:extLst>
          </p:cNvPr>
          <p:cNvSpPr>
            <a:spLocks noGrp="1"/>
          </p:cNvSpPr>
          <p:nvPr>
            <p:ph type="title"/>
            <p:custDataLst>
              <p:tags r:id="rId1"/>
            </p:custDataLst>
          </p:nvPr>
        </p:nvSpPr>
        <p:spPr>
          <a:xfrm>
            <a:off x="628650" y="381697"/>
            <a:ext cx="7886700" cy="1204746"/>
          </a:xfrm>
        </p:spPr>
        <p:txBody>
          <a:bodyPr/>
          <a:lstStyle/>
          <a:p>
            <a:r>
              <a:rPr lang="en-US" dirty="0"/>
              <a:t>Summary</a:t>
            </a:r>
          </a:p>
        </p:txBody>
      </p:sp>
      <p:sp>
        <p:nvSpPr>
          <p:cNvPr id="3" name="Content Placeholder 2">
            <a:extLst>
              <a:ext uri="{FF2B5EF4-FFF2-40B4-BE49-F238E27FC236}">
                <a16:creationId xmlns:a16="http://schemas.microsoft.com/office/drawing/2014/main" id="{83FF64B9-04F4-46A6-BB7B-37BA9B329E87}"/>
              </a:ext>
            </a:extLst>
          </p:cNvPr>
          <p:cNvSpPr>
            <a:spLocks noGrp="1"/>
          </p:cNvSpPr>
          <p:nvPr>
            <p:ph idx="1"/>
            <p:custDataLst>
              <p:tags r:id="rId2"/>
            </p:custDataLst>
          </p:nvPr>
        </p:nvSpPr>
        <p:spPr>
          <a:xfrm>
            <a:off x="628650" y="1825625"/>
            <a:ext cx="7886700" cy="4351338"/>
          </a:xfrm>
        </p:spPr>
        <p:txBody>
          <a:bodyPr>
            <a:normAutofit/>
          </a:bodyPr>
          <a:lstStyle/>
          <a:p>
            <a:pPr marL="228611" indent="-228611"/>
            <a:r>
              <a:rPr lang="en-US" sz="2000" dirty="0"/>
              <a:t>Clearly define a purpose </a:t>
            </a:r>
          </a:p>
          <a:p>
            <a:pPr marL="228611" indent="-228611"/>
            <a:r>
              <a:rPr lang="en-US" sz="2000" dirty="0"/>
              <a:t>Registration</a:t>
            </a:r>
          </a:p>
          <a:p>
            <a:pPr marL="571529" lvl="1" indent="-228611"/>
            <a:r>
              <a:rPr lang="en-US" sz="2000" dirty="0"/>
              <a:t>Allow for online registration of STRs rather than a traditional paper-based process</a:t>
            </a:r>
          </a:p>
          <a:p>
            <a:pPr marL="571529" lvl="1" indent="-228611"/>
            <a:r>
              <a:rPr lang="en-US" sz="2000" dirty="0"/>
              <a:t>Consider keeping registration fees low to increase compliance</a:t>
            </a:r>
          </a:p>
          <a:p>
            <a:pPr marL="571529" lvl="1" indent="-228611"/>
            <a:r>
              <a:rPr lang="en-US" sz="2000" dirty="0"/>
              <a:t>Use model ordinances</a:t>
            </a:r>
          </a:p>
          <a:p>
            <a:pPr marL="228611" indent="-228611"/>
            <a:r>
              <a:rPr lang="en-US" sz="2000" dirty="0"/>
              <a:t>Initiate enforcement activities when an ordinance is passed or amended. </a:t>
            </a:r>
            <a:r>
              <a:rPr lang="en-US" sz="2000" b="1" dirty="0"/>
              <a:t>Be prepared to act!</a:t>
            </a:r>
          </a:p>
          <a:p>
            <a:pPr marL="228611" indent="-228611"/>
            <a:r>
              <a:rPr lang="en-US" sz="2000" dirty="0"/>
              <a:t>Compliance monitoring must be consistent</a:t>
            </a:r>
          </a:p>
          <a:p>
            <a:pPr marL="228611" indent="-228611"/>
            <a:r>
              <a:rPr lang="en-US" sz="2000" dirty="0"/>
              <a:t>Make the regulations simple and enforceable</a:t>
            </a:r>
          </a:p>
          <a:p>
            <a:endParaRPr lang="en-US" sz="2000" dirty="0"/>
          </a:p>
        </p:txBody>
      </p:sp>
    </p:spTree>
    <p:extLst>
      <p:ext uri="{BB962C8B-B14F-4D97-AF65-F5344CB8AC3E}">
        <p14:creationId xmlns:p14="http://schemas.microsoft.com/office/powerpoint/2010/main" val="2372912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321276" y="1803835"/>
            <a:ext cx="8188410" cy="853492"/>
          </a:xfrm>
        </p:spPr>
        <p:txBody>
          <a:bodyPr>
            <a:noAutofit/>
          </a:bodyPr>
          <a:lstStyle/>
          <a:p>
            <a:pPr algn="ctr"/>
            <a:r>
              <a:rPr lang="en-US" sz="4500" dirty="0"/>
              <a:t>Local Occupancy Taxes</a:t>
            </a:r>
          </a:p>
        </p:txBody>
      </p:sp>
    </p:spTree>
    <p:extLst>
      <p:ext uri="{BB962C8B-B14F-4D97-AF65-F5344CB8AC3E}">
        <p14:creationId xmlns:p14="http://schemas.microsoft.com/office/powerpoint/2010/main" val="4122893165"/>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628650" y="381697"/>
            <a:ext cx="7886700" cy="1204746"/>
          </a:xfrm>
        </p:spPr>
        <p:txBody>
          <a:bodyPr/>
          <a:lstStyle/>
          <a:p>
            <a:r>
              <a:rPr lang="en-US" altLang="en-US" dirty="0"/>
              <a:t>Poll #2: My jurisdiction is..</a:t>
            </a:r>
          </a:p>
        </p:txBody>
      </p:sp>
      <p:sp>
        <p:nvSpPr>
          <p:cNvPr id="6147" name="Content Placeholder 2"/>
          <p:cNvSpPr>
            <a:spLocks noGrp="1"/>
          </p:cNvSpPr>
          <p:nvPr>
            <p:ph idx="1"/>
            <p:custDataLst>
              <p:tags r:id="rId2"/>
            </p:custDataLst>
          </p:nvPr>
        </p:nvSpPr>
        <p:spPr>
          <a:xfrm>
            <a:off x="628650" y="1825625"/>
            <a:ext cx="7886700" cy="4351338"/>
          </a:xfrm>
        </p:spPr>
        <p:txBody>
          <a:bodyPr/>
          <a:lstStyle/>
          <a:p>
            <a:r>
              <a:rPr lang="en-US" altLang="en-US" dirty="0"/>
              <a:t>Already levying occupancy taxes</a:t>
            </a:r>
          </a:p>
          <a:p>
            <a:r>
              <a:rPr lang="en-US" altLang="en-US" dirty="0"/>
              <a:t>Not levying occupancy taxes now but considering levying occupancy taxes in the future.</a:t>
            </a:r>
          </a:p>
          <a:p>
            <a:r>
              <a:rPr lang="en-US" altLang="en-US" dirty="0"/>
              <a:t>No plans to levy occupancy taxes. </a:t>
            </a:r>
          </a:p>
          <a:p>
            <a:endParaRPr lang="en-US" altLang="en-US" dirty="0"/>
          </a:p>
        </p:txBody>
      </p:sp>
    </p:spTree>
    <p:extLst>
      <p:ext uri="{BB962C8B-B14F-4D97-AF65-F5344CB8AC3E}">
        <p14:creationId xmlns:p14="http://schemas.microsoft.com/office/powerpoint/2010/main" val="1871347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313038" y="156519"/>
            <a:ext cx="8246075" cy="154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custDataLst>
              <p:tags r:id="rId2"/>
            </p:custDataLst>
          </p:nvPr>
        </p:nvSpPr>
        <p:spPr>
          <a:xfrm>
            <a:off x="719781" y="573560"/>
            <a:ext cx="8234749" cy="3280172"/>
          </a:xfrm>
        </p:spPr>
        <p:txBody>
          <a:bodyPr>
            <a:normAutofit/>
          </a:bodyPr>
          <a:lstStyle/>
          <a:p>
            <a:pPr marL="0" indent="0">
              <a:buNone/>
            </a:pPr>
            <a:r>
              <a:rPr lang="en-US" altLang="en-US" sz="4050" b="1" dirty="0"/>
              <a:t>If you only remember one thing about local occupancy taxes, remember that . . . </a:t>
            </a:r>
            <a:endParaRPr lang="en-US" altLang="en-US" sz="4050" b="1" i="1" dirty="0"/>
          </a:p>
          <a:p>
            <a:pPr marL="0" indent="0">
              <a:buNone/>
            </a:pPr>
            <a:endParaRPr lang="en-US" altLang="en-US" sz="4050" b="1" i="1" dirty="0"/>
          </a:p>
          <a:p>
            <a:pPr marL="0" indent="0">
              <a:buNone/>
            </a:pPr>
            <a:r>
              <a:rPr lang="en-US" altLang="en-US" sz="4050" b="1" i="1" dirty="0"/>
              <a:t>It’s all about the local bill.</a:t>
            </a:r>
          </a:p>
        </p:txBody>
      </p:sp>
    </p:spTree>
    <p:extLst>
      <p:ext uri="{BB962C8B-B14F-4D97-AF65-F5344CB8AC3E}">
        <p14:creationId xmlns:p14="http://schemas.microsoft.com/office/powerpoint/2010/main" val="189367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628650" y="381697"/>
            <a:ext cx="7886700" cy="1204746"/>
          </a:xfrm>
        </p:spPr>
        <p:txBody>
          <a:bodyPr/>
          <a:lstStyle/>
          <a:p>
            <a:r>
              <a:rPr lang="en-US" altLang="en-US"/>
              <a:t>Why?</a:t>
            </a:r>
          </a:p>
        </p:txBody>
      </p:sp>
      <p:sp>
        <p:nvSpPr>
          <p:cNvPr id="3" name="Content Placeholder 2"/>
          <p:cNvSpPr>
            <a:spLocks noGrp="1"/>
          </p:cNvSpPr>
          <p:nvPr>
            <p:ph idx="1"/>
            <p:custDataLst>
              <p:tags r:id="rId2"/>
            </p:custDataLst>
          </p:nvPr>
        </p:nvSpPr>
        <p:spPr/>
        <p:txBody>
          <a:bodyPr/>
          <a:lstStyle/>
          <a:p>
            <a:r>
              <a:rPr lang="en-US" altLang="en-US" dirty="0">
                <a:solidFill>
                  <a:srgbClr val="FF0000"/>
                </a:solidFill>
              </a:rPr>
              <a:t>No</a:t>
            </a:r>
            <a:r>
              <a:rPr lang="en-US" altLang="en-US" dirty="0"/>
              <a:t> general authority for local OT</a:t>
            </a:r>
          </a:p>
          <a:p>
            <a:endParaRPr lang="en-US" altLang="en-US" dirty="0"/>
          </a:p>
          <a:p>
            <a:r>
              <a:rPr lang="en-US" altLang="en-US" dirty="0"/>
              <a:t>No local bill = no local OT</a:t>
            </a:r>
          </a:p>
          <a:p>
            <a:endParaRPr lang="en-US" altLang="en-US" dirty="0"/>
          </a:p>
          <a:p>
            <a:r>
              <a:rPr lang="en-US" altLang="en-US" dirty="0"/>
              <a:t>Local bill will control:</a:t>
            </a:r>
          </a:p>
          <a:p>
            <a:pPr lvl="1"/>
            <a:r>
              <a:rPr lang="en-US" altLang="en-US" dirty="0"/>
              <a:t>Rate</a:t>
            </a:r>
          </a:p>
          <a:p>
            <a:pPr lvl="1"/>
            <a:r>
              <a:rPr lang="en-US" altLang="en-US" dirty="0"/>
              <a:t>Use of proceeds</a:t>
            </a:r>
          </a:p>
          <a:p>
            <a:endParaRPr lang="en-US" altLang="en-US" dirty="0"/>
          </a:p>
          <a:p>
            <a:pPr lvl="1"/>
            <a:endParaRPr lang="en-US" altLang="en-US" dirty="0"/>
          </a:p>
        </p:txBody>
      </p:sp>
    </p:spTree>
    <p:extLst>
      <p:ext uri="{BB962C8B-B14F-4D97-AF65-F5344CB8AC3E}">
        <p14:creationId xmlns:p14="http://schemas.microsoft.com/office/powerpoint/2010/main" val="1721850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628650" y="381697"/>
            <a:ext cx="7886700" cy="1204746"/>
          </a:xfrm>
        </p:spPr>
        <p:txBody>
          <a:bodyPr/>
          <a:lstStyle/>
          <a:p>
            <a:r>
              <a:rPr lang="en-US" altLang="en-US"/>
              <a:t>How Do I Find My Local OT Bill?</a:t>
            </a:r>
          </a:p>
        </p:txBody>
      </p:sp>
      <p:sp>
        <p:nvSpPr>
          <p:cNvPr id="3" name="Content Placeholder 2"/>
          <p:cNvSpPr>
            <a:spLocks noGrp="1"/>
          </p:cNvSpPr>
          <p:nvPr>
            <p:ph idx="1"/>
            <p:custDataLst>
              <p:tags r:id="rId2"/>
            </p:custDataLst>
          </p:nvPr>
        </p:nvSpPr>
        <p:spPr/>
        <p:txBody>
          <a:bodyPr>
            <a:normAutofit/>
          </a:bodyPr>
          <a:lstStyle/>
          <a:p>
            <a:r>
              <a:rPr lang="en-US" altLang="en-US" sz="2400" dirty="0"/>
              <a:t>List maintained by the General Assembly staff</a:t>
            </a:r>
          </a:p>
          <a:p>
            <a:pPr lvl="1"/>
            <a:r>
              <a:rPr lang="en-US" altLang="en-US" i="1" dirty="0"/>
              <a:t>Link in Coates’ Canons occupancy tax blog posts</a:t>
            </a:r>
          </a:p>
          <a:p>
            <a:pPr lvl="1"/>
            <a:r>
              <a:rPr lang="en-US" altLang="en-US" i="1" dirty="0"/>
              <a:t>Summarizes max rate, use of proceeds, unusual provisions</a:t>
            </a:r>
          </a:p>
          <a:p>
            <a:pPr lvl="1"/>
            <a:endParaRPr lang="en-US" altLang="en-US" i="1" dirty="0"/>
          </a:p>
          <a:p>
            <a:r>
              <a:rPr lang="en-US" altLang="en-US" sz="2400" dirty="0"/>
              <a:t>Search Session Laws on General Assembly’s website</a:t>
            </a:r>
          </a:p>
          <a:p>
            <a:pPr lvl="1"/>
            <a:r>
              <a:rPr lang="en-US" altLang="en-US" dirty="0">
                <a:hlinkClick r:id="rId4"/>
              </a:rPr>
              <a:t>https://www.ncleg.net/</a:t>
            </a:r>
            <a:r>
              <a:rPr lang="en-US" altLang="en-US" dirty="0"/>
              <a:t>     </a:t>
            </a:r>
          </a:p>
        </p:txBody>
      </p:sp>
    </p:spTree>
    <p:extLst>
      <p:ext uri="{BB962C8B-B14F-4D97-AF65-F5344CB8AC3E}">
        <p14:creationId xmlns:p14="http://schemas.microsoft.com/office/powerpoint/2010/main" val="370021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a:xfrm>
            <a:off x="628650" y="381697"/>
            <a:ext cx="7886700" cy="1204746"/>
          </a:xfrm>
        </p:spPr>
        <p:txBody>
          <a:bodyPr/>
          <a:lstStyle/>
          <a:p>
            <a:r>
              <a:rPr lang="en-US" altLang="en-US"/>
              <a:t>General Admin Provisions</a:t>
            </a:r>
          </a:p>
        </p:txBody>
      </p:sp>
      <p:sp>
        <p:nvSpPr>
          <p:cNvPr id="3" name="Content Placeholder 2"/>
          <p:cNvSpPr>
            <a:spLocks noGrp="1"/>
          </p:cNvSpPr>
          <p:nvPr>
            <p:ph idx="1"/>
            <p:custDataLst>
              <p:tags r:id="rId2"/>
            </p:custDataLst>
          </p:nvPr>
        </p:nvSpPr>
        <p:spPr/>
        <p:txBody>
          <a:bodyPr>
            <a:normAutofit/>
          </a:bodyPr>
          <a:lstStyle/>
          <a:p>
            <a:r>
              <a:rPr lang="en-US" altLang="en-US" sz="2400" dirty="0"/>
              <a:t>GS 153A-155 (counties)</a:t>
            </a:r>
          </a:p>
          <a:p>
            <a:endParaRPr lang="en-US" altLang="en-US" sz="2400" dirty="0"/>
          </a:p>
          <a:p>
            <a:r>
              <a:rPr lang="en-US" altLang="en-US" sz="2400" dirty="0"/>
              <a:t>GS 160A-215 (cities)</a:t>
            </a:r>
          </a:p>
          <a:p>
            <a:endParaRPr lang="en-US" altLang="en-US" sz="2400" dirty="0"/>
          </a:p>
          <a:p>
            <a:r>
              <a:rPr lang="en-US" altLang="en-US" sz="2400" i="1" dirty="0"/>
              <a:t>Links to both statutes in blog posts</a:t>
            </a:r>
          </a:p>
        </p:txBody>
      </p:sp>
    </p:spTree>
    <p:extLst>
      <p:ext uri="{BB962C8B-B14F-4D97-AF65-F5344CB8AC3E}">
        <p14:creationId xmlns:p14="http://schemas.microsoft.com/office/powerpoint/2010/main" val="407058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1"/>
            </p:custDataLst>
          </p:nvPr>
        </p:nvSpPr>
        <p:spPr>
          <a:xfrm>
            <a:off x="628650" y="381697"/>
            <a:ext cx="7886700" cy="1204746"/>
          </a:xfrm>
        </p:spPr>
        <p:txBody>
          <a:bodyPr/>
          <a:lstStyle/>
          <a:p>
            <a:r>
              <a:rPr lang="en-US" altLang="en-US"/>
              <a:t>S.L. 2013-414</a:t>
            </a:r>
          </a:p>
        </p:txBody>
      </p:sp>
      <p:sp>
        <p:nvSpPr>
          <p:cNvPr id="11267" name="Content Placeholder 2"/>
          <p:cNvSpPr>
            <a:spLocks noGrp="1"/>
          </p:cNvSpPr>
          <p:nvPr>
            <p:ph idx="1"/>
            <p:custDataLst>
              <p:tags r:id="rId2"/>
            </p:custDataLst>
          </p:nvPr>
        </p:nvSpPr>
        <p:spPr>
          <a:xfrm>
            <a:off x="628650" y="1825625"/>
            <a:ext cx="7886700" cy="4351338"/>
          </a:xfrm>
        </p:spPr>
        <p:txBody>
          <a:bodyPr>
            <a:normAutofit/>
          </a:bodyPr>
          <a:lstStyle/>
          <a:p>
            <a:r>
              <a:rPr lang="en-US" altLang="en-US" sz="2400" dirty="0"/>
              <a:t>Section 60 (link in blog posts)</a:t>
            </a:r>
            <a:endParaRPr lang="en-US" altLang="en-US" sz="2400" i="1" dirty="0"/>
          </a:p>
          <a:p>
            <a:endParaRPr lang="en-US" altLang="en-US" sz="2400" dirty="0"/>
          </a:p>
          <a:p>
            <a:r>
              <a:rPr lang="en-US" altLang="en-US" sz="2400" dirty="0"/>
              <a:t>Amended 15+ local bills to make those local OT conform to general provisions</a:t>
            </a:r>
          </a:p>
        </p:txBody>
      </p:sp>
    </p:spTree>
    <p:extLst>
      <p:ext uri="{BB962C8B-B14F-4D97-AF65-F5344CB8AC3E}">
        <p14:creationId xmlns:p14="http://schemas.microsoft.com/office/powerpoint/2010/main" val="57833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2" b="52"/>
          <a:stretch>
            <a:fillRect/>
          </a:stretch>
        </p:blipFill>
        <p:spPr>
          <a:xfrm>
            <a:off x="327170" y="1598771"/>
            <a:ext cx="8405768" cy="4880647"/>
          </a:xfrm>
        </p:spPr>
      </p:pic>
      <p:sp>
        <p:nvSpPr>
          <p:cNvPr id="2" name="TextBox 1"/>
          <p:cNvSpPr txBox="1"/>
          <p:nvPr>
            <p:custDataLst>
              <p:tags r:id="rId1"/>
            </p:custDataLst>
          </p:nvPr>
        </p:nvSpPr>
        <p:spPr>
          <a:xfrm>
            <a:off x="317950" y="492912"/>
            <a:ext cx="7062190" cy="1026756"/>
          </a:xfrm>
          <a:prstGeom prst="rect">
            <a:avLst/>
          </a:prstGeom>
          <a:noFill/>
        </p:spPr>
        <p:txBody>
          <a:bodyPr wrap="none" rtlCol="0">
            <a:spAutoFit/>
          </a:bodyPr>
          <a:lstStyle/>
          <a:p>
            <a:pPr>
              <a:lnSpc>
                <a:spcPts val="3500"/>
              </a:lnSpc>
            </a:pPr>
            <a:r>
              <a:rPr lang="en-US" sz="4400" b="1" dirty="0">
                <a:solidFill>
                  <a:schemeClr val="bg1"/>
                </a:solidFill>
                <a:effectLst>
                  <a:outerShdw blurRad="38100" dist="38100" dir="2700000" algn="tl">
                    <a:srgbClr val="000000">
                      <a:alpha val="43137"/>
                    </a:srgbClr>
                  </a:outerShdw>
                </a:effectLst>
              </a:rPr>
              <a:t>So many choices! </a:t>
            </a:r>
            <a:r>
              <a:rPr lang="en-US" sz="4400" b="1" dirty="0" err="1">
                <a:solidFill>
                  <a:schemeClr val="bg1"/>
                </a:solidFill>
                <a:effectLst>
                  <a:outerShdw blurRad="38100" dist="38100" dir="2700000" algn="tl">
                    <a:srgbClr val="000000">
                      <a:alpha val="43137"/>
                    </a:srgbClr>
                  </a:outerShdw>
                </a:effectLst>
              </a:rPr>
              <a:t>MisterBnb</a:t>
            </a:r>
            <a:r>
              <a:rPr lang="en-US" sz="4400" b="1" dirty="0">
                <a:solidFill>
                  <a:schemeClr val="bg1"/>
                </a:solidFill>
                <a:effectLst>
                  <a:outerShdw blurRad="38100" dist="38100" dir="2700000" algn="tl">
                    <a:srgbClr val="000000">
                      <a:alpha val="43137"/>
                    </a:srgbClr>
                  </a:outerShdw>
                </a:effectLst>
              </a:rPr>
              <a:t>, </a:t>
            </a:r>
          </a:p>
          <a:p>
            <a:pPr>
              <a:lnSpc>
                <a:spcPts val="3500"/>
              </a:lnSpc>
            </a:pPr>
            <a:r>
              <a:rPr lang="en-US" sz="4400" b="1" dirty="0">
                <a:solidFill>
                  <a:schemeClr val="bg1"/>
                </a:solidFill>
                <a:effectLst>
                  <a:outerShdw blurRad="38100" dist="38100" dir="2700000" algn="tl">
                    <a:srgbClr val="000000">
                      <a:alpha val="43137"/>
                    </a:srgbClr>
                  </a:outerShdw>
                </a:effectLst>
              </a:rPr>
              <a:t>Evergreen Club </a:t>
            </a:r>
            <a:r>
              <a:rPr lang="en-US" sz="3600" b="1" dirty="0">
                <a:solidFill>
                  <a:schemeClr val="bg1"/>
                </a:solidFill>
                <a:effectLst>
                  <a:outerShdw blurRad="38100" dist="38100" dir="2700000" algn="tl">
                    <a:srgbClr val="000000">
                      <a:alpha val="43137"/>
                    </a:srgbClr>
                  </a:outerShdw>
                </a:effectLst>
              </a:rPr>
              <a:t>(over 50)</a:t>
            </a:r>
          </a:p>
        </p:txBody>
      </p:sp>
    </p:spTree>
    <p:extLst>
      <p:ext uri="{BB962C8B-B14F-4D97-AF65-F5344CB8AC3E}">
        <p14:creationId xmlns:p14="http://schemas.microsoft.com/office/powerpoint/2010/main" val="2672938153"/>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custDataLst>
              <p:tags r:id="rId1"/>
            </p:custDataLst>
          </p:nvPr>
        </p:nvSpPr>
        <p:spPr>
          <a:xfrm>
            <a:off x="628650" y="381697"/>
            <a:ext cx="7886700" cy="1204746"/>
          </a:xfrm>
        </p:spPr>
        <p:txBody>
          <a:bodyPr/>
          <a:lstStyle/>
          <a:p>
            <a:r>
              <a:rPr lang="en-US" altLang="en-US"/>
              <a:t>Basic Steps for Local OT</a:t>
            </a:r>
          </a:p>
        </p:txBody>
      </p:sp>
      <p:sp>
        <p:nvSpPr>
          <p:cNvPr id="3" name="Content Placeholder 2"/>
          <p:cNvSpPr>
            <a:spLocks noGrp="1"/>
          </p:cNvSpPr>
          <p:nvPr>
            <p:ph idx="1"/>
            <p:custDataLst>
              <p:tags r:id="rId2"/>
            </p:custDataLst>
          </p:nvPr>
        </p:nvSpPr>
        <p:spPr/>
        <p:txBody>
          <a:bodyPr>
            <a:normAutofit/>
          </a:bodyPr>
          <a:lstStyle/>
          <a:p>
            <a:r>
              <a:rPr lang="en-US" altLang="en-US" sz="2400"/>
              <a:t>Obtain local authorization</a:t>
            </a:r>
          </a:p>
          <a:p>
            <a:endParaRPr lang="en-US" altLang="en-US" sz="2400"/>
          </a:p>
          <a:p>
            <a:r>
              <a:rPr lang="en-US" altLang="en-US" sz="2400"/>
              <a:t>Adopt resolution (public hearing)</a:t>
            </a:r>
          </a:p>
          <a:p>
            <a:endParaRPr lang="en-US" altLang="en-US" sz="2400"/>
          </a:p>
          <a:p>
            <a:r>
              <a:rPr lang="en-US" altLang="en-US" sz="2400"/>
              <a:t>Create Tourism Development Authority</a:t>
            </a:r>
          </a:p>
          <a:p>
            <a:endParaRPr lang="en-US" altLang="en-US" sz="2400"/>
          </a:p>
          <a:p>
            <a:r>
              <a:rPr lang="en-US" altLang="en-US" sz="2400"/>
              <a:t>Collect taxes &amp; distribute to TDA</a:t>
            </a:r>
          </a:p>
          <a:p>
            <a:endParaRPr lang="en-US" altLang="en-US" sz="2400"/>
          </a:p>
          <a:p>
            <a:r>
              <a:rPr lang="en-US" altLang="en-US" sz="2400"/>
              <a:t>TDA decides how to spend OT revenue</a:t>
            </a:r>
          </a:p>
        </p:txBody>
      </p:sp>
    </p:spTree>
    <p:extLst>
      <p:ext uri="{BB962C8B-B14F-4D97-AF65-F5344CB8AC3E}">
        <p14:creationId xmlns:p14="http://schemas.microsoft.com/office/powerpoint/2010/main" val="301849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a:xfrm>
            <a:off x="628650" y="381697"/>
            <a:ext cx="7886700" cy="1204746"/>
          </a:xfrm>
        </p:spPr>
        <p:txBody>
          <a:bodyPr/>
          <a:lstStyle/>
          <a:p>
            <a:r>
              <a:rPr lang="en-US" altLang="en-US"/>
              <a:t>OT Rates</a:t>
            </a:r>
          </a:p>
        </p:txBody>
      </p:sp>
      <p:sp>
        <p:nvSpPr>
          <p:cNvPr id="3" name="Content Placeholder 2"/>
          <p:cNvSpPr>
            <a:spLocks noGrp="1"/>
          </p:cNvSpPr>
          <p:nvPr>
            <p:ph idx="1"/>
            <p:custDataLst>
              <p:tags r:id="rId2"/>
            </p:custDataLst>
          </p:nvPr>
        </p:nvSpPr>
        <p:spPr/>
        <p:txBody>
          <a:bodyPr>
            <a:normAutofit/>
          </a:bodyPr>
          <a:lstStyle/>
          <a:p>
            <a:r>
              <a:rPr lang="en-US" altLang="en-US" sz="2400" i="1" dirty="0"/>
              <a:t>Check your local bill</a:t>
            </a:r>
            <a:endParaRPr lang="en-US" altLang="en-US" sz="2400" dirty="0"/>
          </a:p>
          <a:p>
            <a:r>
              <a:rPr lang="en-US" altLang="en-US" sz="2400" dirty="0"/>
              <a:t>Most capped at 3% or 6%</a:t>
            </a:r>
          </a:p>
          <a:p>
            <a:pPr lvl="1"/>
            <a:r>
              <a:rPr lang="en-US" altLang="en-US" dirty="0"/>
              <a:t>Lowest: 1% (Brunswick County)</a:t>
            </a:r>
          </a:p>
          <a:p>
            <a:pPr lvl="1"/>
            <a:r>
              <a:rPr lang="en-US" altLang="en-US" dirty="0"/>
              <a:t>Highest: 8% (Mecklenburg County)</a:t>
            </a:r>
          </a:p>
        </p:txBody>
      </p:sp>
    </p:spTree>
    <p:extLst>
      <p:ext uri="{BB962C8B-B14F-4D97-AF65-F5344CB8AC3E}">
        <p14:creationId xmlns:p14="http://schemas.microsoft.com/office/powerpoint/2010/main" val="1799046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628650" y="381697"/>
            <a:ext cx="7886700" cy="1204746"/>
          </a:xfrm>
        </p:spPr>
        <p:txBody>
          <a:bodyPr/>
          <a:lstStyle/>
          <a:p>
            <a:r>
              <a:rPr lang="en-US" altLang="en-US"/>
              <a:t>Who is liable for OT?</a:t>
            </a:r>
          </a:p>
        </p:txBody>
      </p:sp>
      <p:sp>
        <p:nvSpPr>
          <p:cNvPr id="3" name="Content Placeholder 2"/>
          <p:cNvSpPr>
            <a:spLocks noGrp="1"/>
          </p:cNvSpPr>
          <p:nvPr>
            <p:ph idx="1"/>
            <p:custDataLst>
              <p:tags r:id="rId2"/>
            </p:custDataLst>
          </p:nvPr>
        </p:nvSpPr>
        <p:spPr/>
        <p:txBody>
          <a:bodyPr>
            <a:normAutofit/>
          </a:bodyPr>
          <a:lstStyle/>
          <a:p>
            <a:pPr marL="0" indent="0">
              <a:buNone/>
            </a:pPr>
            <a:r>
              <a:rPr lang="en-US" altLang="en-US" sz="2400" i="1" dirty="0"/>
              <a:t>A retailer who is required to remit to the Department of Revenue the State sales tax imposed by G.S. 105-164.4(a)(3) on accommodations is required to remit a room occupancy tax to the taxing city/county</a:t>
            </a:r>
          </a:p>
          <a:p>
            <a:pPr lvl="1"/>
            <a:r>
              <a:rPr lang="en-US" altLang="en-US" dirty="0"/>
              <a:t>GS 153A-155(c); GS 160A-215(c)</a:t>
            </a:r>
          </a:p>
          <a:p>
            <a:pPr lvl="1"/>
            <a:endParaRPr lang="en-US" altLang="en-US" dirty="0"/>
          </a:p>
          <a:p>
            <a:pPr marL="0" indent="0">
              <a:buNone/>
            </a:pPr>
            <a:r>
              <a:rPr lang="en-US" altLang="en-US" sz="2400" dirty="0"/>
              <a:t>G.S. 105164.4(a)(3) points us to G.S. 105-164.4F</a:t>
            </a:r>
          </a:p>
          <a:p>
            <a:endParaRPr lang="en-US" altLang="en-US" sz="2400" dirty="0"/>
          </a:p>
          <a:p>
            <a:pPr marL="0" indent="0">
              <a:buNone/>
            </a:pPr>
            <a:r>
              <a:rPr lang="en-US" altLang="en-US" sz="2400" b="1" dirty="0"/>
              <a:t>Which means . . . </a:t>
            </a:r>
          </a:p>
          <a:p>
            <a:endParaRPr lang="en-US" altLang="en-US" sz="2400" dirty="0"/>
          </a:p>
        </p:txBody>
      </p:sp>
    </p:spTree>
    <p:extLst>
      <p:ext uri="{BB962C8B-B14F-4D97-AF65-F5344CB8AC3E}">
        <p14:creationId xmlns:p14="http://schemas.microsoft.com/office/powerpoint/2010/main" val="409926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1"/>
            </p:custDataLst>
          </p:nvPr>
        </p:nvSpPr>
        <p:spPr>
          <a:xfrm>
            <a:off x="628650" y="381697"/>
            <a:ext cx="7886700" cy="1204746"/>
          </a:xfrm>
        </p:spPr>
        <p:txBody>
          <a:bodyPr/>
          <a:lstStyle/>
          <a:p>
            <a:r>
              <a:rPr lang="en-US" altLang="en-US"/>
              <a:t>No Unique Local OT Exemptions</a:t>
            </a:r>
          </a:p>
        </p:txBody>
      </p:sp>
      <p:sp>
        <p:nvSpPr>
          <p:cNvPr id="3" name="Content Placeholder 2"/>
          <p:cNvSpPr>
            <a:spLocks noGrp="1"/>
          </p:cNvSpPr>
          <p:nvPr>
            <p:ph idx="1"/>
            <p:custDataLst>
              <p:tags r:id="rId2"/>
            </p:custDataLst>
          </p:nvPr>
        </p:nvSpPr>
        <p:spPr/>
        <p:txBody>
          <a:bodyPr>
            <a:normAutofit/>
          </a:bodyPr>
          <a:lstStyle/>
          <a:p>
            <a:r>
              <a:rPr lang="en-US" altLang="en-US" sz="2400" dirty="0"/>
              <a:t>Must honor the sales tax provisions in GS 105-164.4F . . . </a:t>
            </a:r>
          </a:p>
          <a:p>
            <a:endParaRPr lang="en-US" altLang="en-US" sz="2400" dirty="0"/>
          </a:p>
          <a:p>
            <a:r>
              <a:rPr lang="en-US" altLang="en-US" sz="2400" dirty="0"/>
              <a:t>Unless your local bill says something different (but it shouldn’t any longer)</a:t>
            </a:r>
          </a:p>
        </p:txBody>
      </p:sp>
    </p:spTree>
    <p:extLst>
      <p:ext uri="{BB962C8B-B14F-4D97-AF65-F5344CB8AC3E}">
        <p14:creationId xmlns:p14="http://schemas.microsoft.com/office/powerpoint/2010/main" val="2239804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1"/>
            </p:custDataLst>
          </p:nvPr>
        </p:nvSpPr>
        <p:spPr>
          <a:xfrm>
            <a:off x="628650" y="381697"/>
            <a:ext cx="7886700" cy="1204746"/>
          </a:xfrm>
        </p:spPr>
        <p:txBody>
          <a:bodyPr>
            <a:normAutofit/>
          </a:bodyPr>
          <a:lstStyle/>
          <a:p>
            <a:r>
              <a:rPr lang="en-US" altLang="en-US" dirty="0"/>
              <a:t>GS 105-164.4F</a:t>
            </a:r>
          </a:p>
        </p:txBody>
      </p:sp>
      <p:sp>
        <p:nvSpPr>
          <p:cNvPr id="3" name="Content Placeholder 2"/>
          <p:cNvSpPr>
            <a:spLocks noGrp="1"/>
          </p:cNvSpPr>
          <p:nvPr>
            <p:ph idx="1"/>
            <p:custDataLst>
              <p:tags r:id="rId2"/>
            </p:custDataLst>
          </p:nvPr>
        </p:nvSpPr>
        <p:spPr/>
        <p:txBody>
          <a:bodyPr>
            <a:normAutofit/>
          </a:bodyPr>
          <a:lstStyle/>
          <a:p>
            <a:pPr marL="0" indent="0">
              <a:buNone/>
            </a:pPr>
            <a:r>
              <a:rPr lang="en-US" sz="2400" dirty="0"/>
              <a:t>Accommodation = “A hotel room, a motel room, a residence, a cottage, or a similar lodging facility for occupancy by an individual.”</a:t>
            </a:r>
          </a:p>
          <a:p>
            <a:pPr marL="0" indent="0">
              <a:buNone/>
            </a:pPr>
            <a:endParaRPr lang="en-US" sz="2400" dirty="0"/>
          </a:p>
          <a:p>
            <a:pPr marL="0" indent="0">
              <a:buNone/>
            </a:pPr>
            <a:r>
              <a:rPr lang="en-US" sz="2400" dirty="0"/>
              <a:t>Only 3 exceptions: </a:t>
            </a:r>
          </a:p>
          <a:p>
            <a:pPr marL="385763" indent="-385763">
              <a:buFont typeface="+mj-lt"/>
              <a:buAutoNum type="arabicPeriod"/>
            </a:pPr>
            <a:r>
              <a:rPr lang="en-US" sz="2400" dirty="0"/>
              <a:t>Private residence &lt; 15 days per year and NOT listed with an agent</a:t>
            </a:r>
          </a:p>
          <a:p>
            <a:pPr marL="385763" indent="-385763">
              <a:buFont typeface="+mj-lt"/>
              <a:buAutoNum type="arabicPeriod"/>
            </a:pPr>
            <a:r>
              <a:rPr lang="en-US" sz="2400" dirty="0"/>
              <a:t>Accommodation rented to same person for &gt;= 90 days</a:t>
            </a:r>
          </a:p>
          <a:p>
            <a:pPr marL="385763" indent="-385763">
              <a:buFont typeface="+mj-lt"/>
              <a:buAutoNum type="arabicPeriod"/>
            </a:pPr>
            <a:r>
              <a:rPr lang="en-US" sz="2400" dirty="0"/>
              <a:t>Accommodation included in tuition/fee for school or camp</a:t>
            </a:r>
          </a:p>
        </p:txBody>
      </p:sp>
    </p:spTree>
    <p:extLst>
      <p:ext uri="{BB962C8B-B14F-4D97-AF65-F5344CB8AC3E}">
        <p14:creationId xmlns:p14="http://schemas.microsoft.com/office/powerpoint/2010/main" val="7493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a:xfrm>
            <a:off x="628650" y="620597"/>
            <a:ext cx="7886700" cy="1204746"/>
          </a:xfrm>
        </p:spPr>
        <p:txBody>
          <a:bodyPr>
            <a:normAutofit fontScale="90000"/>
          </a:bodyPr>
          <a:lstStyle/>
          <a:p>
            <a:r>
              <a:rPr lang="en-US" altLang="en-US" sz="4000" dirty="0"/>
              <a:t>Poll #3: Which of the following rentals would be subject to local OT?</a:t>
            </a:r>
            <a:br>
              <a:rPr lang="en-US" altLang="en-US" dirty="0"/>
            </a:br>
            <a:r>
              <a:rPr lang="en-US" altLang="en-US" dirty="0"/>
              <a:t>	</a:t>
            </a:r>
          </a:p>
        </p:txBody>
      </p:sp>
      <p:sp>
        <p:nvSpPr>
          <p:cNvPr id="17411" name="Content Placeholder 2"/>
          <p:cNvSpPr>
            <a:spLocks noGrp="1"/>
          </p:cNvSpPr>
          <p:nvPr>
            <p:ph idx="1"/>
            <p:custDataLst>
              <p:tags r:id="rId2"/>
            </p:custDataLst>
          </p:nvPr>
        </p:nvSpPr>
        <p:spPr>
          <a:xfrm>
            <a:off x="299137" y="1805410"/>
            <a:ext cx="7886700" cy="4351338"/>
          </a:xfrm>
        </p:spPr>
        <p:txBody>
          <a:bodyPr>
            <a:normAutofit/>
          </a:bodyPr>
          <a:lstStyle/>
          <a:p>
            <a:pPr lvl="1"/>
            <a:r>
              <a:rPr lang="en-US" altLang="en-US" dirty="0"/>
              <a:t>Lakeside cabins owned by church and rented to public on weekly basis</a:t>
            </a:r>
          </a:p>
          <a:p>
            <a:pPr lvl="1"/>
            <a:r>
              <a:rPr lang="en-US" altLang="en-US" dirty="0"/>
              <a:t>Private cottage rented for 4 weekends per year via </a:t>
            </a:r>
            <a:r>
              <a:rPr lang="en-US" altLang="en-US" dirty="0" err="1"/>
              <a:t>AirBnB</a:t>
            </a:r>
            <a:endParaRPr lang="en-US" altLang="en-US" dirty="0"/>
          </a:p>
          <a:p>
            <a:pPr lvl="1"/>
            <a:r>
              <a:rPr lang="en-US" altLang="en-US" dirty="0"/>
              <a:t>Beach house rented to the same family for all of June, July, and August</a:t>
            </a:r>
          </a:p>
          <a:p>
            <a:pPr lvl="1"/>
            <a:r>
              <a:rPr lang="en-US" altLang="en-US" dirty="0"/>
              <a:t>A and B only.</a:t>
            </a:r>
          </a:p>
          <a:p>
            <a:pPr lvl="1"/>
            <a:r>
              <a:rPr lang="en-US" altLang="en-US" dirty="0"/>
              <a:t>All of the above.</a:t>
            </a:r>
          </a:p>
          <a:p>
            <a:pPr lvl="1"/>
            <a:r>
              <a:rPr lang="en-US" altLang="en-US" dirty="0"/>
              <a:t>None of the above.</a:t>
            </a:r>
          </a:p>
        </p:txBody>
      </p:sp>
    </p:spTree>
    <p:extLst>
      <p:ext uri="{BB962C8B-B14F-4D97-AF65-F5344CB8AC3E}">
        <p14:creationId xmlns:p14="http://schemas.microsoft.com/office/powerpoint/2010/main" val="3025400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1"/>
            </p:custDataLst>
          </p:nvPr>
        </p:nvSpPr>
        <p:spPr>
          <a:xfrm>
            <a:off x="628650" y="670027"/>
            <a:ext cx="7886700" cy="1204746"/>
          </a:xfrm>
        </p:spPr>
        <p:txBody>
          <a:bodyPr>
            <a:normAutofit fontScale="90000"/>
          </a:bodyPr>
          <a:lstStyle/>
          <a:p>
            <a:r>
              <a:rPr lang="en-US" altLang="en-US" sz="4000" dirty="0"/>
              <a:t>Poll #4: Which of the following is an “accommodation” for purposes of OT?</a:t>
            </a:r>
            <a:br>
              <a:rPr lang="en-US" altLang="en-US" dirty="0"/>
            </a:br>
            <a:endParaRPr lang="en-US" altLang="en-US" dirty="0"/>
          </a:p>
        </p:txBody>
      </p:sp>
      <p:sp>
        <p:nvSpPr>
          <p:cNvPr id="19459" name="Content Placeholder 2"/>
          <p:cNvSpPr>
            <a:spLocks noGrp="1"/>
          </p:cNvSpPr>
          <p:nvPr>
            <p:ph idx="1"/>
            <p:custDataLst>
              <p:tags r:id="rId2"/>
            </p:custDataLst>
          </p:nvPr>
        </p:nvSpPr>
        <p:spPr>
          <a:xfrm>
            <a:off x="365040" y="1759722"/>
            <a:ext cx="7886700" cy="4351338"/>
          </a:xfrm>
        </p:spPr>
        <p:txBody>
          <a:bodyPr/>
          <a:lstStyle/>
          <a:p>
            <a:pPr lvl="1"/>
            <a:r>
              <a:rPr lang="en-US" altLang="en-US" dirty="0"/>
              <a:t>Bedroom</a:t>
            </a:r>
          </a:p>
          <a:p>
            <a:pPr lvl="1"/>
            <a:r>
              <a:rPr lang="en-US" altLang="en-US" dirty="0"/>
              <a:t>Houseboat</a:t>
            </a:r>
          </a:p>
          <a:p>
            <a:pPr lvl="1"/>
            <a:r>
              <a:rPr lang="en-US" altLang="en-US" dirty="0"/>
              <a:t>Campsite </a:t>
            </a:r>
          </a:p>
          <a:p>
            <a:pPr lvl="1"/>
            <a:r>
              <a:rPr lang="en-US" altLang="en-US" dirty="0"/>
              <a:t>A &amp; B only.</a:t>
            </a:r>
          </a:p>
          <a:p>
            <a:pPr lvl="1"/>
            <a:r>
              <a:rPr lang="en-US" altLang="en-US" dirty="0"/>
              <a:t>All of the above.</a:t>
            </a:r>
          </a:p>
        </p:txBody>
      </p:sp>
    </p:spTree>
    <p:extLst>
      <p:ext uri="{BB962C8B-B14F-4D97-AF65-F5344CB8AC3E}">
        <p14:creationId xmlns:p14="http://schemas.microsoft.com/office/powerpoint/2010/main" val="1458503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1"/>
            </p:custDataLst>
          </p:nvPr>
        </p:nvSpPr>
        <p:spPr>
          <a:xfrm>
            <a:off x="628650" y="381697"/>
            <a:ext cx="7886700" cy="1204746"/>
          </a:xfrm>
        </p:spPr>
        <p:txBody>
          <a:bodyPr>
            <a:normAutofit fontScale="90000"/>
          </a:bodyPr>
          <a:lstStyle/>
          <a:p>
            <a:r>
              <a:rPr lang="en-US" altLang="en-US" dirty="0"/>
              <a:t>Poll #5: What is the taxable price?</a:t>
            </a:r>
          </a:p>
        </p:txBody>
      </p:sp>
      <p:sp>
        <p:nvSpPr>
          <p:cNvPr id="21507" name="Content Placeholder 2"/>
          <p:cNvSpPr>
            <a:spLocks noGrp="1"/>
          </p:cNvSpPr>
          <p:nvPr>
            <p:ph idx="1"/>
            <p:custDataLst>
              <p:tags r:id="rId2"/>
            </p:custDataLst>
          </p:nvPr>
        </p:nvSpPr>
        <p:spPr>
          <a:xfrm>
            <a:off x="603936" y="1780235"/>
            <a:ext cx="7886700" cy="4258097"/>
          </a:xfrm>
        </p:spPr>
        <p:txBody>
          <a:bodyPr>
            <a:noAutofit/>
          </a:bodyPr>
          <a:lstStyle/>
          <a:p>
            <a:pPr marL="0" indent="0">
              <a:buNone/>
            </a:pPr>
            <a:r>
              <a:rPr lang="en-US" altLang="en-US" sz="2000" dirty="0"/>
              <a:t>Mike rents a house on Bald Head Island for a week thru </a:t>
            </a:r>
            <a:r>
              <a:rPr lang="en-US" altLang="en-US" sz="2000" dirty="0" err="1"/>
              <a:t>AirBnB</a:t>
            </a:r>
            <a:r>
              <a:rPr lang="en-US" altLang="en-US" sz="2000" dirty="0"/>
              <a:t>.  The rent is $3,000.  As part of the rental, Mike is charged $200 in </a:t>
            </a:r>
            <a:r>
              <a:rPr lang="en-US" altLang="en-US" sz="2000" dirty="0" err="1"/>
              <a:t>AirBnB</a:t>
            </a:r>
            <a:r>
              <a:rPr lang="en-US" altLang="en-US" sz="2000" dirty="0"/>
              <a:t> service fees, $250 in cleaning fees, and a $50 damage waiver. Mike also  buys a one-week family membership in the Bald Head Island Club for $300 thru the property owner. His total charge (before taxes) is $3,800. </a:t>
            </a:r>
          </a:p>
          <a:p>
            <a:pPr marL="0" indent="0">
              <a:buNone/>
            </a:pPr>
            <a:r>
              <a:rPr lang="en-US" altLang="en-US" sz="2000" dirty="0"/>
              <a:t>What is the taxable price of this transaction for OT purposes?</a:t>
            </a:r>
          </a:p>
          <a:p>
            <a:pPr lvl="1"/>
            <a:r>
              <a:rPr lang="en-US" altLang="en-US" sz="2000" dirty="0"/>
              <a:t>$3,800</a:t>
            </a:r>
          </a:p>
          <a:p>
            <a:pPr lvl="1"/>
            <a:r>
              <a:rPr lang="en-US" altLang="en-US" sz="2000" dirty="0"/>
              <a:t>$3,500  </a:t>
            </a:r>
          </a:p>
          <a:p>
            <a:pPr lvl="1"/>
            <a:r>
              <a:rPr lang="en-US" altLang="en-US" sz="2000" dirty="0"/>
              <a:t>$3,300</a:t>
            </a:r>
          </a:p>
          <a:p>
            <a:pPr lvl="1"/>
            <a:r>
              <a:rPr lang="en-US" altLang="en-US" sz="2000" dirty="0"/>
              <a:t>$3,250</a:t>
            </a:r>
          </a:p>
          <a:p>
            <a:pPr lvl="1"/>
            <a:r>
              <a:rPr lang="en-US" altLang="en-US" sz="2000" dirty="0"/>
              <a:t>$3,200</a:t>
            </a:r>
          </a:p>
          <a:p>
            <a:pPr lvl="1"/>
            <a:r>
              <a:rPr lang="en-US" altLang="en-US" sz="2000" dirty="0"/>
              <a:t>$3,000</a:t>
            </a:r>
          </a:p>
          <a:p>
            <a:pPr lvl="1"/>
            <a:r>
              <a:rPr lang="en-US" altLang="en-US" sz="2000" dirty="0"/>
              <a:t>It depends on your local bill.</a:t>
            </a:r>
          </a:p>
        </p:txBody>
      </p:sp>
    </p:spTree>
    <p:extLst>
      <p:ext uri="{BB962C8B-B14F-4D97-AF65-F5344CB8AC3E}">
        <p14:creationId xmlns:p14="http://schemas.microsoft.com/office/powerpoint/2010/main" val="1325248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custDataLst>
              <p:tags r:id="rId1"/>
            </p:custDataLst>
          </p:nvPr>
        </p:nvSpPr>
        <p:spPr>
          <a:xfrm>
            <a:off x="628650" y="381697"/>
            <a:ext cx="7886700" cy="1204746"/>
          </a:xfrm>
        </p:spPr>
        <p:txBody>
          <a:bodyPr/>
          <a:lstStyle/>
          <a:p>
            <a:r>
              <a:rPr lang="en-US" altLang="en-US" dirty="0"/>
              <a:t>Taxable Charges </a:t>
            </a:r>
          </a:p>
        </p:txBody>
      </p:sp>
      <p:sp>
        <p:nvSpPr>
          <p:cNvPr id="3" name="Content Placeholder 2"/>
          <p:cNvSpPr>
            <a:spLocks noGrp="1"/>
          </p:cNvSpPr>
          <p:nvPr>
            <p:ph idx="1"/>
            <p:custDataLst>
              <p:tags r:id="rId2"/>
            </p:custDataLst>
          </p:nvPr>
        </p:nvSpPr>
        <p:spPr/>
        <p:txBody>
          <a:bodyPr>
            <a:noAutofit/>
          </a:bodyPr>
          <a:lstStyle/>
          <a:p>
            <a:r>
              <a:rPr lang="en-US" altLang="en-US" sz="2000" dirty="0"/>
              <a:t>Credit card fees or reservation/service fees</a:t>
            </a:r>
          </a:p>
          <a:p>
            <a:r>
              <a:rPr lang="en-US" altLang="en-US" sz="2000" dirty="0"/>
              <a:t>Damage waiver fees / </a:t>
            </a:r>
            <a:r>
              <a:rPr lang="en-US" altLang="en-US" sz="2000" b="1" dirty="0"/>
              <a:t>security deposits (?)</a:t>
            </a:r>
          </a:p>
          <a:p>
            <a:r>
              <a:rPr lang="en-US" altLang="en-US" sz="2000" dirty="0"/>
              <a:t>Maid/cleaning fees</a:t>
            </a:r>
          </a:p>
          <a:p>
            <a:r>
              <a:rPr lang="en-US" altLang="en-US" sz="2000" dirty="0"/>
              <a:t>Resort fees</a:t>
            </a:r>
          </a:p>
          <a:p>
            <a:r>
              <a:rPr lang="en-US" altLang="en-US" sz="2000" dirty="0"/>
              <a:t>Early arrival/late departure fees</a:t>
            </a:r>
          </a:p>
          <a:p>
            <a:r>
              <a:rPr lang="en-US" altLang="en-US" sz="2000" dirty="0"/>
              <a:t>Extra person charges or crib/rollaway bed charges</a:t>
            </a:r>
          </a:p>
          <a:p>
            <a:r>
              <a:rPr lang="en-US" altLang="en-US" sz="2000" dirty="0"/>
              <a:t>Linen fees</a:t>
            </a:r>
          </a:p>
          <a:p>
            <a:r>
              <a:rPr lang="en-US" altLang="en-US" sz="2000" dirty="0"/>
              <a:t>“Peace of mind” fees (similar to insurance but provided by hotel or rental agency rather than third-party carrier)</a:t>
            </a:r>
          </a:p>
          <a:p>
            <a:r>
              <a:rPr lang="en-US" altLang="en-US" sz="2000" dirty="0"/>
              <a:t>Pet fees</a:t>
            </a:r>
          </a:p>
          <a:p>
            <a:pPr marL="0" indent="0">
              <a:buNone/>
            </a:pPr>
            <a:r>
              <a:rPr lang="en-US" altLang="en-US" sz="2000" i="1" dirty="0"/>
              <a:t>See DOR guidance on course page</a:t>
            </a:r>
          </a:p>
        </p:txBody>
      </p:sp>
    </p:spTree>
    <p:extLst>
      <p:ext uri="{BB962C8B-B14F-4D97-AF65-F5344CB8AC3E}">
        <p14:creationId xmlns:p14="http://schemas.microsoft.com/office/powerpoint/2010/main" val="22720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1"/>
            </p:custDataLst>
          </p:nvPr>
        </p:nvSpPr>
        <p:spPr>
          <a:xfrm>
            <a:off x="628650" y="381697"/>
            <a:ext cx="7886700" cy="1204746"/>
          </a:xfrm>
        </p:spPr>
        <p:txBody>
          <a:bodyPr/>
          <a:lstStyle/>
          <a:p>
            <a:r>
              <a:rPr lang="en-US" altLang="en-US"/>
              <a:t>Other Charges</a:t>
            </a:r>
          </a:p>
        </p:txBody>
      </p:sp>
      <p:sp>
        <p:nvSpPr>
          <p:cNvPr id="3" name="Content Placeholder 2"/>
          <p:cNvSpPr>
            <a:spLocks noGrp="1"/>
          </p:cNvSpPr>
          <p:nvPr>
            <p:ph idx="1"/>
            <p:custDataLst>
              <p:tags r:id="rId2"/>
            </p:custDataLst>
          </p:nvPr>
        </p:nvSpPr>
        <p:spPr/>
        <p:txBody>
          <a:bodyPr/>
          <a:lstStyle/>
          <a:p>
            <a:r>
              <a:rPr lang="en-US" altLang="en-US" i="1" dirty="0">
                <a:solidFill>
                  <a:srgbClr val="FF0000"/>
                </a:solidFill>
              </a:rPr>
              <a:t>Not included </a:t>
            </a:r>
            <a:r>
              <a:rPr lang="en-US" altLang="en-US" dirty="0"/>
              <a:t>in Taxable Price for OT:</a:t>
            </a:r>
          </a:p>
          <a:p>
            <a:pPr lvl="1"/>
            <a:r>
              <a:rPr lang="en-US" altLang="en-US" dirty="0"/>
              <a:t>Rental/use of separate personal property such as</a:t>
            </a:r>
          </a:p>
          <a:p>
            <a:pPr lvl="2"/>
            <a:r>
              <a:rPr lang="en-US" altLang="en-US" dirty="0"/>
              <a:t>beach equipment, </a:t>
            </a:r>
          </a:p>
          <a:p>
            <a:pPr lvl="2"/>
            <a:r>
              <a:rPr lang="en-US" altLang="en-US" dirty="0"/>
              <a:t>recreational equipment</a:t>
            </a:r>
          </a:p>
          <a:p>
            <a:pPr lvl="2"/>
            <a:r>
              <a:rPr lang="en-US" altLang="en-US" dirty="0"/>
              <a:t>audio-visual equipment</a:t>
            </a:r>
          </a:p>
          <a:p>
            <a:pPr lvl="2"/>
            <a:r>
              <a:rPr lang="en-US" altLang="en-US" dirty="0"/>
              <a:t>golf cart</a:t>
            </a:r>
          </a:p>
          <a:p>
            <a:pPr lvl="1"/>
            <a:r>
              <a:rPr lang="en-US" altLang="en-US" dirty="0"/>
              <a:t>Trip insurance paid to third-parties</a:t>
            </a:r>
          </a:p>
          <a:p>
            <a:pPr lvl="1"/>
            <a:r>
              <a:rPr lang="en-US" altLang="en-US" dirty="0"/>
              <a:t>Voluntary club memberships/guest privileges  </a:t>
            </a:r>
          </a:p>
        </p:txBody>
      </p:sp>
    </p:spTree>
    <p:extLst>
      <p:ext uri="{BB962C8B-B14F-4D97-AF65-F5344CB8AC3E}">
        <p14:creationId xmlns:p14="http://schemas.microsoft.com/office/powerpoint/2010/main" val="2924317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en-US" dirty="0"/>
              <a:t>Market Overview</a:t>
            </a:r>
          </a:p>
        </p:txBody>
      </p:sp>
      <p:sp>
        <p:nvSpPr>
          <p:cNvPr id="7" name="Text Placeholder 22"/>
          <p:cNvSpPr txBox="1">
            <a:spLocks/>
          </p:cNvSpPr>
          <p:nvPr>
            <p:custDataLst>
              <p:tags r:id="rId2"/>
            </p:custDataLst>
          </p:nvPr>
        </p:nvSpPr>
        <p:spPr>
          <a:xfrm>
            <a:off x="1793934" y="4521197"/>
            <a:ext cx="1790939" cy="961373"/>
          </a:xfrm>
          <a:prstGeom prst="rect">
            <a:avLst/>
          </a:prstGeom>
        </p:spPr>
        <p:txBody>
          <a:bodyPr>
            <a:noAutofit/>
          </a:bodyPr>
          <a:lstStyle>
            <a:lvl1pPr marL="228600" indent="-228600" algn="l" defTabSz="914400" rtl="0" eaLnBrk="1" latinLnBrk="0" hangingPunct="1">
              <a:lnSpc>
                <a:spcPct val="90000"/>
              </a:lnSpc>
              <a:spcBef>
                <a:spcPts val="1000"/>
              </a:spcBef>
              <a:buClr>
                <a:schemeClr val="accent1">
                  <a:lumMod val="75000"/>
                </a:schemeClr>
              </a:buClr>
              <a:buSzPct val="10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indent="-228611">
              <a:buClr>
                <a:schemeClr val="accent3"/>
              </a:buClr>
              <a:buSzPct val="150000"/>
            </a:pPr>
            <a:r>
              <a:rPr lang="en-US" sz="1400" dirty="0">
                <a:solidFill>
                  <a:srgbClr val="000000"/>
                </a:solidFill>
                <a:latin typeface="Segoe UI Semilight" panose="020B0402040204020203" pitchFamily="34" charset="0"/>
                <a:cs typeface="Segoe UI Semilight" panose="020B0402040204020203" pitchFamily="34" charset="0"/>
              </a:rPr>
              <a:t>Partial Home 13%</a:t>
            </a:r>
          </a:p>
          <a:p>
            <a:pPr marL="228611" indent="-228611">
              <a:buClr>
                <a:schemeClr val="accent1"/>
              </a:buClr>
              <a:buSzPct val="150000"/>
            </a:pPr>
            <a:r>
              <a:rPr lang="en-US" sz="1400" dirty="0">
                <a:solidFill>
                  <a:srgbClr val="000000"/>
                </a:solidFill>
                <a:latin typeface="Segoe UI Semilight" panose="020B0402040204020203" pitchFamily="34" charset="0"/>
                <a:cs typeface="Segoe UI Semilight" panose="020B0402040204020203" pitchFamily="34" charset="0"/>
              </a:rPr>
              <a:t>Entire Home 83%</a:t>
            </a:r>
          </a:p>
          <a:p>
            <a:pPr marL="228611" indent="-228611">
              <a:buClr>
                <a:schemeClr val="accent2"/>
              </a:buClr>
              <a:buSzPct val="150000"/>
            </a:pPr>
            <a:r>
              <a:rPr lang="en-US" sz="1400" dirty="0">
                <a:solidFill>
                  <a:srgbClr val="000000"/>
                </a:solidFill>
                <a:latin typeface="Segoe UI Semilight" panose="020B0402040204020203" pitchFamily="34" charset="0"/>
                <a:cs typeface="Segoe UI Semilight" panose="020B0402040204020203" pitchFamily="34" charset="0"/>
              </a:rPr>
              <a:t>Unknown 4%</a:t>
            </a:r>
          </a:p>
        </p:txBody>
      </p:sp>
      <p:sp>
        <p:nvSpPr>
          <p:cNvPr id="8" name="Text Placeholder 34"/>
          <p:cNvSpPr txBox="1">
            <a:spLocks/>
          </p:cNvSpPr>
          <p:nvPr>
            <p:custDataLst>
              <p:tags r:id="rId3"/>
            </p:custDataLst>
          </p:nvPr>
        </p:nvSpPr>
        <p:spPr>
          <a:xfrm>
            <a:off x="5350335" y="4572662"/>
            <a:ext cx="1838527" cy="858443"/>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accent1">
                  <a:lumMod val="75000"/>
                </a:schemeClr>
              </a:buClr>
              <a:buSzPct val="10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indent="-228611">
              <a:buClr>
                <a:schemeClr val="bg1">
                  <a:lumMod val="50000"/>
                </a:schemeClr>
              </a:buClr>
              <a:buSzPct val="150000"/>
            </a:pPr>
            <a:r>
              <a:rPr lang="en-US" sz="1400" dirty="0">
                <a:solidFill>
                  <a:srgbClr val="000000"/>
                </a:solidFill>
                <a:latin typeface="Segoe UI Semilight" panose="020B0402040204020203" pitchFamily="34" charset="0"/>
                <a:cs typeface="Segoe UI Semilight" panose="020B0402040204020203" pitchFamily="34" charset="0"/>
              </a:rPr>
              <a:t>Single Family 75%</a:t>
            </a:r>
          </a:p>
          <a:p>
            <a:pPr marL="228611" indent="-228611">
              <a:buClr>
                <a:srgbClr val="2E75B6"/>
              </a:buClr>
              <a:buSzPct val="150000"/>
            </a:pPr>
            <a:r>
              <a:rPr lang="en-US" sz="1400" dirty="0">
                <a:solidFill>
                  <a:srgbClr val="000000"/>
                </a:solidFill>
                <a:latin typeface="Segoe UI Semilight" panose="020B0402040204020203" pitchFamily="34" charset="0"/>
                <a:cs typeface="Segoe UI Semilight" panose="020B0402040204020203" pitchFamily="34" charset="0"/>
              </a:rPr>
              <a:t>Multi Family 19%</a:t>
            </a:r>
          </a:p>
          <a:p>
            <a:pPr marL="228611" indent="-228611">
              <a:buClr>
                <a:schemeClr val="accent2"/>
              </a:buClr>
              <a:buSzPct val="150000"/>
            </a:pPr>
            <a:r>
              <a:rPr lang="en-US" sz="1400" dirty="0">
                <a:solidFill>
                  <a:srgbClr val="000000"/>
                </a:solidFill>
                <a:latin typeface="Segoe UI Semilight" panose="020B0402040204020203" pitchFamily="34" charset="0"/>
                <a:cs typeface="Segoe UI Semilight" panose="020B0402040204020203" pitchFamily="34" charset="0"/>
              </a:rPr>
              <a:t>Unknown 6%</a:t>
            </a:r>
          </a:p>
        </p:txBody>
      </p:sp>
      <p:graphicFrame>
        <p:nvGraphicFramePr>
          <p:cNvPr id="9" name="Chart 8"/>
          <p:cNvGraphicFramePr/>
          <p:nvPr>
            <p:custDataLst>
              <p:tags r:id="rId4"/>
            </p:custDataLst>
            <p:extLst>
              <p:ext uri="{D42A27DB-BD31-4B8C-83A1-F6EECF244321}">
                <p14:modId xmlns:p14="http://schemas.microsoft.com/office/powerpoint/2010/main" val="954251393"/>
              </p:ext>
            </p:extLst>
          </p:nvPr>
        </p:nvGraphicFramePr>
        <p:xfrm>
          <a:off x="-187586" y="780932"/>
          <a:ext cx="5670665" cy="36699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custDataLst>
              <p:tags r:id="rId5"/>
            </p:custDataLst>
            <p:extLst>
              <p:ext uri="{D42A27DB-BD31-4B8C-83A1-F6EECF244321}">
                <p14:modId xmlns:p14="http://schemas.microsoft.com/office/powerpoint/2010/main" val="1653144106"/>
              </p:ext>
            </p:extLst>
          </p:nvPr>
        </p:nvGraphicFramePr>
        <p:xfrm>
          <a:off x="3352800" y="954186"/>
          <a:ext cx="5833596" cy="349665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99631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a:xfrm>
            <a:off x="628650" y="381697"/>
            <a:ext cx="7886700" cy="1204746"/>
          </a:xfrm>
        </p:spPr>
        <p:txBody>
          <a:bodyPr/>
          <a:lstStyle/>
          <a:p>
            <a:r>
              <a:rPr lang="en-US" altLang="en-US" dirty="0"/>
              <a:t>Rental Agents and Facilitators</a:t>
            </a:r>
          </a:p>
        </p:txBody>
      </p:sp>
      <p:sp>
        <p:nvSpPr>
          <p:cNvPr id="3" name="Content Placeholder 2"/>
          <p:cNvSpPr>
            <a:spLocks noGrp="1"/>
          </p:cNvSpPr>
          <p:nvPr>
            <p:ph idx="1"/>
            <p:custDataLst>
              <p:tags r:id="rId2"/>
            </p:custDataLst>
          </p:nvPr>
        </p:nvSpPr>
        <p:spPr>
          <a:xfrm>
            <a:off x="628650" y="1825625"/>
            <a:ext cx="7886700" cy="4351338"/>
          </a:xfrm>
        </p:spPr>
        <p:txBody>
          <a:bodyPr>
            <a:normAutofit/>
          </a:bodyPr>
          <a:lstStyle/>
          <a:p>
            <a:r>
              <a:rPr lang="en-US" sz="2400" dirty="0"/>
              <a:t>Who are they? </a:t>
            </a:r>
          </a:p>
          <a:p>
            <a:endParaRPr lang="en-US" sz="2400" dirty="0"/>
          </a:p>
          <a:p>
            <a:r>
              <a:rPr lang="en-US" sz="2400" dirty="0"/>
              <a:t>Responsibilities? </a:t>
            </a:r>
          </a:p>
          <a:p>
            <a:pPr lvl="1"/>
            <a:r>
              <a:rPr lang="en-US" dirty="0"/>
              <a:t>Rental Agent: liable for all taxes on rental</a:t>
            </a:r>
          </a:p>
          <a:p>
            <a:pPr lvl="1"/>
            <a:r>
              <a:rPr lang="en-US" dirty="0"/>
              <a:t>Facilitator: 	</a:t>
            </a:r>
          </a:p>
          <a:p>
            <a:pPr lvl="2"/>
            <a:r>
              <a:rPr lang="en-US" sz="2400" dirty="0"/>
              <a:t>liable for taxes collected from tenant</a:t>
            </a:r>
          </a:p>
          <a:p>
            <a:pPr lvl="2"/>
            <a:r>
              <a:rPr lang="en-US" sz="2400" dirty="0"/>
              <a:t>Taxes that should have been collected but were not? </a:t>
            </a:r>
          </a:p>
          <a:p>
            <a:pPr lvl="2"/>
            <a:endParaRPr lang="en-US" sz="2400" dirty="0"/>
          </a:p>
          <a:p>
            <a:endParaRPr lang="en-US" sz="2400" dirty="0"/>
          </a:p>
          <a:p>
            <a:endParaRPr lang="en-US" sz="2400" dirty="0"/>
          </a:p>
          <a:p>
            <a:endParaRPr lang="en-US" sz="2400" dirty="0"/>
          </a:p>
          <a:p>
            <a:pPr lvl="1"/>
            <a:endParaRPr lang="en-US" dirty="0"/>
          </a:p>
          <a:p>
            <a:endParaRPr lang="en-US" sz="2400" dirty="0"/>
          </a:p>
          <a:p>
            <a:endParaRPr lang="en-US" sz="2400" dirty="0"/>
          </a:p>
        </p:txBody>
      </p:sp>
    </p:spTree>
    <p:extLst>
      <p:ext uri="{BB962C8B-B14F-4D97-AF65-F5344CB8AC3E}">
        <p14:creationId xmlns:p14="http://schemas.microsoft.com/office/powerpoint/2010/main" val="2046243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custDataLst>
              <p:tags r:id="rId1"/>
            </p:custDataLst>
          </p:nvPr>
        </p:nvSpPr>
        <p:spPr>
          <a:xfrm>
            <a:off x="628650" y="381697"/>
            <a:ext cx="7886700" cy="1204746"/>
          </a:xfrm>
        </p:spPr>
        <p:txBody>
          <a:bodyPr/>
          <a:lstStyle/>
          <a:p>
            <a:r>
              <a:rPr lang="en-US" altLang="en-US"/>
              <a:t>OT Collection Remedies</a:t>
            </a:r>
          </a:p>
        </p:txBody>
      </p:sp>
      <p:sp>
        <p:nvSpPr>
          <p:cNvPr id="3" name="Content Placeholder 2"/>
          <p:cNvSpPr>
            <a:spLocks noGrp="1"/>
          </p:cNvSpPr>
          <p:nvPr>
            <p:ph idx="1"/>
            <p:custDataLst>
              <p:tags r:id="rId2"/>
            </p:custDataLst>
          </p:nvPr>
        </p:nvSpPr>
        <p:spPr/>
        <p:txBody>
          <a:bodyPr>
            <a:normAutofit/>
          </a:bodyPr>
          <a:lstStyle/>
          <a:p>
            <a:r>
              <a:rPr lang="en-US" altLang="en-US" sz="2400" dirty="0"/>
              <a:t>Property tax remedies of attachment/garnishment and levy/sale available for ANY local tax</a:t>
            </a:r>
          </a:p>
          <a:p>
            <a:pPr lvl="1"/>
            <a:r>
              <a:rPr lang="en-US" altLang="en-US" dirty="0"/>
              <a:t>GS 153A-147 &amp; GS 160A-207 </a:t>
            </a:r>
          </a:p>
          <a:p>
            <a:pPr lvl="1"/>
            <a:endParaRPr lang="en-US" altLang="en-US" dirty="0"/>
          </a:p>
          <a:p>
            <a:r>
              <a:rPr lang="en-US" altLang="en-US" sz="2400" dirty="0"/>
              <a:t>No foreclosure (unless civil judgment obtained)</a:t>
            </a:r>
          </a:p>
          <a:p>
            <a:pPr lvl="1"/>
            <a:endParaRPr lang="en-US" altLang="en-US" dirty="0"/>
          </a:p>
          <a:p>
            <a:r>
              <a:rPr lang="en-US" altLang="en-US" sz="2400" dirty="0"/>
              <a:t>Set-off Debt Collection (GS 105A)</a:t>
            </a:r>
          </a:p>
          <a:p>
            <a:endParaRPr lang="en-US" altLang="en-US" sz="2400" dirty="0"/>
          </a:p>
          <a:p>
            <a:r>
              <a:rPr lang="en-US" altLang="en-US" sz="2400" dirty="0"/>
              <a:t>10-year statute of limitations</a:t>
            </a:r>
          </a:p>
          <a:p>
            <a:pPr lvl="1"/>
            <a:endParaRPr lang="en-US" altLang="en-US" dirty="0"/>
          </a:p>
        </p:txBody>
      </p:sp>
    </p:spTree>
    <p:extLst>
      <p:ext uri="{BB962C8B-B14F-4D97-AF65-F5344CB8AC3E}">
        <p14:creationId xmlns:p14="http://schemas.microsoft.com/office/powerpoint/2010/main" val="2502436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a:xfrm>
            <a:off x="628650" y="381697"/>
            <a:ext cx="7886700" cy="1204746"/>
          </a:xfrm>
        </p:spPr>
        <p:txBody>
          <a:bodyPr/>
          <a:lstStyle/>
          <a:p>
            <a:r>
              <a:rPr lang="en-US" altLang="en-US" dirty="0"/>
              <a:t>Who is responsible for OTs?</a:t>
            </a:r>
          </a:p>
        </p:txBody>
      </p:sp>
      <p:sp>
        <p:nvSpPr>
          <p:cNvPr id="3" name="Content Placeholder 2"/>
          <p:cNvSpPr>
            <a:spLocks noGrp="1"/>
          </p:cNvSpPr>
          <p:nvPr>
            <p:ph idx="1"/>
            <p:custDataLst>
              <p:tags r:id="rId2"/>
            </p:custDataLst>
          </p:nvPr>
        </p:nvSpPr>
        <p:spPr>
          <a:xfrm>
            <a:off x="562747" y="1847528"/>
            <a:ext cx="7886700" cy="4014311"/>
          </a:xfrm>
        </p:spPr>
        <p:txBody>
          <a:bodyPr>
            <a:normAutofit/>
          </a:bodyPr>
          <a:lstStyle/>
          <a:p>
            <a:r>
              <a:rPr lang="en-US" sz="2400" b="1" dirty="0"/>
              <a:t>§ 105-164.4F.  Accommodation rentals.</a:t>
            </a:r>
          </a:p>
          <a:p>
            <a:pPr marL="342900" lvl="1" indent="0">
              <a:buNone/>
            </a:pPr>
            <a:r>
              <a:rPr lang="en-US" dirty="0"/>
              <a:t>(c)        Facilitator Transactions. . . .  A facilitator that does not send the retailer the tax due on the sales price is liable for the amount of tax the facilitator fails to send. . . . </a:t>
            </a:r>
            <a:r>
              <a:rPr lang="en-US" dirty="0">
                <a:solidFill>
                  <a:srgbClr val="FF0000"/>
                </a:solidFill>
              </a:rPr>
              <a:t>A retailer is not liable for tax due but not received from a facilitator. </a:t>
            </a:r>
          </a:p>
          <a:p>
            <a:pPr marL="342900" lvl="1" indent="0">
              <a:buNone/>
            </a:pPr>
            <a:endParaRPr lang="en-US" altLang="en-US" dirty="0"/>
          </a:p>
          <a:p>
            <a:endParaRPr lang="en-US" altLang="en-US" sz="2400" dirty="0"/>
          </a:p>
          <a:p>
            <a:endParaRPr lang="en-US" altLang="en-US" sz="2400" dirty="0"/>
          </a:p>
        </p:txBody>
      </p:sp>
    </p:spTree>
    <p:extLst>
      <p:ext uri="{BB962C8B-B14F-4D97-AF65-F5344CB8AC3E}">
        <p14:creationId xmlns:p14="http://schemas.microsoft.com/office/powerpoint/2010/main" val="550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a:xfrm>
            <a:off x="628650" y="381697"/>
            <a:ext cx="7886700" cy="1204746"/>
          </a:xfrm>
        </p:spPr>
        <p:txBody>
          <a:bodyPr/>
          <a:lstStyle/>
          <a:p>
            <a:r>
              <a:rPr lang="en-US" altLang="en-US" dirty="0"/>
              <a:t>Who is responsible for OTs?</a:t>
            </a:r>
          </a:p>
        </p:txBody>
      </p:sp>
      <p:sp>
        <p:nvSpPr>
          <p:cNvPr id="3" name="Content Placeholder 2"/>
          <p:cNvSpPr>
            <a:spLocks noGrp="1"/>
          </p:cNvSpPr>
          <p:nvPr>
            <p:ph idx="1"/>
            <p:custDataLst>
              <p:tags r:id="rId2"/>
            </p:custDataLst>
          </p:nvPr>
        </p:nvSpPr>
        <p:spPr>
          <a:xfrm>
            <a:off x="538034" y="1831053"/>
            <a:ext cx="7886700" cy="4014311"/>
          </a:xfrm>
        </p:spPr>
        <p:txBody>
          <a:bodyPr>
            <a:normAutofit/>
          </a:bodyPr>
          <a:lstStyle/>
          <a:p>
            <a:r>
              <a:rPr lang="en-US" sz="2400" b="1" dirty="0"/>
              <a:t>§ 105-164.4F.  Accommodation rentals.</a:t>
            </a:r>
            <a:endParaRPr lang="en-US" altLang="en-US" dirty="0"/>
          </a:p>
          <a:p>
            <a:pPr marL="342900" lvl="1" indent="0">
              <a:buNone/>
            </a:pPr>
            <a:r>
              <a:rPr lang="en-US" dirty="0"/>
              <a:t>(d)       Rental Agent. - A person who, by written contract, agrees to be the rental agent for the provider of an accommodation is considered a retailer under this Article and is liable for the tax imposed by this section. </a:t>
            </a:r>
            <a:r>
              <a:rPr lang="en-US" dirty="0">
                <a:solidFill>
                  <a:srgbClr val="FF0000"/>
                </a:solidFill>
              </a:rPr>
              <a:t>The liability of a rental agent for the tax imposed by this section relieves the provider of the accommodation from liability.</a:t>
            </a:r>
            <a:endParaRPr lang="en-US" altLang="en-US" dirty="0">
              <a:solidFill>
                <a:srgbClr val="FF0000"/>
              </a:solidFill>
            </a:endParaRPr>
          </a:p>
          <a:p>
            <a:endParaRPr lang="en-US" altLang="en-US" sz="2400" dirty="0"/>
          </a:p>
        </p:txBody>
      </p:sp>
    </p:spTree>
    <p:extLst>
      <p:ext uri="{BB962C8B-B14F-4D97-AF65-F5344CB8AC3E}">
        <p14:creationId xmlns:p14="http://schemas.microsoft.com/office/powerpoint/2010/main" val="38579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81697"/>
            <a:ext cx="7886700" cy="1204746"/>
          </a:xfrm>
        </p:spPr>
        <p:txBody>
          <a:bodyPr>
            <a:normAutofit fontScale="90000"/>
          </a:bodyPr>
          <a:lstStyle/>
          <a:p>
            <a:r>
              <a:rPr lang="en-US" dirty="0"/>
              <a:t>Poll #6: Liability for Occupancy Taxes</a:t>
            </a:r>
          </a:p>
        </p:txBody>
      </p:sp>
      <p:sp>
        <p:nvSpPr>
          <p:cNvPr id="3" name="Content Placeholder 2"/>
          <p:cNvSpPr>
            <a:spLocks noGrp="1"/>
          </p:cNvSpPr>
          <p:nvPr>
            <p:ph idx="1"/>
            <p:custDataLst>
              <p:tags r:id="rId2"/>
            </p:custDataLst>
          </p:nvPr>
        </p:nvSpPr>
        <p:spPr>
          <a:xfrm>
            <a:off x="628650" y="1825625"/>
            <a:ext cx="7886700" cy="4351338"/>
          </a:xfrm>
        </p:spPr>
        <p:txBody>
          <a:bodyPr>
            <a:noAutofit/>
          </a:bodyPr>
          <a:lstStyle/>
          <a:p>
            <a:r>
              <a:rPr lang="en-US" sz="2400" dirty="0"/>
              <a:t>Roy rents out his beach house through Tar Heel Beach Vacations, Inc., a local rental agency.  Occupancy taxes have not been paid on any rentals for summer 2018.  </a:t>
            </a:r>
          </a:p>
          <a:p>
            <a:r>
              <a:rPr lang="en-US" sz="2400" dirty="0"/>
              <a:t>Which of these collection remedies are available to the town of Oak Island to collect the delinquent occupancy taxes? </a:t>
            </a:r>
          </a:p>
          <a:p>
            <a:pPr lvl="1"/>
            <a:r>
              <a:rPr lang="en-US" dirty="0"/>
              <a:t>Garnishment of Roy’s wages</a:t>
            </a:r>
          </a:p>
          <a:p>
            <a:pPr lvl="1"/>
            <a:r>
              <a:rPr lang="en-US" dirty="0"/>
              <a:t>Attachment of Tar Heel Beach Vacations, Inc.’s bank account</a:t>
            </a:r>
          </a:p>
          <a:p>
            <a:pPr lvl="1"/>
            <a:r>
              <a:rPr lang="en-US" dirty="0"/>
              <a:t>Foreclosure on the beach house</a:t>
            </a:r>
          </a:p>
          <a:p>
            <a:pPr lvl="1"/>
            <a:r>
              <a:rPr lang="en-US" dirty="0"/>
              <a:t>All of the above</a:t>
            </a:r>
          </a:p>
        </p:txBody>
      </p:sp>
    </p:spTree>
    <p:extLst>
      <p:ext uri="{BB962C8B-B14F-4D97-AF65-F5344CB8AC3E}">
        <p14:creationId xmlns:p14="http://schemas.microsoft.com/office/powerpoint/2010/main" val="2793346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a:xfrm>
            <a:off x="628650" y="381697"/>
            <a:ext cx="7886700" cy="1204746"/>
          </a:xfrm>
        </p:spPr>
        <p:txBody>
          <a:bodyPr/>
          <a:lstStyle/>
          <a:p>
            <a:r>
              <a:rPr lang="en-US" altLang="en-US" dirty="0"/>
              <a:t>Who is responsible for OTs?</a:t>
            </a:r>
          </a:p>
        </p:txBody>
      </p:sp>
      <p:sp>
        <p:nvSpPr>
          <p:cNvPr id="3" name="Content Placeholder 2"/>
          <p:cNvSpPr>
            <a:spLocks noGrp="1"/>
          </p:cNvSpPr>
          <p:nvPr>
            <p:ph idx="1"/>
            <p:custDataLst>
              <p:tags r:id="rId2"/>
            </p:custDataLst>
          </p:nvPr>
        </p:nvSpPr>
        <p:spPr>
          <a:xfrm>
            <a:off x="522959" y="1756912"/>
            <a:ext cx="8209149" cy="4014311"/>
          </a:xfrm>
        </p:spPr>
        <p:txBody>
          <a:bodyPr>
            <a:noAutofit/>
          </a:bodyPr>
          <a:lstStyle/>
          <a:p>
            <a:r>
              <a:rPr lang="en-US" altLang="en-US" sz="2400" dirty="0"/>
              <a:t>The bad news: </a:t>
            </a:r>
          </a:p>
          <a:p>
            <a:pPr lvl="1"/>
            <a:r>
              <a:rPr lang="en-US" altLang="en-US" dirty="0"/>
              <a:t>Owners aren’t responsible for homes rented thru </a:t>
            </a:r>
            <a:r>
              <a:rPr lang="en-US" altLang="en-US" dirty="0" err="1"/>
              <a:t>AirBnb</a:t>
            </a:r>
            <a:r>
              <a:rPr lang="en-US" altLang="en-US" dirty="0"/>
              <a:t> or rental agents</a:t>
            </a:r>
          </a:p>
          <a:p>
            <a:pPr lvl="1"/>
            <a:endParaRPr lang="en-US" altLang="en-US" dirty="0"/>
          </a:p>
          <a:p>
            <a:pPr lvl="1"/>
            <a:endParaRPr lang="en-US" altLang="en-US" dirty="0"/>
          </a:p>
          <a:p>
            <a:r>
              <a:rPr lang="en-US" altLang="en-US" sz="2400" dirty="0"/>
              <a:t>The good news: </a:t>
            </a:r>
          </a:p>
          <a:p>
            <a:pPr lvl="1"/>
            <a:r>
              <a:rPr lang="en-US" altLang="en-US" dirty="0"/>
              <a:t>Rental agencies responsible for OTs on homes listed on </a:t>
            </a:r>
            <a:r>
              <a:rPr lang="en-US" altLang="en-US" dirty="0" err="1"/>
              <a:t>AirBnb</a:t>
            </a:r>
            <a:endParaRPr lang="en-US" altLang="en-US" dirty="0"/>
          </a:p>
        </p:txBody>
      </p:sp>
    </p:spTree>
    <p:extLst>
      <p:ext uri="{BB962C8B-B14F-4D97-AF65-F5344CB8AC3E}">
        <p14:creationId xmlns:p14="http://schemas.microsoft.com/office/powerpoint/2010/main" val="1394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a:xfrm>
            <a:off x="628650" y="381697"/>
            <a:ext cx="7886700" cy="1204746"/>
          </a:xfrm>
        </p:spPr>
        <p:txBody>
          <a:bodyPr/>
          <a:lstStyle/>
          <a:p>
            <a:r>
              <a:rPr lang="en-US" altLang="en-US"/>
              <a:t>OT Collection Remedies</a:t>
            </a:r>
          </a:p>
        </p:txBody>
      </p:sp>
      <p:sp>
        <p:nvSpPr>
          <p:cNvPr id="3" name="Content Placeholder 2"/>
          <p:cNvSpPr>
            <a:spLocks noGrp="1"/>
          </p:cNvSpPr>
          <p:nvPr>
            <p:ph idx="1"/>
            <p:custDataLst>
              <p:tags r:id="rId2"/>
            </p:custDataLst>
          </p:nvPr>
        </p:nvSpPr>
        <p:spPr/>
        <p:txBody>
          <a:bodyPr>
            <a:normAutofit/>
          </a:bodyPr>
          <a:lstStyle/>
          <a:p>
            <a:r>
              <a:rPr lang="en-US" altLang="en-US" sz="2400" dirty="0"/>
              <a:t>No general successor liability</a:t>
            </a:r>
          </a:p>
          <a:p>
            <a:pPr lvl="1"/>
            <a:r>
              <a:rPr lang="en-US" altLang="en-US" dirty="0"/>
              <a:t>Roy owes occupancy taxes on his beach house.  </a:t>
            </a:r>
          </a:p>
          <a:p>
            <a:pPr lvl="1"/>
            <a:r>
              <a:rPr lang="en-US" altLang="en-US" dirty="0"/>
              <a:t>Roy sells house to Mike. </a:t>
            </a:r>
          </a:p>
          <a:p>
            <a:pPr lvl="1"/>
            <a:r>
              <a:rPr lang="en-US" altLang="en-US" dirty="0"/>
              <a:t>Mike is </a:t>
            </a:r>
            <a:r>
              <a:rPr lang="en-US" altLang="en-US" u="sng" dirty="0">
                <a:solidFill>
                  <a:srgbClr val="FF0000"/>
                </a:solidFill>
              </a:rPr>
              <a:t>not</a:t>
            </a:r>
            <a:r>
              <a:rPr lang="en-US" altLang="en-US" dirty="0"/>
              <a:t> responsible for Roy’s unpaid occupancy taxes. </a:t>
            </a:r>
          </a:p>
          <a:p>
            <a:endParaRPr lang="en-US" altLang="en-US" sz="2400" dirty="0"/>
          </a:p>
          <a:p>
            <a:r>
              <a:rPr lang="en-US" altLang="en-US" sz="2400" dirty="0"/>
              <a:t>But check your local bill</a:t>
            </a:r>
          </a:p>
          <a:p>
            <a:pPr lvl="1"/>
            <a:r>
              <a:rPr lang="en-US" altLang="en-US" dirty="0"/>
              <a:t>Wake County incorporates sales tax successor liability GS 105-164.38(b)</a:t>
            </a:r>
          </a:p>
        </p:txBody>
      </p:sp>
    </p:spTree>
    <p:extLst>
      <p:ext uri="{BB962C8B-B14F-4D97-AF65-F5344CB8AC3E}">
        <p14:creationId xmlns:p14="http://schemas.microsoft.com/office/powerpoint/2010/main" val="390763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custDataLst>
              <p:tags r:id="rId1"/>
            </p:custDataLst>
          </p:nvPr>
        </p:nvSpPr>
        <p:spPr>
          <a:xfrm>
            <a:off x="628650" y="381697"/>
            <a:ext cx="7886700" cy="1204746"/>
          </a:xfrm>
        </p:spPr>
        <p:txBody>
          <a:bodyPr/>
          <a:lstStyle/>
          <a:p>
            <a:r>
              <a:rPr lang="en-US" altLang="en-US"/>
              <a:t>Penalties for Late Payment</a:t>
            </a:r>
          </a:p>
        </p:txBody>
      </p:sp>
      <p:sp>
        <p:nvSpPr>
          <p:cNvPr id="33795" name="Content Placeholder 2"/>
          <p:cNvSpPr>
            <a:spLocks noGrp="1"/>
          </p:cNvSpPr>
          <p:nvPr>
            <p:ph idx="1"/>
            <p:custDataLst>
              <p:tags r:id="rId2"/>
            </p:custDataLst>
          </p:nvPr>
        </p:nvSpPr>
        <p:spPr>
          <a:xfrm>
            <a:off x="628650" y="1825625"/>
            <a:ext cx="7886700" cy="4351338"/>
          </a:xfrm>
        </p:spPr>
        <p:txBody>
          <a:bodyPr>
            <a:normAutofit/>
          </a:bodyPr>
          <a:lstStyle/>
          <a:p>
            <a:r>
              <a:rPr lang="en-US" altLang="en-US" sz="2400" dirty="0"/>
              <a:t>GS 105-236</a:t>
            </a:r>
          </a:p>
          <a:p>
            <a:endParaRPr lang="en-US" altLang="en-US" sz="2400" dirty="0"/>
          </a:p>
          <a:p>
            <a:r>
              <a:rPr lang="en-US" altLang="en-US" sz="2400" dirty="0"/>
              <a:t>Failure to file return: </a:t>
            </a:r>
          </a:p>
          <a:p>
            <a:pPr lvl="1"/>
            <a:r>
              <a:rPr lang="en-US" altLang="en-US" dirty="0"/>
              <a:t>5% per month up to 25% total</a:t>
            </a:r>
          </a:p>
          <a:p>
            <a:pPr lvl="1"/>
            <a:endParaRPr lang="en-US" altLang="en-US" dirty="0"/>
          </a:p>
          <a:p>
            <a:r>
              <a:rPr lang="en-US" altLang="en-US" sz="2400" dirty="0"/>
              <a:t>Failure to pay tax:</a:t>
            </a:r>
          </a:p>
          <a:p>
            <a:pPr lvl="1"/>
            <a:r>
              <a:rPr lang="en-US" altLang="en-US" dirty="0"/>
              <a:t>10% </a:t>
            </a:r>
          </a:p>
          <a:p>
            <a:pPr lvl="1"/>
            <a:endParaRPr lang="en-US" altLang="en-US" dirty="0"/>
          </a:p>
          <a:p>
            <a:r>
              <a:rPr lang="en-US" altLang="en-US" sz="2400" dirty="0"/>
              <a:t>How to calculate penalty if no return? </a:t>
            </a:r>
          </a:p>
          <a:p>
            <a:pPr lvl="1"/>
            <a:endParaRPr lang="en-US" altLang="en-US" dirty="0"/>
          </a:p>
          <a:p>
            <a:pPr lvl="1"/>
            <a:endParaRPr lang="en-US" altLang="en-US" dirty="0"/>
          </a:p>
          <a:p>
            <a:endParaRPr lang="en-US" altLang="en-US" sz="2400" dirty="0"/>
          </a:p>
          <a:p>
            <a:endParaRPr lang="en-US" altLang="en-US" sz="2400" dirty="0"/>
          </a:p>
        </p:txBody>
      </p:sp>
    </p:spTree>
    <p:extLst>
      <p:ext uri="{BB962C8B-B14F-4D97-AF65-F5344CB8AC3E}">
        <p14:creationId xmlns:p14="http://schemas.microsoft.com/office/powerpoint/2010/main" val="134434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1"/>
            </p:custDataLst>
          </p:nvPr>
        </p:nvSpPr>
        <p:spPr>
          <a:xfrm>
            <a:off x="628650" y="381697"/>
            <a:ext cx="7886700" cy="1204746"/>
          </a:xfrm>
        </p:spPr>
        <p:txBody>
          <a:bodyPr>
            <a:normAutofit fontScale="90000"/>
          </a:bodyPr>
          <a:lstStyle/>
          <a:p>
            <a:r>
              <a:rPr lang="en-US" altLang="en-US" dirty="0"/>
              <a:t>Use of Proceeds: Local Act Controls</a:t>
            </a:r>
          </a:p>
        </p:txBody>
      </p:sp>
      <p:sp>
        <p:nvSpPr>
          <p:cNvPr id="37891" name="Content Placeholder 2"/>
          <p:cNvSpPr>
            <a:spLocks noGrp="1"/>
          </p:cNvSpPr>
          <p:nvPr>
            <p:ph idx="1"/>
            <p:custDataLst>
              <p:tags r:id="rId2"/>
            </p:custDataLst>
          </p:nvPr>
        </p:nvSpPr>
        <p:spPr>
          <a:xfrm>
            <a:off x="628650" y="1975582"/>
            <a:ext cx="7886700" cy="4025168"/>
          </a:xfrm>
        </p:spPr>
        <p:txBody>
          <a:bodyPr>
            <a:normAutofit fontScale="92500" lnSpcReduction="10000"/>
          </a:bodyPr>
          <a:lstStyle/>
          <a:p>
            <a:r>
              <a:rPr lang="en-US" altLang="en-US" dirty="0"/>
              <a:t>Common Provisions</a:t>
            </a:r>
          </a:p>
          <a:p>
            <a:pPr lvl="1"/>
            <a:r>
              <a:rPr lang="en-US" altLang="en-US" dirty="0"/>
              <a:t>Establish a Tourism </a:t>
            </a:r>
            <a:br>
              <a:rPr lang="en-US" altLang="en-US" dirty="0"/>
            </a:br>
            <a:r>
              <a:rPr lang="en-US" altLang="en-US" dirty="0"/>
              <a:t>Development Authority (TDA)</a:t>
            </a:r>
          </a:p>
          <a:p>
            <a:pPr lvl="1"/>
            <a:endParaRPr lang="en-US" altLang="en-US" dirty="0"/>
          </a:p>
          <a:p>
            <a:pPr lvl="1"/>
            <a:r>
              <a:rPr lang="en-US" altLang="en-US" dirty="0"/>
              <a:t>Distribute OT proceeds to the TDA</a:t>
            </a:r>
          </a:p>
          <a:p>
            <a:pPr marL="342900" lvl="1" indent="0">
              <a:buNone/>
            </a:pPr>
            <a:r>
              <a:rPr lang="en-US" altLang="en-US" dirty="0"/>
              <a:t>	(3% collection fee to city/county)</a:t>
            </a:r>
          </a:p>
          <a:p>
            <a:pPr lvl="1"/>
            <a:endParaRPr lang="en-US" altLang="en-US" dirty="0"/>
          </a:p>
          <a:p>
            <a:pPr lvl="1"/>
            <a:r>
              <a:rPr lang="en-US" altLang="en-US" dirty="0"/>
              <a:t>Permitted Uses of OT Revenue:</a:t>
            </a:r>
          </a:p>
          <a:p>
            <a:pPr lvl="2">
              <a:buClr>
                <a:srgbClr val="2E75B6"/>
              </a:buClr>
              <a:buFont typeface="Wingdings" panose="05000000000000000000" pitchFamily="2" charset="2"/>
              <a:buChar char="§"/>
            </a:pPr>
            <a:r>
              <a:rPr lang="en-US" altLang="en-US" sz="2100" dirty="0"/>
              <a:t>“promote travel and tourism”</a:t>
            </a:r>
          </a:p>
          <a:p>
            <a:pPr lvl="2">
              <a:buClr>
                <a:srgbClr val="2E75B6"/>
              </a:buClr>
              <a:buFont typeface="Wingdings" panose="05000000000000000000" pitchFamily="2" charset="2"/>
              <a:buChar char="§"/>
            </a:pPr>
            <a:r>
              <a:rPr lang="en-US" altLang="en-US" sz="2100" dirty="0"/>
              <a:t>“tourism-related expenditures”</a:t>
            </a:r>
          </a:p>
          <a:p>
            <a:pPr lvl="1"/>
            <a:endParaRPr lang="en-US" altLang="en-US" dirty="0"/>
          </a:p>
          <a:p>
            <a:r>
              <a:rPr lang="en-US" altLang="en-US" sz="2400" dirty="0"/>
              <a:t>OT returns and payment records NOT public</a:t>
            </a:r>
          </a:p>
        </p:txBody>
      </p:sp>
      <p:pic>
        <p:nvPicPr>
          <p:cNvPr id="378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3994">
            <a:off x="4917421" y="2292842"/>
            <a:ext cx="3071813" cy="141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7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custDataLst>
              <p:tags r:id="rId1"/>
            </p:custDataLst>
          </p:nvPr>
        </p:nvSpPr>
        <p:spPr>
          <a:xfrm>
            <a:off x="628650" y="381697"/>
            <a:ext cx="7886700" cy="1204746"/>
          </a:xfrm>
        </p:spPr>
        <p:txBody>
          <a:bodyPr/>
          <a:lstStyle/>
          <a:p>
            <a:r>
              <a:rPr lang="en-US" b="1" dirty="0">
                <a:cs typeface="Segoe UI Semilight" panose="020B0402040204020203" pitchFamily="34" charset="0"/>
              </a:rPr>
              <a:t>Town of Blowing Rock</a:t>
            </a:r>
          </a:p>
        </p:txBody>
      </p:sp>
      <p:sp>
        <p:nvSpPr>
          <p:cNvPr id="14" name="Text Placeholder 13"/>
          <p:cNvSpPr>
            <a:spLocks noGrp="1"/>
          </p:cNvSpPr>
          <p:nvPr>
            <p:ph idx="1"/>
            <p:custDataLst>
              <p:tags r:id="rId2"/>
            </p:custDataLst>
          </p:nvPr>
        </p:nvSpPr>
        <p:spPr>
          <a:xfrm>
            <a:off x="628650" y="1825625"/>
            <a:ext cx="7886700" cy="4351338"/>
          </a:xfrm>
        </p:spPr>
        <p:txBody>
          <a:bodyPr>
            <a:normAutofit/>
          </a:bodyPr>
          <a:lstStyle/>
          <a:p>
            <a:pPr algn="just"/>
            <a:r>
              <a:rPr lang="en-US" sz="2000" dirty="0">
                <a:solidFill>
                  <a:srgbClr val="000000"/>
                </a:solidFill>
                <a:cs typeface="Segoe UI Semilight" panose="020B0402040204020203" pitchFamily="34" charset="0"/>
              </a:rPr>
              <a:t>Ordinance defines STRs as being a rental of 28 days or fewer. It bans STRs with the town’s limits. </a:t>
            </a:r>
          </a:p>
          <a:p>
            <a:pPr algn="just"/>
            <a:r>
              <a:rPr lang="en-US" sz="2000" dirty="0">
                <a:solidFill>
                  <a:srgbClr val="000000"/>
                </a:solidFill>
                <a:cs typeface="Segoe UI Semilight" panose="020B0402040204020203" pitchFamily="34" charset="0"/>
              </a:rPr>
              <a:t>Some residents have interpreted the town’s STR ordinance as allowing one rental for every 28-day period—not the intent of the ordinance</a:t>
            </a:r>
          </a:p>
          <a:p>
            <a:pPr algn="just"/>
            <a:r>
              <a:rPr lang="en-US" sz="2000" dirty="0">
                <a:solidFill>
                  <a:srgbClr val="000000"/>
                </a:solidFill>
                <a:cs typeface="Segoe UI Semilight" panose="020B0402040204020203" pitchFamily="34" charset="0"/>
              </a:rPr>
              <a:t>Loophole: Wealthy visitors will pay for 30 days, but only stay a week</a:t>
            </a:r>
          </a:p>
          <a:p>
            <a:pPr algn="just"/>
            <a:r>
              <a:rPr lang="en-US" sz="2000" dirty="0">
                <a:solidFill>
                  <a:srgbClr val="000000"/>
                </a:solidFill>
                <a:cs typeface="Segoe UI Semilight" panose="020B0402040204020203" pitchFamily="34" charset="0"/>
              </a:rPr>
              <a:t>Plans to use STR Helper software primarily for the purpose of identifying violators</a:t>
            </a:r>
          </a:p>
          <a:p>
            <a:pPr algn="just"/>
            <a:r>
              <a:rPr lang="en-US" sz="2000" dirty="0">
                <a:solidFill>
                  <a:srgbClr val="000000"/>
                </a:solidFill>
                <a:cs typeface="Segoe UI Semilight" panose="020B0402040204020203" pitchFamily="34" charset="0"/>
              </a:rPr>
              <a:t>Town anticipates that there will actually be a decrease in tax revenue once STR Helper is implemented </a:t>
            </a:r>
          </a:p>
          <a:p>
            <a:pPr marL="514331" lvl="1" indent="-171458" algn="just"/>
            <a:r>
              <a:rPr lang="en-US" sz="2000" dirty="0">
                <a:solidFill>
                  <a:srgbClr val="000000"/>
                </a:solidFill>
                <a:cs typeface="Segoe UI Semilight" panose="020B0402040204020203" pitchFamily="34" charset="0"/>
              </a:rPr>
              <a:t>Residents who are illegally renting are still paying OT</a:t>
            </a:r>
          </a:p>
          <a:p>
            <a:pPr algn="just"/>
            <a:endParaRPr lang="en-US" sz="2000" dirty="0">
              <a:solidFill>
                <a:srgbClr val="000000"/>
              </a:solidFill>
              <a:cs typeface="Segoe UI Semilight" panose="020B0402040204020203" pitchFamily="34" charset="0"/>
            </a:endParaRPr>
          </a:p>
          <a:p>
            <a:pPr algn="just"/>
            <a:endParaRPr lang="en-US" sz="2000" dirty="0">
              <a:solidFill>
                <a:srgbClr val="000000"/>
              </a:solidFill>
              <a:cs typeface="Segoe UI Semilight" panose="020B0402040204020203" pitchFamily="34" charset="0"/>
            </a:endParaRPr>
          </a:p>
          <a:p>
            <a:pPr algn="just"/>
            <a:endParaRPr lang="en-US" sz="2000" dirty="0">
              <a:solidFill>
                <a:srgbClr val="000000"/>
              </a:solidFill>
              <a:cs typeface="Segoe UI Semilight" panose="020B0402040204020203" pitchFamily="34" charset="0"/>
            </a:endParaRPr>
          </a:p>
          <a:p>
            <a:pPr algn="just"/>
            <a:endParaRPr lang="en-US" sz="2000" dirty="0">
              <a:solidFill>
                <a:srgbClr val="000000"/>
              </a:solidFill>
              <a:cs typeface="Segoe UI Semilight" panose="020B0402040204020203" pitchFamily="34" charset="0"/>
            </a:endParaRPr>
          </a:p>
        </p:txBody>
      </p:sp>
      <p:sp>
        <p:nvSpPr>
          <p:cNvPr id="4" name="Slide Number Placeholder 3"/>
          <p:cNvSpPr>
            <a:spLocks noGrp="1"/>
          </p:cNvSpPr>
          <p:nvPr>
            <p:ph type="sldNum" sz="quarter" idx="12"/>
            <p:custDataLst>
              <p:tags r:id="rId3"/>
            </p:custDataLst>
          </p:nvPr>
        </p:nvSpPr>
        <p:spPr>
          <a:xfrm>
            <a:off x="6457950" y="6356351"/>
            <a:ext cx="2057400" cy="365125"/>
          </a:xfrm>
        </p:spPr>
        <p:txBody>
          <a:bodyPr/>
          <a:lstStyle/>
          <a:p>
            <a:fld id="{03EB59E2-90B9-4CD3-AC74-D672227E13C3}" type="slidenum">
              <a:rPr lang="en-US" smtClean="0">
                <a:solidFill>
                  <a:srgbClr val="000000"/>
                </a:solidFill>
                <a:latin typeface="Segoe UI Semilight" panose="020B0402040204020203" pitchFamily="34" charset="0"/>
                <a:cs typeface="Segoe UI Semilight" panose="020B0402040204020203" pitchFamily="34" charset="0"/>
              </a:rPr>
              <a:pPr/>
              <a:t>59</a:t>
            </a:fld>
            <a:endParaRPr lang="en-US" dirty="0">
              <a:solidFill>
                <a:srgbClr val="000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42872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1A335AC0-2BB2-4579-89E6-96306AB12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82" y="456742"/>
            <a:ext cx="3767701" cy="3664089"/>
          </a:xfrm>
          <a:prstGeom prst="rect">
            <a:avLst/>
          </a:prstGeom>
        </p:spPr>
      </p:pic>
      <p:pic>
        <p:nvPicPr>
          <p:cNvPr id="3" name="Picture 2" descr="A screenshot of a cell phone&#10;&#10;Description generated with very high confidence">
            <a:extLst>
              <a:ext uri="{FF2B5EF4-FFF2-40B4-BE49-F238E27FC236}">
                <a16:creationId xmlns:a16="http://schemas.microsoft.com/office/drawing/2014/main" id="{A752E378-79A8-42A9-9E2A-08D7B77554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453" y="461316"/>
            <a:ext cx="3767700" cy="3730023"/>
          </a:xfrm>
          <a:prstGeom prst="rect">
            <a:avLst/>
          </a:prstGeom>
        </p:spPr>
      </p:pic>
      <p:sp>
        <p:nvSpPr>
          <p:cNvPr id="8" name="TextBox 7">
            <a:extLst>
              <a:ext uri="{FF2B5EF4-FFF2-40B4-BE49-F238E27FC236}">
                <a16:creationId xmlns:a16="http://schemas.microsoft.com/office/drawing/2014/main" id="{ABE0709A-FB54-4C03-9B3E-056B502CDA9D}"/>
              </a:ext>
            </a:extLst>
          </p:cNvPr>
          <p:cNvSpPr txBox="1"/>
          <p:nvPr>
            <p:custDataLst>
              <p:tags r:id="rId1"/>
            </p:custDataLst>
          </p:nvPr>
        </p:nvSpPr>
        <p:spPr>
          <a:xfrm>
            <a:off x="1903019" y="4383296"/>
            <a:ext cx="1282621" cy="300082"/>
          </a:xfrm>
          <a:prstGeom prst="rect">
            <a:avLst/>
          </a:prstGeom>
          <a:noFill/>
        </p:spPr>
        <p:txBody>
          <a:bodyPr wrap="square" rtlCol="0">
            <a:spAutoFit/>
          </a:bodyPr>
          <a:lstStyle/>
          <a:p>
            <a:pPr algn="ctr"/>
            <a:r>
              <a:rPr lang="en-US" sz="1350" b="1" dirty="0">
                <a:solidFill>
                  <a:srgbClr val="1C4469"/>
                </a:solidFill>
              </a:rPr>
              <a:t>April 2018</a:t>
            </a:r>
          </a:p>
        </p:txBody>
      </p:sp>
      <p:sp>
        <p:nvSpPr>
          <p:cNvPr id="9" name="TextBox 8">
            <a:extLst>
              <a:ext uri="{FF2B5EF4-FFF2-40B4-BE49-F238E27FC236}">
                <a16:creationId xmlns:a16="http://schemas.microsoft.com/office/drawing/2014/main" id="{9C39F958-E661-47B9-9D4E-96F23D6849AA}"/>
              </a:ext>
            </a:extLst>
          </p:cNvPr>
          <p:cNvSpPr txBox="1"/>
          <p:nvPr>
            <p:custDataLst>
              <p:tags r:id="rId2"/>
            </p:custDataLst>
          </p:nvPr>
        </p:nvSpPr>
        <p:spPr>
          <a:xfrm>
            <a:off x="5975465" y="4383296"/>
            <a:ext cx="1442949" cy="300082"/>
          </a:xfrm>
          <a:prstGeom prst="rect">
            <a:avLst/>
          </a:prstGeom>
          <a:noFill/>
        </p:spPr>
        <p:txBody>
          <a:bodyPr wrap="square" rtlCol="0">
            <a:spAutoFit/>
          </a:bodyPr>
          <a:lstStyle/>
          <a:p>
            <a:pPr algn="ctr"/>
            <a:r>
              <a:rPr lang="en-US" sz="1350" b="1" dirty="0">
                <a:solidFill>
                  <a:srgbClr val="1C4469"/>
                </a:solidFill>
              </a:rPr>
              <a:t>June 2018</a:t>
            </a:r>
          </a:p>
        </p:txBody>
      </p:sp>
    </p:spTree>
    <p:extLst>
      <p:ext uri="{BB962C8B-B14F-4D97-AF65-F5344CB8AC3E}">
        <p14:creationId xmlns:p14="http://schemas.microsoft.com/office/powerpoint/2010/main" val="2188666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32"/>
          </p:nvPr>
        </p:nvPicPr>
        <p:blipFill rotWithShape="1">
          <a:blip r:embed="rId4">
            <a:extLst>
              <a:ext uri="{28A0092B-C50C-407E-A947-70E740481C1C}">
                <a14:useLocalDpi xmlns:a14="http://schemas.microsoft.com/office/drawing/2010/main" val="0"/>
              </a:ext>
            </a:extLst>
          </a:blip>
          <a:srcRect l="3963" r="58253"/>
          <a:stretch/>
        </p:blipFill>
        <p:spPr>
          <a:xfrm>
            <a:off x="351558" y="1623322"/>
            <a:ext cx="4105112" cy="4835039"/>
          </a:xfrm>
        </p:spPr>
      </p:pic>
      <p:sp>
        <p:nvSpPr>
          <p:cNvPr id="13" name="Title 12"/>
          <p:cNvSpPr>
            <a:spLocks noGrp="1"/>
          </p:cNvSpPr>
          <p:nvPr>
            <p:ph type="title"/>
            <p:custDataLst>
              <p:tags r:id="rId1"/>
            </p:custDataLst>
          </p:nvPr>
        </p:nvSpPr>
        <p:spPr>
          <a:xfrm>
            <a:off x="628650" y="381697"/>
            <a:ext cx="7886700" cy="1204746"/>
          </a:xfrm>
        </p:spPr>
        <p:txBody>
          <a:bodyPr>
            <a:normAutofit/>
          </a:bodyPr>
          <a:lstStyle/>
          <a:p>
            <a:r>
              <a:rPr lang="en-US" b="1" dirty="0">
                <a:ea typeface="Yu Gothic UI Semilight" panose="020B0400000000000000" pitchFamily="34" charset="-128"/>
              </a:rPr>
              <a:t>Dare County, Outer Banks</a:t>
            </a:r>
          </a:p>
        </p:txBody>
      </p:sp>
      <p:sp>
        <p:nvSpPr>
          <p:cNvPr id="4" name="TextBox 3"/>
          <p:cNvSpPr txBox="1"/>
          <p:nvPr>
            <p:custDataLst>
              <p:tags r:id="rId2"/>
            </p:custDataLst>
          </p:nvPr>
        </p:nvSpPr>
        <p:spPr>
          <a:xfrm>
            <a:off x="4763995" y="2073015"/>
            <a:ext cx="4028447" cy="2554545"/>
          </a:xfrm>
          <a:prstGeom prst="rect">
            <a:avLst/>
          </a:prstGeom>
          <a:noFill/>
        </p:spPr>
        <p:txBody>
          <a:bodyPr wrap="square" rtlCol="0">
            <a:spAutoFit/>
          </a:bodyPr>
          <a:lstStyle/>
          <a:p>
            <a:pPr marL="171450" indent="-171450">
              <a:buClr>
                <a:srgbClr val="1C4469"/>
              </a:buClr>
              <a:buFont typeface="Wingdings" panose="05000000000000000000" pitchFamily="2" charset="2"/>
              <a:buChar char="§"/>
            </a:pPr>
            <a:r>
              <a:rPr lang="en-US" sz="1600" dirty="0">
                <a:solidFill>
                  <a:srgbClr val="000000"/>
                </a:solidFill>
                <a:cs typeface="Segoe UI Semilight" panose="020B0402040204020203" pitchFamily="34" charset="0"/>
              </a:rPr>
              <a:t>Town of Nags Head—believes a substantial portion of TOT is being collected </a:t>
            </a:r>
          </a:p>
          <a:p>
            <a:pPr marL="171450" indent="-171450">
              <a:buClr>
                <a:srgbClr val="1C4469"/>
              </a:buClr>
              <a:buFont typeface="Wingdings" panose="05000000000000000000" pitchFamily="2" charset="2"/>
              <a:buChar char="§"/>
            </a:pPr>
            <a:r>
              <a:rPr lang="en-US" sz="1600" dirty="0">
                <a:solidFill>
                  <a:srgbClr val="000000"/>
                </a:solidFill>
                <a:cs typeface="Segoe UI Semilight" panose="020B0402040204020203" pitchFamily="34" charset="0"/>
              </a:rPr>
              <a:t>This is because rental agencies and Airbnb remit the TOT directly to the county. </a:t>
            </a:r>
          </a:p>
          <a:p>
            <a:pPr>
              <a:buClr>
                <a:srgbClr val="1C4469"/>
              </a:buClr>
            </a:pPr>
            <a:r>
              <a:rPr lang="en-US" sz="1600" dirty="0">
                <a:solidFill>
                  <a:srgbClr val="000000"/>
                </a:solidFill>
                <a:cs typeface="Segoe UI Semilight" panose="020B0402040204020203" pitchFamily="34" charset="0"/>
              </a:rPr>
              <a:t>	</a:t>
            </a:r>
          </a:p>
          <a:p>
            <a:pPr marL="285750" indent="-285750">
              <a:buClr>
                <a:srgbClr val="1C4469"/>
              </a:buClr>
              <a:buFont typeface="Arial" panose="020B0604020202020204" pitchFamily="34" charset="0"/>
              <a:buChar char="•"/>
            </a:pPr>
            <a:r>
              <a:rPr lang="en-US" sz="1600" dirty="0">
                <a:solidFill>
                  <a:srgbClr val="000000"/>
                </a:solidFill>
                <a:cs typeface="Segoe UI Semilight" panose="020B0402040204020203" pitchFamily="34" charset="0"/>
              </a:rPr>
              <a:t>Payment cannot be made online</a:t>
            </a:r>
          </a:p>
          <a:p>
            <a:pPr>
              <a:buClr>
                <a:srgbClr val="1C4469"/>
              </a:buClr>
            </a:pPr>
            <a:endParaRPr lang="en-US" sz="1600" dirty="0">
              <a:solidFill>
                <a:srgbClr val="000000"/>
              </a:solidFill>
              <a:cs typeface="Segoe UI Semilight" panose="020B0402040204020203" pitchFamily="34" charset="0"/>
            </a:endParaRPr>
          </a:p>
          <a:p>
            <a:pPr marL="171450" indent="-171450">
              <a:buClr>
                <a:srgbClr val="1C4469"/>
              </a:buClr>
              <a:buFont typeface="Wingdings" panose="05000000000000000000" pitchFamily="2" charset="2"/>
              <a:buChar char="§"/>
            </a:pPr>
            <a:r>
              <a:rPr lang="en-US" sz="1600" dirty="0">
                <a:solidFill>
                  <a:srgbClr val="000000"/>
                </a:solidFill>
                <a:cs typeface="Segoe UI Semilight" panose="020B0402040204020203" pitchFamily="34" charset="0"/>
              </a:rPr>
              <a:t>Allows whole-house STRs, but ordinance bans homestays/ room rentals</a:t>
            </a:r>
          </a:p>
          <a:p>
            <a:pPr marL="171450" indent="-171450">
              <a:buClr>
                <a:srgbClr val="1C4469"/>
              </a:buClr>
              <a:buFont typeface="Wingdings" panose="05000000000000000000" pitchFamily="2" charset="2"/>
              <a:buChar char="§"/>
            </a:pPr>
            <a:r>
              <a:rPr lang="en-US" sz="1600" dirty="0">
                <a:solidFill>
                  <a:srgbClr val="000000"/>
                </a:solidFill>
                <a:cs typeface="Segoe UI Semilight" panose="020B0402040204020203" pitchFamily="34" charset="0"/>
              </a:rPr>
              <a:t>Affordable summer housing is an issue</a:t>
            </a:r>
          </a:p>
        </p:txBody>
      </p:sp>
    </p:spTree>
    <p:extLst>
      <p:ext uri="{BB962C8B-B14F-4D97-AF65-F5344CB8AC3E}">
        <p14:creationId xmlns:p14="http://schemas.microsoft.com/office/powerpoint/2010/main" val="3957584203"/>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custDataLst>
              <p:tags r:id="rId1"/>
            </p:custDataLst>
          </p:nvPr>
        </p:nvSpPr>
        <p:spPr>
          <a:xfrm>
            <a:off x="628650" y="381697"/>
            <a:ext cx="7886700" cy="1204746"/>
          </a:xfrm>
        </p:spPr>
        <p:txBody>
          <a:bodyPr/>
          <a:lstStyle/>
          <a:p>
            <a:r>
              <a:rPr kumimoji="1" lang="en-US" altLang="ja-JP" b="1" dirty="0">
                <a:cs typeface="Segoe UI Semilight" panose="020B0402040204020203" pitchFamily="34" charset="0"/>
              </a:rPr>
              <a:t>Charlotte-Mecklenburg</a:t>
            </a:r>
            <a:endParaRPr kumimoji="1" lang="ja-JP" altLang="en-US" b="1" dirty="0">
              <a:cs typeface="Segoe UI Semilight" panose="020B0402040204020203" pitchFamily="34" charset="0"/>
            </a:endParaRPr>
          </a:p>
        </p:txBody>
      </p:sp>
      <p:sp>
        <p:nvSpPr>
          <p:cNvPr id="18" name="テキスト プレースホルダー 17"/>
          <p:cNvSpPr>
            <a:spLocks noGrp="1"/>
          </p:cNvSpPr>
          <p:nvPr>
            <p:ph type="body" sz="quarter" idx="12"/>
            <p:custDataLst>
              <p:tags r:id="rId2"/>
            </p:custDataLst>
          </p:nvPr>
        </p:nvSpPr>
        <p:spPr>
          <a:xfrm>
            <a:off x="2061868" y="1948792"/>
            <a:ext cx="5276759" cy="754743"/>
          </a:xfrm>
        </p:spPr>
        <p:txBody>
          <a:bodyPr>
            <a:noAutofit/>
          </a:bodyPr>
          <a:lstStyle/>
          <a:p>
            <a:pPr marL="171458" indent="-171458">
              <a:lnSpc>
                <a:spcPct val="100000"/>
              </a:lnSpc>
            </a:pPr>
            <a:r>
              <a:rPr kumimoji="1" lang="en-US" altLang="ja-JP" sz="1600" dirty="0">
                <a:solidFill>
                  <a:srgbClr val="000000"/>
                </a:solidFill>
                <a:cs typeface="Segoe UI Semilight" panose="020B0402040204020203" pitchFamily="34" charset="0"/>
              </a:rPr>
              <a:t>Believes it is collecting most of the TOT, </a:t>
            </a:r>
            <a:br>
              <a:rPr kumimoji="1" lang="en-US" altLang="ja-JP" sz="1600" dirty="0">
                <a:solidFill>
                  <a:srgbClr val="000000"/>
                </a:solidFill>
                <a:cs typeface="Segoe UI Semilight" panose="020B0402040204020203" pitchFamily="34" charset="0"/>
              </a:rPr>
            </a:br>
            <a:r>
              <a:rPr kumimoji="1" lang="en-US" altLang="ja-JP" sz="1600" dirty="0">
                <a:solidFill>
                  <a:srgbClr val="000000"/>
                </a:solidFill>
                <a:cs typeface="Segoe UI Semilight" panose="020B0402040204020203" pitchFamily="34" charset="0"/>
              </a:rPr>
              <a:t>but wants to be more proactive </a:t>
            </a:r>
          </a:p>
        </p:txBody>
      </p:sp>
      <p:sp>
        <p:nvSpPr>
          <p:cNvPr id="25" name="テキスト プレースホルダー 24"/>
          <p:cNvSpPr>
            <a:spLocks noGrp="1"/>
          </p:cNvSpPr>
          <p:nvPr>
            <p:ph type="body" sz="quarter" idx="19"/>
            <p:custDataLst>
              <p:tags r:id="rId3"/>
            </p:custDataLst>
          </p:nvPr>
        </p:nvSpPr>
        <p:spPr>
          <a:xfrm>
            <a:off x="385952" y="2825348"/>
            <a:ext cx="3943720" cy="785695"/>
          </a:xfrm>
        </p:spPr>
        <p:txBody>
          <a:bodyPr>
            <a:noAutofit/>
          </a:bodyPr>
          <a:lstStyle/>
          <a:p>
            <a:pPr marL="171458" indent="-171458" algn="ctr">
              <a:lnSpc>
                <a:spcPct val="100000"/>
              </a:lnSpc>
            </a:pPr>
            <a:r>
              <a:rPr kumimoji="1" lang="en-US" altLang="ja-JP" sz="1600" dirty="0">
                <a:solidFill>
                  <a:srgbClr val="000000"/>
                </a:solidFill>
                <a:cs typeface="Segoe UI Semilight" panose="020B0402040204020203" pitchFamily="34" charset="0"/>
              </a:rPr>
              <a:t>Contracting with Tax Management Services in the summer of 2018 to help locate properties</a:t>
            </a:r>
            <a:endParaRPr kumimoji="1" lang="ja-JP" altLang="en-US" sz="1600" dirty="0">
              <a:solidFill>
                <a:srgbClr val="000000"/>
              </a:solidFill>
              <a:cs typeface="Segoe UI Semilight" panose="020B0402040204020203" pitchFamily="34" charset="0"/>
            </a:endParaRPr>
          </a:p>
        </p:txBody>
      </p:sp>
      <p:sp>
        <p:nvSpPr>
          <p:cNvPr id="31" name="テキスト プレースホルダー 30"/>
          <p:cNvSpPr>
            <a:spLocks noGrp="1"/>
          </p:cNvSpPr>
          <p:nvPr>
            <p:ph type="body" sz="quarter" idx="25"/>
            <p:custDataLst>
              <p:tags r:id="rId4"/>
            </p:custDataLst>
          </p:nvPr>
        </p:nvSpPr>
        <p:spPr>
          <a:xfrm>
            <a:off x="768807" y="4073000"/>
            <a:ext cx="3560865" cy="1174053"/>
          </a:xfrm>
        </p:spPr>
        <p:txBody>
          <a:bodyPr>
            <a:noAutofit/>
          </a:bodyPr>
          <a:lstStyle/>
          <a:p>
            <a:pPr marL="171458" indent="-171458" algn="ctr">
              <a:lnSpc>
                <a:spcPct val="100000"/>
              </a:lnSpc>
            </a:pPr>
            <a:r>
              <a:rPr kumimoji="1" lang="en-US" altLang="ja-JP" sz="1600" dirty="0">
                <a:solidFill>
                  <a:srgbClr val="000000"/>
                </a:solidFill>
                <a:cs typeface="Segoe UI Semilight" panose="020B0402040204020203" pitchFamily="34" charset="0"/>
              </a:rPr>
              <a:t>Tax Management Services allows fees to be paid on a contingent basis. No fee owed unless TOT violations are discovered</a:t>
            </a:r>
            <a:endParaRPr kumimoji="1" lang="ja-JP" altLang="en-US" sz="1600" dirty="0">
              <a:solidFill>
                <a:srgbClr val="000000"/>
              </a:solidFill>
              <a:cs typeface="Segoe UI Semilight" panose="020B0402040204020203" pitchFamily="34" charset="0"/>
            </a:endParaRPr>
          </a:p>
        </p:txBody>
      </p:sp>
      <p:sp>
        <p:nvSpPr>
          <p:cNvPr id="2" name="TextBox 1"/>
          <p:cNvSpPr txBox="1"/>
          <p:nvPr>
            <p:custDataLst>
              <p:tags r:id="rId5"/>
            </p:custDataLst>
          </p:nvPr>
        </p:nvSpPr>
        <p:spPr>
          <a:xfrm>
            <a:off x="4895623" y="2825348"/>
            <a:ext cx="4124250" cy="584775"/>
          </a:xfrm>
          <a:prstGeom prst="rect">
            <a:avLst/>
          </a:prstGeom>
          <a:noFill/>
        </p:spPr>
        <p:txBody>
          <a:bodyPr wrap="square" rtlCol="0">
            <a:spAutoFit/>
          </a:bodyPr>
          <a:lstStyle/>
          <a:p>
            <a:pPr algn="ctr"/>
            <a:r>
              <a:rPr lang="en-US" sz="1600" dirty="0">
                <a:solidFill>
                  <a:srgbClr val="000000"/>
                </a:solidFill>
                <a:cs typeface="Segoe UI Semilight" panose="020B0402040204020203" pitchFamily="34" charset="0"/>
              </a:rPr>
              <a:t>Has been allowing homeowners to remit TOT online since 2010</a:t>
            </a:r>
          </a:p>
        </p:txBody>
      </p:sp>
      <p:sp>
        <p:nvSpPr>
          <p:cNvPr id="6" name="TextBox 5"/>
          <p:cNvSpPr txBox="1"/>
          <p:nvPr>
            <p:custDataLst>
              <p:tags r:id="rId6"/>
            </p:custDataLst>
          </p:nvPr>
        </p:nvSpPr>
        <p:spPr>
          <a:xfrm>
            <a:off x="4895623" y="4073000"/>
            <a:ext cx="4201297" cy="584775"/>
          </a:xfrm>
          <a:prstGeom prst="rect">
            <a:avLst/>
          </a:prstGeom>
          <a:noFill/>
        </p:spPr>
        <p:txBody>
          <a:bodyPr wrap="square" rtlCol="0">
            <a:spAutoFit/>
          </a:bodyPr>
          <a:lstStyle/>
          <a:p>
            <a:pPr algn="ctr"/>
            <a:r>
              <a:rPr kumimoji="1" lang="en-US" altLang="ja-JP" sz="1600" dirty="0">
                <a:solidFill>
                  <a:srgbClr val="000000"/>
                </a:solidFill>
                <a:cs typeface="Segoe UI Semilight" panose="020B0402040204020203" pitchFamily="34" charset="0"/>
              </a:rPr>
              <a:t>Educating the host is of paramount importance. Non-payment is usually not malicious</a:t>
            </a:r>
          </a:p>
        </p:txBody>
      </p:sp>
    </p:spTree>
    <p:extLst>
      <p:ext uri="{BB962C8B-B14F-4D97-AF65-F5344CB8AC3E}">
        <p14:creationId xmlns:p14="http://schemas.microsoft.com/office/powerpoint/2010/main" val="684641556"/>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89935"/>
            <a:ext cx="7886700" cy="1191730"/>
          </a:xfrm>
        </p:spPr>
        <p:txBody>
          <a:bodyPr>
            <a:normAutofit/>
          </a:bodyPr>
          <a:lstStyle/>
          <a:p>
            <a:r>
              <a:rPr lang="en-US" dirty="0">
                <a:ea typeface="Yu Gothic UI Semilight" panose="020B0400000000000000" pitchFamily="34" charset="-128"/>
              </a:rPr>
              <a:t>Summary</a:t>
            </a:r>
            <a:endParaRPr lang="en-US" sz="1200" dirty="0">
              <a:solidFill>
                <a:srgbClr val="000000"/>
              </a:solidFill>
              <a:latin typeface="Yu Gothic UI Semilight" panose="020B0400000000000000" pitchFamily="34" charset="-128"/>
              <a:ea typeface="Yu Gothic UI Semilight" panose="020B0400000000000000" pitchFamily="34" charset="-128"/>
            </a:endParaRPr>
          </a:p>
        </p:txBody>
      </p:sp>
      <p:sp>
        <p:nvSpPr>
          <p:cNvPr id="4" name="Content Placeholder 3"/>
          <p:cNvSpPr>
            <a:spLocks noGrp="1"/>
          </p:cNvSpPr>
          <p:nvPr>
            <p:ph idx="1"/>
            <p:custDataLst>
              <p:tags r:id="rId2"/>
            </p:custDataLst>
          </p:nvPr>
        </p:nvSpPr>
        <p:spPr>
          <a:xfrm>
            <a:off x="628650" y="1825625"/>
            <a:ext cx="7886700" cy="4351338"/>
          </a:xfrm>
        </p:spPr>
        <p:txBody>
          <a:bodyPr>
            <a:noAutofit/>
          </a:bodyPr>
          <a:lstStyle/>
          <a:p>
            <a:pPr marL="0" indent="0" algn="ctr">
              <a:buNone/>
            </a:pPr>
            <a:r>
              <a:rPr lang="en-US" sz="2000" b="1" dirty="0"/>
              <a:t>Lessons for Occupancy Tax Collection</a:t>
            </a:r>
          </a:p>
          <a:p>
            <a:r>
              <a:rPr lang="en-US" sz="2000" dirty="0"/>
              <a:t>Consider launching an educational campaign to increase awareness of the TOT (posters, commercials, local paper)</a:t>
            </a:r>
          </a:p>
          <a:p>
            <a:r>
              <a:rPr lang="en-US" sz="2000" dirty="0"/>
              <a:t>Implement an online tax payment portal</a:t>
            </a:r>
          </a:p>
          <a:p>
            <a:r>
              <a:rPr lang="en-US" sz="2000" dirty="0"/>
              <a:t>Suspend fines for previous non-compliance: take a clean-slate approach</a:t>
            </a:r>
          </a:p>
          <a:p>
            <a:r>
              <a:rPr lang="en-US" sz="2000" dirty="0"/>
              <a:t>Consider temporarily using software to help identify the STR properties listed on these sites. </a:t>
            </a:r>
          </a:p>
          <a:p>
            <a:r>
              <a:rPr lang="en-US" sz="2000" dirty="0"/>
              <a:t>Recognize your current success—you are collecting TOT, and probably a good portion of it</a:t>
            </a:r>
          </a:p>
        </p:txBody>
      </p:sp>
    </p:spTree>
    <p:extLst>
      <p:ext uri="{BB962C8B-B14F-4D97-AF65-F5344CB8AC3E}">
        <p14:creationId xmlns:p14="http://schemas.microsoft.com/office/powerpoint/2010/main" val="4193094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81697"/>
            <a:ext cx="7886700" cy="1204746"/>
          </a:xfrm>
        </p:spPr>
        <p:txBody>
          <a:bodyPr/>
          <a:lstStyle/>
          <a:p>
            <a:r>
              <a:rPr lang="en-US" dirty="0"/>
              <a:t>Evaluation:</a:t>
            </a:r>
          </a:p>
        </p:txBody>
      </p:sp>
      <p:sp>
        <p:nvSpPr>
          <p:cNvPr id="3" name="Content Placeholder 2"/>
          <p:cNvSpPr>
            <a:spLocks noGrp="1"/>
          </p:cNvSpPr>
          <p:nvPr>
            <p:ph idx="1"/>
            <p:custDataLst>
              <p:tags r:id="rId2"/>
            </p:custDataLst>
          </p:nvPr>
        </p:nvSpPr>
        <p:spPr>
          <a:xfrm>
            <a:off x="628650" y="2229279"/>
            <a:ext cx="7886700" cy="2804040"/>
          </a:xfrm>
        </p:spPr>
        <p:txBody>
          <a:bodyPr/>
          <a:lstStyle/>
          <a:p>
            <a:pPr marL="0" indent="0">
              <a:buNone/>
            </a:pPr>
            <a:r>
              <a:rPr lang="en-US" sz="2000" b="1" u="sng" dirty="0">
                <a:hlinkClick r:id="rId4"/>
              </a:rPr>
              <a:t>https://unc.az1.qualtrics.com/jfe/form/SV_b2wZ5pTwqX8km5D</a:t>
            </a:r>
            <a:endParaRPr lang="en-US" sz="2000" b="1" dirty="0"/>
          </a:p>
          <a:p>
            <a:endParaRPr lang="en-US" dirty="0"/>
          </a:p>
        </p:txBody>
      </p:sp>
    </p:spTree>
    <p:extLst>
      <p:ext uri="{BB962C8B-B14F-4D97-AF65-F5344CB8AC3E}">
        <p14:creationId xmlns:p14="http://schemas.microsoft.com/office/powerpoint/2010/main" val="188257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generated with very high confidence">
            <a:extLst>
              <a:ext uri="{FF2B5EF4-FFF2-40B4-BE49-F238E27FC236}">
                <a16:creationId xmlns:a16="http://schemas.microsoft.com/office/drawing/2014/main" id="{0FD748BE-AA3D-4F0B-815D-B5344DE80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277" y="444832"/>
            <a:ext cx="3800484" cy="2525110"/>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82A4BE23-892B-4DB4-8135-AF378FC42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592" y="508378"/>
            <a:ext cx="3794074" cy="3717167"/>
          </a:xfrm>
          <a:prstGeom prst="rect">
            <a:avLst/>
          </a:prstGeom>
        </p:spPr>
      </p:pic>
      <p:sp>
        <p:nvSpPr>
          <p:cNvPr id="12" name="TextBox 11">
            <a:extLst>
              <a:ext uri="{FF2B5EF4-FFF2-40B4-BE49-F238E27FC236}">
                <a16:creationId xmlns:a16="http://schemas.microsoft.com/office/drawing/2014/main" id="{FDEED988-865F-4509-BF23-5CCEFB4BE2ED}"/>
              </a:ext>
            </a:extLst>
          </p:cNvPr>
          <p:cNvSpPr txBox="1"/>
          <p:nvPr>
            <p:custDataLst>
              <p:tags r:id="rId1"/>
            </p:custDataLst>
          </p:nvPr>
        </p:nvSpPr>
        <p:spPr>
          <a:xfrm>
            <a:off x="1600201" y="4479167"/>
            <a:ext cx="1435100" cy="300082"/>
          </a:xfrm>
          <a:prstGeom prst="rect">
            <a:avLst/>
          </a:prstGeom>
          <a:noFill/>
        </p:spPr>
        <p:txBody>
          <a:bodyPr wrap="square" rtlCol="0">
            <a:spAutoFit/>
          </a:bodyPr>
          <a:lstStyle/>
          <a:p>
            <a:pPr algn="ctr"/>
            <a:r>
              <a:rPr lang="en-US" sz="1350" b="1" dirty="0">
                <a:solidFill>
                  <a:srgbClr val="1C4469"/>
                </a:solidFill>
              </a:rPr>
              <a:t>April 2018</a:t>
            </a:r>
          </a:p>
        </p:txBody>
      </p:sp>
      <p:sp>
        <p:nvSpPr>
          <p:cNvPr id="13" name="TextBox 12">
            <a:extLst>
              <a:ext uri="{FF2B5EF4-FFF2-40B4-BE49-F238E27FC236}">
                <a16:creationId xmlns:a16="http://schemas.microsoft.com/office/drawing/2014/main" id="{25F75C6C-67DA-43FF-8D73-87D72BED981B}"/>
              </a:ext>
            </a:extLst>
          </p:cNvPr>
          <p:cNvSpPr txBox="1"/>
          <p:nvPr>
            <p:custDataLst>
              <p:tags r:id="rId2"/>
            </p:custDataLst>
          </p:nvPr>
        </p:nvSpPr>
        <p:spPr>
          <a:xfrm>
            <a:off x="5895976" y="4479167"/>
            <a:ext cx="1435100" cy="300082"/>
          </a:xfrm>
          <a:prstGeom prst="rect">
            <a:avLst/>
          </a:prstGeom>
          <a:noFill/>
        </p:spPr>
        <p:txBody>
          <a:bodyPr wrap="square" rtlCol="0">
            <a:spAutoFit/>
          </a:bodyPr>
          <a:lstStyle/>
          <a:p>
            <a:pPr algn="ctr"/>
            <a:r>
              <a:rPr lang="en-US" sz="1350" b="1" dirty="0">
                <a:solidFill>
                  <a:srgbClr val="1C4469"/>
                </a:solidFill>
              </a:rPr>
              <a:t>June 2018</a:t>
            </a:r>
          </a:p>
        </p:txBody>
      </p:sp>
    </p:spTree>
    <p:extLst>
      <p:ext uri="{BB962C8B-B14F-4D97-AF65-F5344CB8AC3E}">
        <p14:creationId xmlns:p14="http://schemas.microsoft.com/office/powerpoint/2010/main" val="261184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62266ADA-CB7B-4CBE-BE0E-6BDA9EB41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010" y="417185"/>
            <a:ext cx="3847338" cy="2289165"/>
          </a:xfrm>
          <a:prstGeom prst="rect">
            <a:avLst/>
          </a:prstGeom>
        </p:spPr>
      </p:pic>
      <p:pic>
        <p:nvPicPr>
          <p:cNvPr id="3" name="Picture 2" descr="A screenshot of a cell phone&#10;&#10;Description generated with very high confidence">
            <a:extLst>
              <a:ext uri="{FF2B5EF4-FFF2-40B4-BE49-F238E27FC236}">
                <a16:creationId xmlns:a16="http://schemas.microsoft.com/office/drawing/2014/main" id="{B98DA615-7F05-4B85-AC1B-287AE9D84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13" y="417185"/>
            <a:ext cx="3847338" cy="2250692"/>
          </a:xfrm>
          <a:prstGeom prst="rect">
            <a:avLst/>
          </a:prstGeom>
        </p:spPr>
      </p:pic>
    </p:spTree>
    <p:extLst>
      <p:ext uri="{BB962C8B-B14F-4D97-AF65-F5344CB8AC3E}">
        <p14:creationId xmlns:p14="http://schemas.microsoft.com/office/powerpoint/2010/main" val="112107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062-7813-4952-805E-5A30D6D2EC61}"/>
              </a:ext>
            </a:extLst>
          </p:cNvPr>
          <p:cNvSpPr>
            <a:spLocks noGrp="1"/>
          </p:cNvSpPr>
          <p:nvPr>
            <p:ph type="title"/>
            <p:custDataLst>
              <p:tags r:id="rId1"/>
            </p:custDataLst>
          </p:nvPr>
        </p:nvSpPr>
        <p:spPr>
          <a:xfrm>
            <a:off x="628650" y="381697"/>
            <a:ext cx="7886700" cy="1204746"/>
          </a:xfrm>
        </p:spPr>
        <p:txBody>
          <a:bodyPr/>
          <a:lstStyle/>
          <a:p>
            <a:r>
              <a:rPr lang="en-US" dirty="0"/>
              <a:t>NC STR Market</a:t>
            </a:r>
          </a:p>
        </p:txBody>
      </p:sp>
      <p:sp>
        <p:nvSpPr>
          <p:cNvPr id="3" name="Slide Number Placeholder 2">
            <a:extLst>
              <a:ext uri="{FF2B5EF4-FFF2-40B4-BE49-F238E27FC236}">
                <a16:creationId xmlns:a16="http://schemas.microsoft.com/office/drawing/2014/main" id="{5E1E8B1F-383F-4134-9012-82D8FA1A0955}"/>
              </a:ext>
            </a:extLst>
          </p:cNvPr>
          <p:cNvSpPr>
            <a:spLocks noGrp="1"/>
          </p:cNvSpPr>
          <p:nvPr>
            <p:ph type="sldNum" sz="quarter" idx="11"/>
            <p:custDataLst>
              <p:tags r:id="rId2"/>
            </p:custDataLst>
          </p:nvPr>
        </p:nvSpPr>
        <p:spPr>
          <a:xfrm>
            <a:off x="6457950" y="6356351"/>
            <a:ext cx="2057400" cy="365125"/>
          </a:xfrm>
        </p:spPr>
        <p:txBody>
          <a:bodyPr/>
          <a:lstStyle/>
          <a:p>
            <a:fld id="{03EB59E2-90B9-4CD3-AC74-D672227E13C3}" type="slidenum">
              <a:rPr lang="en-US" smtClean="0"/>
              <a:pPr/>
              <a:t>9</a:t>
            </a:fld>
            <a:endParaRPr lang="en-US" dirty="0"/>
          </a:p>
        </p:txBody>
      </p:sp>
      <p:sp>
        <p:nvSpPr>
          <p:cNvPr id="9" name="Text Placeholder 8">
            <a:extLst>
              <a:ext uri="{FF2B5EF4-FFF2-40B4-BE49-F238E27FC236}">
                <a16:creationId xmlns:a16="http://schemas.microsoft.com/office/drawing/2014/main" id="{C04D37C2-A3F3-4FA8-A0EB-4B1F958D38EC}"/>
              </a:ext>
            </a:extLst>
          </p:cNvPr>
          <p:cNvSpPr>
            <a:spLocks noGrp="1"/>
          </p:cNvSpPr>
          <p:nvPr>
            <p:ph type="body" sz="quarter" idx="24"/>
            <p:custDataLst>
              <p:tags r:id="rId3"/>
            </p:custDataLst>
          </p:nvPr>
        </p:nvSpPr>
        <p:spPr>
          <a:xfrm>
            <a:off x="494270" y="1692664"/>
            <a:ext cx="3286423" cy="4305557"/>
          </a:xfrm>
        </p:spPr>
        <p:txBody>
          <a:bodyPr anchor="t"/>
          <a:lstStyle/>
          <a:p>
            <a:pPr algn="l"/>
            <a:r>
              <a:rPr lang="en-US" sz="2400" dirty="0">
                <a:solidFill>
                  <a:schemeClr val="tx1"/>
                </a:solidFill>
                <a:latin typeface="+mn-lt"/>
              </a:rPr>
              <a:t>NC residents who rented out their homes on Airbnb in 2017 made $97 million</a:t>
            </a:r>
          </a:p>
        </p:txBody>
      </p:sp>
      <p:sp>
        <p:nvSpPr>
          <p:cNvPr id="10" name="TextBox 9"/>
          <p:cNvSpPr txBox="1"/>
          <p:nvPr/>
        </p:nvSpPr>
        <p:spPr>
          <a:xfrm>
            <a:off x="4151870" y="1820559"/>
            <a:ext cx="3875869" cy="2585323"/>
          </a:xfrm>
          <a:prstGeom prst="rect">
            <a:avLst/>
          </a:prstGeom>
          <a:noFill/>
        </p:spPr>
        <p:txBody>
          <a:bodyPr wrap="none" rtlCol="0">
            <a:spAutoFit/>
          </a:bodyPr>
          <a:lstStyle/>
          <a:p>
            <a:pPr marL="285750" indent="-285750">
              <a:buClr>
                <a:srgbClr val="2E75B6"/>
              </a:buClr>
              <a:buFont typeface="Wingdings" panose="05000000000000000000" pitchFamily="2" charset="2"/>
              <a:buChar char="§"/>
            </a:pPr>
            <a:r>
              <a:rPr lang="en-US" dirty="0"/>
              <a:t>Asheville: 20 million. 160,000 guests</a:t>
            </a:r>
          </a:p>
          <a:p>
            <a:pPr marL="285750" indent="-285750">
              <a:buClr>
                <a:srgbClr val="2E75B6"/>
              </a:buClr>
              <a:buFont typeface="Wingdings" panose="05000000000000000000" pitchFamily="2" charset="2"/>
              <a:buChar char="§"/>
            </a:pPr>
            <a:endParaRPr lang="en-US" dirty="0"/>
          </a:p>
          <a:p>
            <a:pPr marL="285750" indent="-285750">
              <a:buClr>
                <a:srgbClr val="2E75B6"/>
              </a:buClr>
              <a:buFont typeface="Wingdings" panose="05000000000000000000" pitchFamily="2" charset="2"/>
              <a:buChar char="§"/>
            </a:pPr>
            <a:r>
              <a:rPr lang="en-US" dirty="0"/>
              <a:t>Charlotte: $8.7 million</a:t>
            </a:r>
          </a:p>
          <a:p>
            <a:pPr marL="285750" indent="-285750">
              <a:buClr>
                <a:srgbClr val="2E75B6"/>
              </a:buClr>
              <a:buFont typeface="Wingdings" panose="05000000000000000000" pitchFamily="2" charset="2"/>
              <a:buChar char="§"/>
            </a:pPr>
            <a:endParaRPr lang="en-US" dirty="0"/>
          </a:p>
          <a:p>
            <a:pPr marL="285750" indent="-285750">
              <a:buClr>
                <a:srgbClr val="2E75B6"/>
              </a:buClr>
              <a:buFont typeface="Wingdings" panose="05000000000000000000" pitchFamily="2" charset="2"/>
              <a:buChar char="§"/>
            </a:pPr>
            <a:r>
              <a:rPr lang="en-US" dirty="0"/>
              <a:t>Wilmington: $3.9 million</a:t>
            </a:r>
          </a:p>
          <a:p>
            <a:pPr marL="285750" indent="-285750">
              <a:buClr>
                <a:srgbClr val="2E75B6"/>
              </a:buClr>
              <a:buFont typeface="Wingdings" panose="05000000000000000000" pitchFamily="2" charset="2"/>
              <a:buChar char="§"/>
            </a:pPr>
            <a:endParaRPr lang="en-US" dirty="0"/>
          </a:p>
          <a:p>
            <a:pPr marL="285750" indent="-285750">
              <a:buClr>
                <a:srgbClr val="2E75B6"/>
              </a:buClr>
              <a:buFont typeface="Wingdings" panose="05000000000000000000" pitchFamily="2" charset="2"/>
              <a:buChar char="§"/>
            </a:pPr>
            <a:r>
              <a:rPr lang="en-US" dirty="0"/>
              <a:t>Raleigh: $3.8/Durham: $2.3</a:t>
            </a:r>
          </a:p>
          <a:p>
            <a:pPr marL="285750" indent="-285750">
              <a:buClr>
                <a:srgbClr val="2E75B6"/>
              </a:buClr>
              <a:buFont typeface="Wingdings" panose="05000000000000000000" pitchFamily="2" charset="2"/>
              <a:buChar char="§"/>
            </a:pPr>
            <a:endParaRPr lang="en-US" dirty="0"/>
          </a:p>
          <a:p>
            <a:pPr marL="285750" indent="-285750">
              <a:buClr>
                <a:srgbClr val="2E75B6"/>
              </a:buClr>
              <a:buFont typeface="Wingdings" panose="05000000000000000000" pitchFamily="2" charset="2"/>
              <a:buChar char="§"/>
            </a:pPr>
            <a:r>
              <a:rPr lang="en-US" dirty="0"/>
              <a:t>Boone: $2.3</a:t>
            </a:r>
          </a:p>
        </p:txBody>
      </p:sp>
    </p:spTree>
    <p:extLst>
      <p:ext uri="{BB962C8B-B14F-4D97-AF65-F5344CB8AC3E}">
        <p14:creationId xmlns:p14="http://schemas.microsoft.com/office/powerpoint/2010/main" val="3573183657"/>
      </p:ext>
    </p:extLst>
  </p:cSld>
  <p:clrMapOvr>
    <a:masterClrMapping/>
  </p:clrMapOvr>
  <mc:AlternateContent xmlns:mc="http://schemas.openxmlformats.org/markup-compatibility/2006" xmlns:p14="http://schemas.microsoft.com/office/powerpoint/2010/main">
    <mc:Choice Requires="p14">
      <p:transition p14:dur="0" advTm="9314"/>
    </mc:Choice>
    <mc:Fallback xmlns="">
      <p:transition advTm="931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DT1VSU0VfU1RBVFVTIiB2YWx1ZT0iTW9kdWxlIFN0YXR1cyIvPg0KCQk8dWl0ZXh0IG5hbWU9IlBBU1NFRF9TVFJJTkciIHZhbHVlPSJQYXNzZWQiLz4NCgkJPHVpdGV4dCBuYW1lPSJGQUlMRURfU1RSSU5HIiB2YWx1ZT0iRmFpbGV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NPVVJTRV9TVEFUVVMiIHZhbHVlPSJNb2R1bHN0YXR1cyIvPg0KCQk8dWl0ZXh0IG5hbWU9IlBBU1NFRF9TVFJJTkciIHZhbHVlPSJFcmZvbGdyZWljaCIvPg0KCQk8dWl0ZXh0IG5hbWU9IkZBSUxFRF9TVFJJTkciIHZhbHVlPSJGZWhsZ2VzY2hsYWd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NPVVJTRV9TVEFUVVMiIHZhbHVlPSJTdGF0dXQgZHUgbW9kdWxlIi8+DQoJCTx1aXRleHQgbmFtZT0iUEFTU0VEX1NUUklORyIgdmFsdWU9IlLDqXVzc2kiLz4NCgkJPHVpdGV4dCBuYW1lPSJGQUlMRURfU1RSSU5HIiB2YWx1ZT0iRWNob3XDqS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DT1VSU0VfU1RBVFVTIiB2YWx1ZT0i44Oi44K444Ol44O844Or44K544OG44O844K/44K5Ii8+DQoJCTx1aXRleHQgbmFtZT0iUEFTU0VEX1NUUklORyIgdmFsdWU9IuWQiOagvCIvPg0KCQk8dWl0ZXh0IG5hbWU9IkZBSUxFRF9TVFJJTkciIHZhbHVlPSLkuI3lkIjmoLw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DT1VSU0VfU1RBVFVTIiB2YWx1ZT0i66qo65OIIOyDge2DnCIvPg0KCQk8dWl0ZXh0IG5hbWU9IlBBU1NFRF9TVFJJTkciIHZhbHVlPSLtlanqsqkiLz4NCgkJPHVpdGV4dCBuYW1lPSJGQUlMRURfU1RSSU5HIiB2YWx1ZT0i67aI7ZWp6rKp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09VUlNFX1NUQVRVUyIgdmFsdWU9IkVzdGFkbyBkZSBtb2R1bG8iLz4NCgkJPHVpdGV4dCBuYW1lPSJQQVNTRURfU1RSSU5HIiB2YWx1ZT0iQXByb2JhZG8iLz4NCgkJPHVpdGV4dCBuYW1lPSJGQUlMRURfU1RSSU5HIiB2YWx1ZT0iU3VzcGVuc28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DT1VSU0VfU1RBVFVTIiB2YWx1ZT0iU3RhdHVzIGRvIG3Ds2R1bG8iLz4NCgkJPHVpdGV4dCBuYW1lPSJQQVNTRURfU1RSSU5HIiB2YWx1ZT0iQXByb3ZhZG8iLz4NCgkJPHVpdGV4dCBuYW1lPSJGQUlMRURfU1RSSU5HIiB2YWx1ZT0iUmVwcm92YWRv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NPVVJTRV9TVEFUVVMiIHZhbHVlPSJNb2R1bGUgU3RhdHVzIi8+DQoJCTx1aXRleHQgbmFtZT0iUEFTU0VEX1NUUklORyIgdmFsdWU9IlBhc3NlZCIvPg0KCQk8dWl0ZXh0IG5hbWU9IkZBSUxFRF9TVFJJTkciIHZhbHVlPSJGYWlsZ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NPVVJTRV9TVEFUVVMiIHZhbHVlPSJNb2R1bGUgU3RhdHVzIi8+DQoJCTx1aXRleHQgbmFtZT0iUEFTU0VEX1NUUklORyIgdmFsdWU9IlBhc3NlZCIvPg0KCQk8dWl0ZXh0IG5hbWU9IkZBSUxFRF9TVFJJTkciIHZhbHVlPSJGYWlsZ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NPVVJTRV9TVEFUVVMiIHZhbHVlPSJNb2R1bGUgU3RhdHVzIi8+DQoJCTx1aXRleHQgbmFtZT0iUEFTU0VEX1NUUklORyIgdmFsdWU9IlBhc3NlZCIvPg0KCQk8dWl0ZXh0IG5hbWU9IkZBSUxFRF9TVFJJTkciIHZhbHVlPSJGYWlsZ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NPVVJTRV9TVEFUVVMiIHZhbHVlPSJNb2R1bGUgU3RhdHVzIi8+DQoJCTx1aXRleHQgbmFtZT0iUEFTU0VEX1NUUklORyIgdmFsdWU9IlBhc3NlZCIvPg0KCQk8dWl0ZXh0IG5hbWU9IkZBSUxFRF9TVFJJTkciIHZhbHVlPSJGYWlsZ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09VUlNFX1NUQVRVUyIgdmFsdWU9Ik1vZHVsZSBTdGF0dXMiLz4NCgkJPHVpdGV4dCBuYW1lPSJQQVNTRURfU1RSSU5HIiB2YWx1ZT0iUGFzc2VkIi8+DQoJCTx1aXRleHQgbmFtZT0iRkFJTEVEX1NUUklORyIgdmFsdWU9IkZhaWxlZ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41&quot; value=&quot;STR and Occupancy Tax Webinar McLaughlin and Badgett-7-2-18&quot;/&gt;&lt;property id=&quot;20148&quot; value=&quot;5&quot;/&gt;&lt;property id=&quot;20184&quot; value=&quot;7&quot;/&gt;&lt;property id=&quot;20191&quot; value=&quot;Fig Leaf&quot;/&gt;&lt;property id=&quot;20192&quot; value=&quot;https://sog.adobeconnect.com/&quot;/&gt;&lt;property id=&quot;20250&quot; value=&quot;6&quot;/&gt;&lt;property id=&quot;20251&quot; value=&quot;0&quot;/&gt;&lt;property id=&quot;20259&quot; value=&quot;0&quot;/&gt;&lt;property id=&quot;20262&quot; value=&quot;1977577333&quot;/&gt;&lt;property id=&quot;20263&quot; value=&quot;1&quot;/&gt;&lt;property id=&quot;20264&quot; value=&quot;1&quot;/&gt;&lt;object type=&quot;8&quot; unique_id=&quot;10098&quot;&gt;&lt;/object&gt;&lt;object type=&quot;2&quot; unique_id=&quot;10099&quot;&gt;&lt;object type=&quot;3&quot; unique_id=&quot;10101&quot;&gt;&lt;property id=&quot;20148&quot; value=&quot;5&quot;/&gt;&lt;property id=&quot;20300&quot; value=&quot;Slide 64 - &amp;quot;Evaluation:&amp;quot;&quot;/&gt;&lt;property id=&quot;20307&quot; value=&quot;257&quot;/&gt;&lt;property id=&quot;20309&quot; value=&quot;-1&quot;/&gt;&lt;/object&gt;&lt;object type=&quot;3&quot; unique_id=&quot;10505&quot;&gt;&lt;property id=&quot;20148&quot; value=&quot;5&quot;/&gt;&lt;property id=&quot;20300&quot; value=&quot;Slide 1 - &amp;quot;Regulation of  Short Term Rentals and  Occupancy Tax Basics&amp;quot;&quot;/&gt;&lt;property id=&quot;20307&quot; value=&quot;258&quot;/&gt;&lt;property id=&quot;20309&quot; value=&quot;-1&quot;/&gt;&lt;/object&gt;&lt;object type=&quot;3&quot; unique_id=&quot;10507&quot;&gt;&lt;property id=&quot;20148&quot; value=&quot;5&quot;/&gt;&lt;property id=&quot;20300&quot; value=&quot;Slide 3&quot;/&gt;&lt;property id=&quot;20307&quot; value=&quot;260&quot;/&gt;&lt;property id=&quot;20309&quot; value=&quot;-1&quot;/&gt;&lt;/object&gt;&lt;object type=&quot;3&quot; unique_id=&quot;10508&quot;&gt;&lt;property id=&quot;20148&quot; value=&quot;5&quot;/&gt;&lt;property id=&quot;20300&quot; value=&quot;Slide 4 - &amp;quot;Charming Charleston Carriage House&amp;quot;&quot;/&gt;&lt;property id=&quot;20307&quot; value=&quot;261&quot;/&gt;&lt;property id=&quot;20309&quot; value=&quot;-1&quot;/&gt;&lt;/object&gt;&lt;object type=&quot;3&quot; unique_id=&quot;10510&quot;&gt;&lt;property id=&quot;20148&quot; value=&quot;5&quot;/&gt;&lt;property id=&quot;20300&quot; value=&quot;Slide 6&quot;/&gt;&lt;property id=&quot;20307&quot; value=&quot;263&quot;/&gt;&lt;property id=&quot;20309&quot; value=&quot;-1&quot;/&gt;&lt;/object&gt;&lt;object type=&quot;3&quot; unique_id=&quot;10511&quot;&gt;&lt;property id=&quot;20148&quot; value=&quot;5&quot;/&gt;&lt;property id=&quot;20300&quot; value=&quot;Slide 7&quot;/&gt;&lt;property id=&quot;20307&quot; value=&quot;264&quot;/&gt;&lt;property id=&quot;20309&quot; value=&quot;-1&quot;/&gt;&lt;/object&gt;&lt;object type=&quot;3&quot; unique_id=&quot;10512&quot;&gt;&lt;property id=&quot;20148&quot; value=&quot;5&quot;/&gt;&lt;property id=&quot;20300&quot; value=&quot;Slide 8&quot;/&gt;&lt;property id=&quot;20307&quot; value=&quot;265&quot;/&gt;&lt;property id=&quot;20309&quot; value=&quot;-1&quot;/&gt;&lt;/object&gt;&lt;object type=&quot;3&quot; unique_id=&quot;10513&quot;&gt;&lt;property id=&quot;20148&quot; value=&quot;5&quot;/&gt;&lt;property id=&quot;20300&quot; value=&quot;Slide 9 - &amp;quot;NC STR Market&amp;quot;&quot;/&gt;&lt;property id=&quot;20307&quot; value=&quot;266&quot;/&gt;&lt;property id=&quot;20309&quot; value=&quot;-1&quot;/&gt;&lt;/object&gt;&lt;object type=&quot;3&quot; unique_id=&quot;10514&quot;&gt;&lt;property id=&quot;20148&quot; value=&quot;5&quot;/&gt;&lt;property id=&quot;20300&quot; value=&quot;Slide 10&quot;/&gt;&lt;property id=&quot;20307&quot; value=&quot;267&quot;/&gt;&lt;property id=&quot;20309&quot; value=&quot;-1&quot;/&gt;&lt;/object&gt;&lt;object type=&quot;3&quot; unique_id=&quot;10515&quot;&gt;&lt;property id=&quot;20148&quot; value=&quot;5&quot;/&gt;&lt;property id=&quot;20300&quot; value=&quot;Slide 11 - &amp;quot;New York, New York &amp;quot;&quot;/&gt;&lt;property id=&quot;20307&quot; value=&quot;268&quot;/&gt;&lt;property id=&quot;20309&quot; value=&quot;-1&quot;/&gt;&lt;/object&gt;&lt;object type=&quot;3&quot; unique_id=&quot;10516&quot;&gt;&lt;property id=&quot;20148&quot; value=&quot;5&quot;/&gt;&lt;property id=&quot;20300&quot; value=&quot;Slide 12&quot;/&gt;&lt;property id=&quot;20307&quot; value=&quot;269&quot;/&gt;&lt;property id=&quot;20309&quot; value=&quot;-1&quot;/&gt;&lt;/object&gt;&lt;object type=&quot;3&quot; unique_id=&quot;10517&quot;&gt;&lt;property id=&quot;20148&quot; value=&quot;5&quot;/&gt;&lt;property id=&quot;20300&quot; value=&quot;Slide 13&quot;/&gt;&lt;property id=&quot;20307&quot; value=&quot;270&quot;/&gt;&lt;property id=&quot;20309&quot; value=&quot;-1&quot;/&gt;&lt;/object&gt;&lt;object type=&quot;3&quot; unique_id=&quot;10518&quot;&gt;&lt;property id=&quot;20148&quot; value=&quot;5&quot;/&gt;&lt;property id=&quot;20300&quot; value=&quot;Slide 14 - &amp;quot;How To View This Issue&amp;quot;&quot;/&gt;&lt;property id=&quot;20307&quot; value=&quot;271&quot;/&gt;&lt;property id=&quot;20309&quot; value=&quot;-1&quot;/&gt;&lt;/object&gt;&lt;object type=&quot;3&quot; unique_id=&quot;10519&quot;&gt;&lt;property id=&quot;20148&quot; value=&quot;5&quot;/&gt;&lt;property id=&quot;20300&quot; value=&quot;Slide 15 - &amp;quot;North Carolina: Authority To Regulate&amp;quot;&quot;/&gt;&lt;property id=&quot;20307&quot; value=&quot;272&quot;/&gt;&lt;property id=&quot;20309&quot; value=&quot;-1&quot;/&gt;&lt;/object&gt;&lt;object type=&quot;3&quot; unique_id=&quot;10520&quot;&gt;&lt;property id=&quot;20148&quot; value=&quot;5&quot;/&gt;&lt;property id=&quot;20300&quot; value=&quot;Slide 16 - &amp;quot;Steps To Effective STR Regulation&amp;quot;&quot;/&gt;&lt;property id=&quot;20307&quot; value=&quot;273&quot;/&gt;&lt;property id=&quot;20309&quot; value=&quot;-1&quot;/&gt;&lt;/object&gt;&lt;object type=&quot;3&quot; unique_id=&quot;10521&quot;&gt;&lt;property id=&quot;20148&quot; value=&quot;5&quot;/&gt;&lt;property id=&quot;20300&quot; value=&quot;Slide 17&quot;/&gt;&lt;property id=&quot;20307&quot; value=&quot;274&quot;/&gt;&lt;property id=&quot;20309&quot; value=&quot;-1&quot;/&gt;&lt;/object&gt;&lt;object type=&quot;3&quot; unique_id=&quot;10523&quot;&gt;&lt;property id=&quot;20148&quot; value=&quot;5&quot;/&gt;&lt;property id=&quot;20300&quot; value=&quot;Slide 18 - &amp;quot;Data Gathering&amp;quot;&quot;/&gt;&lt;property id=&quot;20307&quot; value=&quot;276&quot;/&gt;&lt;property id=&quot;20309&quot; value=&quot;-1&quot;/&gt;&lt;/object&gt;&lt;object type=&quot;3&quot; unique_id=&quot;10524&quot;&gt;&lt;property id=&quot;20148&quot; value=&quot;5&quot;/&gt;&lt;property id=&quot;20300&quot; value=&quot;Slide 19&quot;/&gt;&lt;property id=&quot;20307&quot; value=&quot;277&quot;/&gt;&lt;property id=&quot;20309&quot; value=&quot;-1&quot;/&gt;&lt;/object&gt;&lt;object type=&quot;3&quot; unique_id=&quot;10525&quot;&gt;&lt;property id=&quot;20148&quot; value=&quot;5&quot;/&gt;&lt;property id=&quot;20300&quot; value=&quot;Slide 20 - &amp;quot;Enforcement of Planning Objective Considerations &amp;quot;&quot;/&gt;&lt;property id=&quot;20307&quot; value=&quot;278&quot;/&gt;&lt;property id=&quot;20309&quot; value=&quot;-1&quot;/&gt;&lt;/object&gt;&lt;object type=&quot;3&quot; unique_id=&quot;10526&quot;&gt;&lt;property id=&quot;20148&quot; value=&quot;5&quot;/&gt;&lt;property id=&quot;20300&quot; value=&quot;Slide 21&quot;/&gt;&lt;property id=&quot;20307&quot; value=&quot;279&quot;/&gt;&lt;property id=&quot;20309&quot; value=&quot;-1&quot;/&gt;&lt;/object&gt;&lt;object type=&quot;3&quot; unique_id=&quot;10527&quot;&gt;&lt;property id=&quot;20148&quot; value=&quot;5&quot;/&gt;&lt;property id=&quot;20300&quot; value=&quot;Slide 22&quot;/&gt;&lt;property id=&quot;20307&quot; value=&quot;280&quot;/&gt;&lt;property id=&quot;20309&quot; value=&quot;-1&quot;/&gt;&lt;/object&gt;&lt;object type=&quot;3&quot; unique_id=&quot;10528&quot;&gt;&lt;property id=&quot;20148&quot; value=&quot;5&quot;/&gt;&lt;property id=&quot;20300&quot; value=&quot;Slide 23 - &amp;quot;Nashville, TN&amp;quot;&quot;/&gt;&lt;property id=&quot;20307&quot; value=&quot;281&quot;/&gt;&lt;property id=&quot;20309&quot; value=&quot;-1&quot;/&gt;&lt;/object&gt;&lt;object type=&quot;3&quot; unique_id=&quot;10529&quot;&gt;&lt;property id=&quot;20148&quot; value=&quot;5&quot;/&gt;&lt;property id=&quot;20300&quot; value=&quot;Slide 24&quot;/&gt;&lt;property id=&quot;20307&quot; value=&quot;282&quot;/&gt;&lt;property id=&quot;20309&quot; value=&quot;-1&quot;/&gt;&lt;/object&gt;&lt;object type=&quot;3&quot; unique_id=&quot;10530&quot;&gt;&lt;property id=&quot;20148&quot; value=&quot;5&quot;/&gt;&lt;property id=&quot;20300&quot; value=&quot;Slide 25&quot;/&gt;&lt;property id=&quot;20307&quot; value=&quot;283&quot;/&gt;&lt;property id=&quot;20309&quot; value=&quot;-1&quot;/&gt;&lt;/object&gt;&lt;object type=&quot;3&quot; unique_id=&quot;10531&quot;&gt;&lt;property id=&quot;20148&quot; value=&quot;5&quot;/&gt;&lt;property id=&quot;20300&quot; value=&quot;Slide 28&quot;/&gt;&lt;property id=&quot;20307&quot; value=&quot;284&quot;/&gt;&lt;property id=&quot;20309&quot; value=&quot;-1&quot;/&gt;&lt;/object&gt;&lt;object type=&quot;3&quot; unique_id=&quot;10532&quot;&gt;&lt;property id=&quot;20148&quot; value=&quot;5&quot;/&gt;&lt;property id=&quot;20300&quot; value=&quot;Slide 26&quot;/&gt;&lt;property id=&quot;20307&quot; value=&quot;285&quot;/&gt;&lt;property id=&quot;20309&quot; value=&quot;-1&quot;/&gt;&lt;/object&gt;&lt;object type=&quot;3&quot; unique_id=&quot;10533&quot;&gt;&lt;property id=&quot;20148&quot; value=&quot;5&quot;/&gt;&lt;property id=&quot;20300&quot; value=&quot;Slide 27 - &amp;quot;Guest Requirements&amp;amp;#x09;&amp;quot;&quot;/&gt;&lt;property id=&quot;20307&quot; value=&quot;286&quot;/&gt;&lt;property id=&quot;20309&quot; value=&quot;-1&quot;/&gt;&lt;/object&gt;&lt;object type=&quot;3&quot; unique_id=&quot;10534&quot;&gt;&lt;property id=&quot;20148&quot; value=&quot;5&quot;/&gt;&lt;property id=&quot;20300&quot; value=&quot;Slide 29 - &amp;quot;Considerations for Enforcement&amp;quot;&quot;/&gt;&lt;property id=&quot;20307&quot; value=&quot;287&quot;/&gt;&lt;property id=&quot;20309&quot; value=&quot;-1&quot;/&gt;&lt;/object&gt;&lt;object type=&quot;3&quot; unique_id=&quot;10535&quot;&gt;&lt;property id=&quot;20148&quot; value=&quot;5&quot;/&gt;&lt;property id=&quot;20300&quot; value=&quot;Slide 30 - &amp;quot; GOALS&amp;quot;&quot;/&gt;&lt;property id=&quot;20307&quot; value=&quot;288&quot;/&gt;&lt;property id=&quot;20309&quot; value=&quot;-1&quot;/&gt;&lt;/object&gt;&lt;object type=&quot;3&quot; unique_id=&quot;10536&quot;&gt;&lt;property id=&quot;20148&quot; value=&quot;5&quot;/&gt;&lt;property id=&quot;20300&quot; value=&quot;Slide 31 - &amp;quot; &amp;quot;&quot;/&gt;&lt;property id=&quot;20307&quot; value=&quot;289&quot;/&gt;&lt;property id=&quot;20309&quot; value=&quot;-1&quot;/&gt;&lt;/object&gt;&lt;object type=&quot;3&quot; unique_id=&quot;10537&quot;&gt;&lt;property id=&quot;20148&quot; value=&quot;5&quot;/&gt;&lt;property id=&quot;20300&quot; value=&quot;Slide 32 - &amp;quot;Cost&amp;quot;&quot;/&gt;&lt;property id=&quot;20307&quot; value=&quot;290&quot;/&gt;&lt;property id=&quot;20309&quot; value=&quot;-1&quot;/&gt;&lt;/object&gt;&lt;object type=&quot;3&quot; unique_id=&quot;10538&quot;&gt;&lt;property id=&quot;20148&quot; value=&quot;5&quot;/&gt;&lt;property id=&quot;20300&quot; value=&quot;Slide 60 - &amp;quot;Town of Blowing Rock&amp;quot;&quot;/&gt;&lt;property id=&quot;20307&quot; value=&quot;291&quot;/&gt;&lt;property id=&quot;20309&quot; value=&quot;-1&quot;/&gt;&lt;/object&gt;&lt;object type=&quot;3&quot; unique_id=&quot;10540&quot;&gt;&lt;property id=&quot;20148&quot; value=&quot;5&quot;/&gt;&lt;property id=&quot;20300&quot; value=&quot;Slide 61 - &amp;quot;Dare County, Outer Banks&amp;quot;&quot;/&gt;&lt;property id=&quot;20307&quot; value=&quot;293&quot;/&gt;&lt;property id=&quot;20309&quot; value=&quot;-1&quot;/&gt;&lt;/object&gt;&lt;object type=&quot;3&quot; unique_id=&quot;10541&quot;&gt;&lt;property id=&quot;20148&quot; value=&quot;5&quot;/&gt;&lt;property id=&quot;20300&quot; value=&quot;Slide 62 - &amp;quot;Charlotte-Mecklenburg&amp;quot;&quot;/&gt;&lt;property id=&quot;20307&quot; value=&quot;294&quot;/&gt;&lt;property id=&quot;20309&quot; value=&quot;-1&quot;/&gt;&lt;/object&gt;&lt;object type=&quot;3&quot; unique_id=&quot;10542&quot;&gt;&lt;property id=&quot;20148&quot; value=&quot;5&quot;/&gt;&lt;property id=&quot;20300&quot; value=&quot;Slide 63 - &amp;quot;Summary&amp;quot;&quot;/&gt;&lt;property id=&quot;20307&quot; value=&quot;295&quot;/&gt;&lt;property id=&quot;20309&quot; value=&quot;-1&quot;/&gt;&lt;/object&gt;&lt;object type=&quot;3&quot; unique_id=&quot;10544&quot;&gt;&lt;property id=&quot;20148&quot; value=&quot;5&quot;/&gt;&lt;property id=&quot;20300&quot; value=&quot;Slide 35 - &amp;quot;Poll #2: My jurisdiction is..&amp;quot;&quot;/&gt;&lt;property id=&quot;20307&quot; value=&quot;297&quot;/&gt;&lt;property id=&quot;20309&quot; value=&quot;-1&quot;/&gt;&lt;/object&gt;&lt;object type=&quot;3&quot; unique_id=&quot;10545&quot;&gt;&lt;property id=&quot;20148&quot; value=&quot;5&quot;/&gt;&lt;property id=&quot;20300&quot; value=&quot;Slide 36&quot;/&gt;&lt;property id=&quot;20307&quot; value=&quot;298&quot;/&gt;&lt;property id=&quot;20309&quot; value=&quot;-1&quot;/&gt;&lt;/object&gt;&lt;object type=&quot;3&quot; unique_id=&quot;10546&quot;&gt;&lt;property id=&quot;20148&quot; value=&quot;5&quot;/&gt;&lt;property id=&quot;20300&quot; value=&quot;Slide 37 - &amp;quot;Why?&amp;quot;&quot;/&gt;&lt;property id=&quot;20307&quot; value=&quot;299&quot;/&gt;&lt;property id=&quot;20309&quot; value=&quot;-1&quot;/&gt;&lt;/object&gt;&lt;object type=&quot;3&quot; unique_id=&quot;10547&quot;&gt;&lt;property id=&quot;20148&quot; value=&quot;5&quot;/&gt;&lt;property id=&quot;20300&quot; value=&quot;Slide 38 - &amp;quot;How Do I Find My Local OT Bill?&amp;quot;&quot;/&gt;&lt;property id=&quot;20307&quot; value=&quot;300&quot;/&gt;&lt;property id=&quot;20309&quot; value=&quot;-1&quot;/&gt;&lt;/object&gt;&lt;object type=&quot;3&quot; unique_id=&quot;10548&quot;&gt;&lt;property id=&quot;20148&quot; value=&quot;5&quot;/&gt;&lt;property id=&quot;20300&quot; value=&quot;Slide 39 - &amp;quot;General Admin Provisions&amp;quot;&quot;/&gt;&lt;property id=&quot;20307&quot; value=&quot;301&quot;/&gt;&lt;property id=&quot;20309&quot; value=&quot;-1&quot;/&gt;&lt;/object&gt;&lt;object type=&quot;3&quot; unique_id=&quot;10549&quot;&gt;&lt;property id=&quot;20148&quot; value=&quot;5&quot;/&gt;&lt;property id=&quot;20300&quot; value=&quot;Slide 40 - &amp;quot;S.L. 2013-414&amp;quot;&quot;/&gt;&lt;property id=&quot;20307&quot; value=&quot;302&quot;/&gt;&lt;property id=&quot;20309&quot; value=&quot;-1&quot;/&gt;&lt;/object&gt;&lt;object type=&quot;3&quot; unique_id=&quot;10550&quot;&gt;&lt;property id=&quot;20148&quot; value=&quot;5&quot;/&gt;&lt;property id=&quot;20300&quot; value=&quot;Slide 41 - &amp;quot;Basic Steps for Local OT&amp;quot;&quot;/&gt;&lt;property id=&quot;20307&quot; value=&quot;303&quot;/&gt;&lt;property id=&quot;20309&quot; value=&quot;-1&quot;/&gt;&lt;/object&gt;&lt;object type=&quot;3&quot; unique_id=&quot;10551&quot;&gt;&lt;property id=&quot;20148&quot; value=&quot;5&quot;/&gt;&lt;property id=&quot;20300&quot; value=&quot;Slide 42 - &amp;quot;OT Rates&amp;quot;&quot;/&gt;&lt;property id=&quot;20307&quot; value=&quot;304&quot;/&gt;&lt;property id=&quot;20309&quot; value=&quot;-1&quot;/&gt;&lt;/object&gt;&lt;object type=&quot;3&quot; unique_id=&quot;10552&quot;&gt;&lt;property id=&quot;20148&quot; value=&quot;5&quot;/&gt;&lt;property id=&quot;20300&quot; value=&quot;Slide 43 - &amp;quot;Who is liable for OT?&amp;quot;&quot;/&gt;&lt;property id=&quot;20307&quot; value=&quot;305&quot;/&gt;&lt;property id=&quot;20309&quot; value=&quot;-1&quot;/&gt;&lt;/object&gt;&lt;object type=&quot;3&quot; unique_id=&quot;10553&quot;&gt;&lt;property id=&quot;20148&quot; value=&quot;5&quot;/&gt;&lt;property id=&quot;20300&quot; value=&quot;Slide 44 - &amp;quot;No Unique Local OT Exemptions&amp;quot;&quot;/&gt;&lt;property id=&quot;20307&quot; value=&quot;306&quot;/&gt;&lt;property id=&quot;20309&quot; value=&quot;-1&quot;/&gt;&lt;/object&gt;&lt;object type=&quot;3&quot; unique_id=&quot;10554&quot;&gt;&lt;property id=&quot;20148&quot; value=&quot;5&quot;/&gt;&lt;property id=&quot;20300&quot; value=&quot;Slide 45 - &amp;quot;GS 105-164.4F&amp;quot;&quot;/&gt;&lt;property id=&quot;20307&quot; value=&quot;307&quot;/&gt;&lt;property id=&quot;20309&quot; value=&quot;-1&quot;/&gt;&lt;/object&gt;&lt;object type=&quot;3&quot; unique_id=&quot;10555&quot;&gt;&lt;property id=&quot;20148&quot; value=&quot;5&quot;/&gt;&lt;property id=&quot;20300&quot; value=&quot;Slide 46 - &amp;quot;Poll #3: Which of the following rentals would be subject to local OT? &amp;amp;#x09;&amp;quot;&quot;/&gt;&lt;property id=&quot;20307&quot; value=&quot;308&quot;/&gt;&lt;property id=&quot;20309&quot; value=&quot;-1&quot;/&gt;&lt;/object&gt;&lt;object type=&quot;3&quot; unique_id=&quot;10556&quot;&gt;&lt;property id=&quot;20148&quot; value=&quot;5&quot;/&gt;&lt;property id=&quot;20300&quot; value=&quot;Slide 47 - &amp;quot;Poll #4: Which of the following is an “accommodation” for purposes of OT? &amp;quot;&quot;/&gt;&lt;property id=&quot;20307&quot; value=&quot;309&quot;/&gt;&lt;property id=&quot;20309&quot; value=&quot;-1&quot;/&gt;&lt;/object&gt;&lt;object type=&quot;3&quot; unique_id=&quot;10557&quot;&gt;&lt;property id=&quot;20148&quot; value=&quot;5&quot;/&gt;&lt;property id=&quot;20300&quot; value=&quot;Slide 48 - &amp;quot;Poll #5: What is the taxable price?&amp;quot;&quot;/&gt;&lt;property id=&quot;20307&quot; value=&quot;310&quot;/&gt;&lt;property id=&quot;20309&quot; value=&quot;-1&quot;/&gt;&lt;/object&gt;&lt;object type=&quot;3&quot; unique_id=&quot;10558&quot;&gt;&lt;property id=&quot;20148&quot; value=&quot;5&quot;/&gt;&lt;property id=&quot;20300&quot; value=&quot;Slide 49 - &amp;quot;Taxable Charges &amp;quot;&quot;/&gt;&lt;property id=&quot;20307&quot; value=&quot;311&quot;/&gt;&lt;property id=&quot;20309&quot; value=&quot;-1&quot;/&gt;&lt;/object&gt;&lt;object type=&quot;3&quot; unique_id=&quot;10559&quot;&gt;&lt;property id=&quot;20148&quot; value=&quot;5&quot;/&gt;&lt;property id=&quot;20300&quot; value=&quot;Slide 50 - &amp;quot;Other Charges&amp;quot;&quot;/&gt;&lt;property id=&quot;20307&quot; value=&quot;312&quot;/&gt;&lt;property id=&quot;20309&quot; value=&quot;-1&quot;/&gt;&lt;/object&gt;&lt;object type=&quot;3&quot; unique_id=&quot;10560&quot;&gt;&lt;property id=&quot;20148&quot; value=&quot;5&quot;/&gt;&lt;property id=&quot;20300&quot; value=&quot;Slide 51 - &amp;quot;Rental Agents and Facilitators&amp;quot;&quot;/&gt;&lt;property id=&quot;20307&quot; value=&quot;313&quot;/&gt;&lt;property id=&quot;20309&quot; value=&quot;-1&quot;/&gt;&lt;/object&gt;&lt;object type=&quot;3&quot; unique_id=&quot;10561&quot;&gt;&lt;property id=&quot;20148&quot; value=&quot;5&quot;/&gt;&lt;property id=&quot;20300&quot; value=&quot;Slide 52 - &amp;quot;OT Collection Remedies&amp;quot;&quot;/&gt;&lt;property id=&quot;20307&quot; value=&quot;314&quot;/&gt;&lt;property id=&quot;20309&quot; value=&quot;-1&quot;/&gt;&lt;/object&gt;&lt;object type=&quot;3&quot; unique_id=&quot;10562&quot;&gt;&lt;property id=&quot;20148&quot; value=&quot;5&quot;/&gt;&lt;property id=&quot;20300&quot; value=&quot;Slide 53 - &amp;quot;Who is responsible for OTs?&amp;quot;&quot;/&gt;&lt;property id=&quot;20307&quot; value=&quot;315&quot;/&gt;&lt;property id=&quot;20309&quot; value=&quot;-1&quot;/&gt;&lt;/object&gt;&lt;object type=&quot;3&quot; unique_id=&quot;10563&quot;&gt;&lt;property id=&quot;20148&quot; value=&quot;5&quot;/&gt;&lt;property id=&quot;20300&quot; value=&quot;Slide 54 - &amp;quot;Who is responsible for OTs?&amp;quot;&quot;/&gt;&lt;property id=&quot;20307&quot; value=&quot;316&quot;/&gt;&lt;property id=&quot;20309&quot; value=&quot;-1&quot;/&gt;&lt;/object&gt;&lt;object type=&quot;3&quot; unique_id=&quot;10564&quot;&gt;&lt;property id=&quot;20148&quot; value=&quot;5&quot;/&gt;&lt;property id=&quot;20300&quot; value=&quot;Slide 55 - &amp;quot;Poll #6: Liability for Occupancy Taxes&amp;quot;&quot;/&gt;&lt;property id=&quot;20307&quot; value=&quot;317&quot;/&gt;&lt;property id=&quot;20309&quot; value=&quot;-1&quot;/&gt;&lt;/object&gt;&lt;object type=&quot;3&quot; unique_id=&quot;10565&quot;&gt;&lt;property id=&quot;20148&quot; value=&quot;5&quot;/&gt;&lt;property id=&quot;20300&quot; value=&quot;Slide 56 - &amp;quot;Who is responsible for OTs?&amp;quot;&quot;/&gt;&lt;property id=&quot;20307&quot; value=&quot;318&quot;/&gt;&lt;property id=&quot;20309&quot; value=&quot;-1&quot;/&gt;&lt;/object&gt;&lt;object type=&quot;3&quot; unique_id=&quot;10566&quot;&gt;&lt;property id=&quot;20148&quot; value=&quot;5&quot;/&gt;&lt;property id=&quot;20300&quot; value=&quot;Slide 57 - &amp;quot;OT Collection Remedies&amp;quot;&quot;/&gt;&lt;property id=&quot;20307&quot; value=&quot;319&quot;/&gt;&lt;property id=&quot;20309&quot; value=&quot;-1&quot;/&gt;&lt;/object&gt;&lt;object type=&quot;3&quot; unique_id=&quot;10567&quot;&gt;&lt;property id=&quot;20148&quot; value=&quot;5&quot;/&gt;&lt;property id=&quot;20300&quot; value=&quot;Slide 58 - &amp;quot;Penalties for Late Payment&amp;quot;&quot;/&gt;&lt;property id=&quot;20307&quot; value=&quot;320&quot;/&gt;&lt;property id=&quot;20309&quot; value=&quot;-1&quot;/&gt;&lt;/object&gt;&lt;object type=&quot;3&quot; unique_id=&quot;10568&quot;&gt;&lt;property id=&quot;20148&quot; value=&quot;5&quot;/&gt;&lt;property id=&quot;20300&quot; value=&quot;Slide 59 - &amp;quot;Use of Proceeds: Local Act Controls&amp;quot;&quot;/&gt;&lt;property id=&quot;20307&quot; value=&quot;321&quot;/&gt;&lt;property id=&quot;20309&quot; value=&quot;-1&quot;/&gt;&lt;/object&gt;&lt;object type=&quot;3&quot; unique_id=&quot;10970&quot;&gt;&lt;property id=&quot;20148&quot; value=&quot;5&quot;/&gt;&lt;property id=&quot;20300&quot; value=&quot;Slide 5&quot;/&gt;&lt;property id=&quot;20307&quot; value=&quot;322&quot;/&gt;&lt;property id=&quot;20309&quot; value=&quot;-1&quot;/&gt;&lt;/object&gt;&lt;object type=&quot;3&quot; unique_id=&quot;11914&quot;&gt;&lt;property id=&quot;20148&quot; value=&quot;5&quot;/&gt;&lt;property id=&quot;20300&quot; value=&quot;Slide 33 - &amp;quot;Regulation Take-aways&amp;quot;&quot;/&gt;&lt;property id=&quot;20307&quot; value=&quot;323&quot;/&gt;&lt;property id=&quot;20309&quot; value=&quot;-1&quot;/&gt;&lt;/object&gt;&lt;object type=&quot;3&quot; unique_id=&quot;11915&quot;&gt;&lt;property id=&quot;20148&quot; value=&quot;5&quot;/&gt;&lt;property id=&quot;20300&quot; value=&quot;Slide 34 - &amp;quot;Local Occupancy Taxes&amp;quot;&quot;/&gt;&lt;property id=&quot;20307&quot; value=&quot;324&quot;/&gt;&lt;property id=&quot;20309&quot; value=&quot;-1&quot;/&gt;&lt;/object&gt;&lt;object type=&quot;3&quot; unique_id=&quot;12823&quot;&gt;&lt;property id=&quot;20148&quot; value=&quot;5&quot;/&gt;&lt;property id=&quot;20300&quot; value=&quot;Slide 2 - &amp;quot;Agenda&amp;quot;&quot;/&gt;&lt;property id=&quot;20307&quot; value=&quot;325&quot;/&gt;&lt;property id=&quot;20309&quot; value=&quot;-1&quot;/&gt;&lt;/object&gt;&lt;/object&gt;&lt;object type=&quot;10&quot; unique_id=&quot;12048&quot;&gt;&lt;object type=&quot;11&quot; unique_id=&quot;12049&quot;&gt;&lt;/object&gt;&lt;object type=&quot;12&quot; unique_id=&quot;12051&quot;&gt;&lt;/object&gt;&lt;/object&gt;&lt;object type=&quot;4&quot; unique_id=&quot;1205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24&quot;/&gt;&lt;lineCharCount val=&quot;20&quot;/&gt;&lt;/TableIndex&gt;&lt;/ShapeTextInfo&gt;"/>
  <p:tag name="HTML_SHAPEINFO" val="&lt;ThreeDShapeInfo&gt;&lt;uuid val=&quot;&quot;/&gt;&lt;isInvalidForFieldText val=&quot;0&quot;/&gt;&lt;Image&gt;&lt;filename val=&quot;C:\Users\jonesjj\AppData\Local\Temp\PR\data\asimages\{08380C2D-7890-4DAD-A643-85F4B8DC1DA4}_1.png&quot;/&gt;&lt;left val=&quot;0&quot;/&gt;&lt;top val=&quot;23&quot;/&gt;&lt;width val=&quot;720&quot;/&gt;&lt;height val=&quot;18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onesjj\AppData\Local\Temp\PR\data\asimages\{71BB83CF-7BB7-4D45-87A8-7F2BA0C8049C}_1.png&quot;/&gt;&lt;left val=&quot;0&quot;/&gt;&lt;top val=&quot;222&quot;/&gt;&lt;width val=&quot;720&quot;/&gt;&lt;height val=&quot;51&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jonesjj\AppData\Local\Temp\PR\data\asimages\{B087E846-370F-4D49-83EE-65F9F75ED8E4}_2.png&quot;/&gt;&lt;left val=&quot;29&quot;/&gt;&lt;top val=&quot;29&quot;/&gt;&lt;width val=&quot;641&quot;/&gt;&lt;height val=&quot;9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1&quot;/&gt;&lt;/TableIndex&gt;&lt;/ShapeTextInfo&gt;"/>
  <p:tag name="HTML_SHAPEINFO" val="&lt;ThreeDShapeInfo&gt;&lt;uuid val=&quot;&quot;/&gt;&lt;isInvalidForFieldText val=&quot;0&quot;/&gt;&lt;Image&gt;&lt;filename val=&quot;C:\Users\jonesjj\AppData\Local\Temp\PR\data\asimages\{B1AC2AED-AF9A-4BFE-A558-1DCB2E79A318}_2.png&quot;/&gt;&lt;left val=&quot;483&quot;/&gt;&lt;top val=&quot;188&quot;/&gt;&lt;width val=&quot;231&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8C2C1ECA-1FE3-435D-96BC-96BE883FB0C6}_2.png&quot;/&gt;&lt;left val=&quot;482&quot;/&gt;&lt;top val=&quot;147&quot;/&gt;&lt;width val=&quot;233&quot;/&gt;&lt;height val=&quot;46&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onesjj\AppData\Local\Temp\PR\data\asimages\{B52001D6-66E0-43A1-9E83-C3982351B7D0}_2.png&quot;/&gt;&lt;left val=&quot;485&quot;/&gt;&lt;top val=&quot;391&quot;/&gt;&lt;width val=&quot;231&quot;/&gt;&lt;height val=&quot;7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1F818DFC-DC1F-42CF-A01D-356F1F29780A}_2.png&quot;/&gt;&lt;left val=&quot;483&quot;/&gt;&lt;top val=&quot;349&quot;/&gt;&lt;width val=&quot;232&quot;/&gt;&lt;height val=&quot;46&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C:\Users\jonesjj\AppData\Local\Temp\PR\data\asimages\{C31B86DC-B132-4D29-998C-85FD892B23D1}_2.png&quot;/&gt;&lt;left val=&quot;2&quot;/&gt;&lt;top val=&quot;391&quot;/&gt;&lt;width val=&quot;231&quot;/&gt;&lt;height val=&quot;7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0B7A4E8E-6442-4D45-918D-3DF26185BB3C}_2.png&quot;/&gt;&lt;left val=&quot;2&quot;/&gt;&lt;top val=&quot;351&quot;/&gt;&lt;width val=&quot;232&quot;/&gt;&lt;height val=&quot;46&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onesjj\AppData\Local\Temp\PR\data\asimages\{79AABFE0-6B9F-4E3A-9E16-2EA92E1B3834}_2.png&quot;/&gt;&lt;left val=&quot;120&quot;/&gt;&lt;top val=&quot;190&quot;/&gt;&lt;width val=&quot;113&quot;/&gt;&lt;height val=&quot;33&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C1DAAA4D-1A66-4EF3-9F32-BFA03C59F21F}_2.png&quot;/&gt;&lt;left val=&quot;2&quot;/&gt;&lt;top val=&quot;147&quot;/&gt;&lt;width val=&quot;232&quot;/&gt;&lt;height val=&quot;4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PRESENTER_SHAPEINFO" val="&lt;ThreeDShapeInfo&gt;&lt;uuid val=&quot;{12713C33-33B2-4B88-9EE7-A393DF821BFC}&quot;/&gt;&lt;isInvalidForFieldText val=&quot;0&quot;/&gt;&lt;Image&gt;&lt;filename val=&quot;C:\Users\jonesjj\AppData\Local\Temp\PR\data\asimages\{12713C33-33B2-4B88-9EE7-A393DF821BFC}_4.png&quot;/&gt;&lt;left val=&quot;32&quot;/&gt;&lt;top val=&quot;29&quot;/&gt;&lt;width val=&quot;638&quot;/&gt;&lt;height val=&quot;9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onesjj\AppData\Local\Temp\PR\data\asimages\{60ED0FA2-3DCB-44E6-BC1D-F5C19E37247A}_4.png&quot;/&gt;&lt;left val=&quot;507&quot;/&gt;&lt;top val=&quot;500&quot;/&gt;&lt;width val=&quot;163&quot;/&gt;&lt;height val=&quot;29&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onesjj\AppData\Local\Temp\PR\data\asimages\{629F2C1E-EECA-4F53-B933-67C5DF57B538}_4.png&quot;/&gt;&lt;left val=&quot;348&quot;/&gt;&lt;top val=&quot;226&quot;/&gt;&lt;width val=&quot;322&quot;/&gt;&lt;height val=&quot;16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4&quot;/&gt;&lt;/TableIndex&gt;&lt;/ShapeTextInfo&gt;"/>
  <p:tag name="PRESENTER_SHAPEINFO" val="&lt;ThreeDShapeInfo&gt;&lt;uuid val=&quot;{4C8FD165-F79F-4B5E-935A-EA26844137DA}&quot;/&gt;&lt;isInvalidForFieldText val=&quot;0&quot;/&gt;&lt;Image&gt;&lt;filename val=&quot;C:\Users\jonesjj\AppData\Local\Temp\PR\data\asimages\{4C8FD165-F79F-4B5E-935A-EA26844137DA}_3.png&quot;/&gt;&lt;left val=&quot;4&quot;/&gt;&lt;top val=&quot;13&quot;/&gt;&lt;width val=&quot;594&quot;/&gt;&lt;height val=&quot;13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16&quot;/&gt;&lt;lineCharCount val=&quot;10&quot;/&gt;&lt;/TableIndex&gt;&lt;/ShapeTextInfo&gt;"/>
  <p:tag name="HTML_SHAPEINFO" val="&lt;ThreeDShapeInfo&gt;&lt;uuid val=&quot;&quot;/&gt;&lt;isInvalidForFieldText val=&quot;0&quot;/&gt;&lt;Image&gt;&lt;filename val=&quot;C:\Users\jonesjj\AppData\Local\Temp\PR\data\asimages\{41275DBE-2B13-4C9E-ADF7-9F14089E83D9}_5.png&quot;/&gt;&lt;left val=&quot;136&quot;/&gt;&lt;top val=&quot;346&quot;/&gt;&lt;width val=&quot;146&quot;/&gt;&lt;height val=&quot;92&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7&quot;/&gt;&lt;lineCharCount val=&quot;10&quot;/&gt;&lt;/TableIndex&gt;&lt;/ShapeTextInfo&gt;"/>
  <p:tag name="HTML_SHAPEINFO" val="&lt;ThreeDShapeInfo&gt;&lt;uuid val=&quot;&quot;/&gt;&lt;isInvalidForFieldText val=&quot;0&quot;/&gt;&lt;Image&gt;&lt;filename val=&quot;C:\Users\jonesjj\AppData\Local\Temp\PR\data\asimages\{58531293-A8A5-42C7-AAA6-0CB931E55856}_5.png&quot;/&gt;&lt;left val=&quot;416&quot;/&gt;&lt;top val=&quot;348&quot;/&gt;&lt;width val=&quot;150&quot;/&gt;&lt;height val=&quot;88&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792A31-3A2D-42BC-9F66-DEE7B70A8309}&quot;/&gt;&lt;isInvalidForFieldText val=&quot;0&quot;/&gt;&lt;Image&gt;&lt;filename val=&quot;C:\Users\jonesjj\AppData\Local\Temp\PR\data\asimages\{FA792A31-3A2D-42BC-9F66-DEE7B70A8309}_5.png&quot;/&gt;&lt;left val=&quot;-15&quot;/&gt;&lt;top val=&quot;60&quot;/&gt;&lt;width val=&quot;447&quot;/&gt;&lt;height val=&quot;290&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38C7A4-45A8-4FA7-8239-DFBF3DA80A74}&quot;/&gt;&lt;isInvalidForFieldText val=&quot;0&quot;/&gt;&lt;Image&gt;&lt;filename val=&quot;C:\Users\jonesjj\AppData\Local\Temp\PR\data\asimages\{CB38C7A4-45A8-4FA7-8239-DFBF3DA80A74}_5.png&quot;/&gt;&lt;left val=&quot;263&quot;/&gt;&lt;top val=&quot;74&quot;/&gt;&lt;width val=&quot;460&quot;/&gt;&lt;height val=&quot;276&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onesjj\AppData\Local\Temp\PR\data\asimages\{30EB4B29-B990-49CE-BBE3-87A000C6A786}_6.png&quot;/&gt;&lt;left val=&quot;149&quot;/&gt;&lt;top val=&quot;344&quot;/&gt;&lt;width val=&quot;102&quot;/&gt;&lt;height val=&quot;2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onesjj\AppData\Local\Temp\PR\data\asimages\{C099F4F4-AAA9-480D-B344-8767081658DB}_6.png&quot;/&gt;&lt;left val=&quot;470&quot;/&gt;&lt;top val=&quot;344&quot;/&gt;&lt;width val=&quot;114&quot;/&gt;&lt;height val=&quot;29&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onesjj\AppData\Local\Temp\PR\data\asimages\{A94F9645-F32F-43CE-9630-9982A126C603}_7.png&quot;/&gt;&lt;left val=&quot;125&quot;/&gt;&lt;top val=&quot;351&quot;/&gt;&lt;width val=&quot;114&quot;/&gt;&lt;height val=&quot;29&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onesjj\AppData\Local\Temp\PR\data\asimages\{53E718A9-5411-45B6-8F68-994F37B2D248}_7.png&quot;/&gt;&lt;left val=&quot;463&quot;/&gt;&lt;top val=&quot;351&quot;/&gt;&lt;width val=&quot;114&quot;/&gt;&lt;height val=&quot;29&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onesjj\AppData\Local\Temp\PR\data\asimages\{04C5833F-AEB5-4077-A9C9-78FC68EBFF0E}_9.png&quot;/&gt;&lt;left val=&quot;29&quot;/&gt;&lt;top val=&quot;29&quot;/&gt;&lt;width val=&quot;641&quot;/&gt;&lt;height val=&quot;9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onesjj\AppData\Local\Temp\PR\data\asimages\{1376A264-C77A-42F4-A356-3960872FA0B8}_9.png&quot;/&gt;&lt;left val=&quot;507&quot;/&gt;&lt;top val=&quot;500&quot;/&gt;&lt;width val=&quot;163&quot;/&gt;&lt;height val=&quot;2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19&quot;/&gt;&lt;lineCharCount val=&quot;20&quot;/&gt;&lt;lineCharCount val=&quot;11&quot;/&gt;&lt;/TableIndex&gt;&lt;/ShapeTextInfo&gt;"/>
  <p:tag name="HTML_SHAPEINFO" val="&lt;ThreeDShapeInfo&gt;&lt;uuid val=&quot;&quot;/&gt;&lt;isInvalidForFieldText val=&quot;0&quot;/&gt;&lt;Image&gt;&lt;filename val=&quot;C:\Users\jonesjj\AppData\Local\Temp\PR\data\asimages\{B0E873D1-448B-4CCE-8AF0-CE42225351EE}_9.png&quot;/&gt;&lt;left val=&quot;31&quot;/&gt;&lt;top val=&quot;132&quot;/&gt;&lt;width val=&quot;276&quot;/&gt;&lt;height val=&quot;34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extEffect&gt;&lt;Image&gt;&lt;filename val=&quot;C:\Users\jonesjj\AppData\Local\Temp\PR\data\asimages\{1559E9EE-C984-4DEA-A4FA-3C537389797C}_1.png_crop.png&quot;/&gt;&lt;left val=&quot;38&quot;/&gt;&lt;top val=&quot;39&quot;/&gt;&lt;width val=&quot;369&quot;/&gt;&lt;height val=&quot;37&quot;/&gt;&lt;hasText val=&quot;1&quot;/&gt;&lt;paraId val=&quot;1&quot;/&gt;&lt;/Image&gt;&lt;/TextEffect&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onesjj\AppData\Local\Temp\PR\data\asimages\{64F55E5F-5807-44A7-98E7-F288398EA46D}_11.png&quot;/&gt;&lt;left val=&quot;29&quot;/&gt;&lt;top val=&quot;29&quot;/&gt;&lt;width val=&quot;641&quot;/&gt;&lt;height val=&quot;98&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2F6E5BEF-AEDF-44A7-9493-58FEA915B37E}_11.png&quot;/&gt;&lt;left val=&quot;507&quot;/&gt;&lt;top val=&quot;500&quot;/&gt;&lt;width val=&quot;163&quot;/&gt;&lt;height val=&quot;2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A78E535D-890D-4564-9F70-89585C909258}&quot;/&gt;&lt;isInvalidForFieldText val=&quot;0&quot;/&gt;&lt;Image&gt;&lt;filename val=&quot;C:\Users\jonesjj\AppData\Local\Temp\PR\data\asimages\{A78E535D-890D-4564-9F70-89585C909258}_12.png&quot;/&gt;&lt;left val=&quot;128&quot;/&gt;&lt;top val=&quot;265&quot;/&gt;&lt;width val=&quot;68&quot;/&gt;&lt;height val=&quot;66&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35428011-1C31-4AEB-B12F-4603EBEA028A}_12.png&quot;/&gt;&lt;left val=&quot;507&quot;/&gt;&lt;top val=&quot;500&quot;/&gt;&lt;width val=&quot;163&quot;/&gt;&lt;height val=&quot;2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31&quot;/&gt;&lt;lineCharCount val=&quot;29&quot;/&gt;&lt;lineCharCount val=&quot;31&quot;/&gt;&lt;lineCharCount val=&quot;29&quot;/&gt;&lt;lineCharCount val=&quot;30&quot;/&gt;&lt;lineCharCount val=&quot;22&quot;/&gt;&lt;lineCharCount val=&quot;34&quot;/&gt;&lt;/TableIndex&gt;&lt;/ShapeTextInfo&gt;"/>
  <p:tag name="HTML_SHAPEINFO" val="&lt;ThreeDShapeInfo&gt;&lt;uuid val=&quot;&quot;/&gt;&lt;isInvalidForFieldText val=&quot;0&quot;/&gt;&lt;Image&gt;&lt;filename val=&quot;C:\Users\jonesjj\AppData\Local\Temp\PR\data\asimages\{2B0180A9-97B6-4FB9-A5C7-DF25693C5A96}_12.png&quot;/&gt;&lt;left val=&quot;71&quot;/&gt;&lt;top val=&quot;343&quot;/&gt;&lt;width val=&quot;181&quot;/&gt;&lt;height val=&quot;11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66707584-D603-47F3-BFA4-BBB3EAE33C2B}&quot;/&gt;&lt;isInvalidForFieldText val=&quot;0&quot;/&gt;&lt;Image&gt;&lt;filename val=&quot;C:\Users\jonesjj\AppData\Local\Temp\PR\data\asimages\{66707584-D603-47F3-BFA4-BBB3EAE33C2B}_12.png&quot;/&gt;&lt;left val=&quot;352&quot;/&gt;&lt;top val=&quot;265&quot;/&gt;&lt;width val=&quot;68&quot;/&gt;&lt;height val=&quot;66&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2&quot;/&gt;&lt;lineCharCount val=&quot;29&quot;/&gt;&lt;lineCharCount val=&quot;33&quot;/&gt;&lt;lineCharCount val=&quot;36&quot;/&gt;&lt;lineCharCount val=&quot;24&quot;/&gt;&lt;/TableIndex&gt;&lt;/ShapeTextInfo&gt;"/>
  <p:tag name="HTML_SHAPEINFO" val="&lt;ThreeDShapeInfo&gt;&lt;uuid val=&quot;&quot;/&gt;&lt;isInvalidForFieldText val=&quot;0&quot;/&gt;&lt;Image&gt;&lt;filename val=&quot;C:\Users\jonesjj\AppData\Local\Temp\PR\data\asimages\{C461CE75-0F8D-49B9-9377-1D104BAA9C29}_12.png&quot;/&gt;&lt;left val=&quot;295&quot;/&gt;&lt;top val=&quot;343&quot;/&gt;&lt;width val=&quot;182&quot;/&gt;&lt;height val=&quot;11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28C44980-5DDA-4185-80F5-2FAEE3EF8745}&quot;/&gt;&lt;isInvalidForFieldText val=&quot;0&quot;/&gt;&lt;Image&gt;&lt;filename val=&quot;C:\Users\jonesjj\AppData\Local\Temp\PR\data\asimages\{28C44980-5DDA-4185-80F5-2FAEE3EF8745}_12.png&quot;/&gt;&lt;left val=&quot;569&quot;/&gt;&lt;top val=&quot;265&quot;/&gt;&lt;width val=&quot;68&quot;/&gt;&lt;height val=&quot;66&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33&quot;/&gt;&lt;lineCharCount val=&quot;32&quot;/&gt;&lt;lineCharCount val=&quot;27&quot;/&gt;&lt;lineCharCount val=&quot;30&quot;/&gt;&lt;lineCharCount val=&quot;26&quot;/&gt;&lt;lineCharCount val=&quot;30&quot;/&gt;&lt;lineCharCount val=&quot;9&quot;/&gt;&lt;/TableIndex&gt;&lt;/ShapeTextInfo&gt;"/>
  <p:tag name="HTML_SHAPEINFO" val="&lt;ThreeDShapeInfo&gt;&lt;uuid val=&quot;&quot;/&gt;&lt;isInvalidForFieldText val=&quot;0&quot;/&gt;&lt;Image&gt;&lt;filename val=&quot;C:\Users\jonesjj\AppData\Local\Temp\PR\data\asimages\{BF65A499-AFB0-4A1E-9DD4-1F1E37D2641F}_12.png&quot;/&gt;&lt;left val=&quot;512&quot;/&gt;&lt;top val=&quot;343&quot;/&gt;&lt;width val=&quot;181&quot;/&gt;&lt;height val=&quot;11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4&quot;/&gt;&lt;/TableIndex&gt;&lt;/ShapeTextInfo&gt;"/>
  <p:tag name="PRESENTER_SHAPEINFO" val="&lt;ThreeDShapeInfo&gt;&lt;uuid val=&quot;{80F2CFDC-A729-4D30-84ED-D2E41067A05B}&quot;/&gt;&lt;isInvalidForFieldText val=&quot;0&quot;/&gt;&lt;Image&gt;&lt;filename val=&quot;C:\Users\jonesjj\AppData\Local\Temp\PR\data\asimages\{80F2CFDC-A729-4D30-84ED-D2E41067A05B}_12.png&quot;/&gt;&lt;left val=&quot;6&quot;/&gt;&lt;top val=&quot;10&quot;/&gt;&lt;width val=&quot;636&quot;/&gt;&lt;height val=&quot;150&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61&quot;/&gt;&lt;lineCharCount val=&quot;60&quot;/&gt;&lt;lineCharCount val=&quot;12&quot;/&gt;&lt;/TableIndex&gt;&lt;/ShapeTextInfo&gt;"/>
  <p:tag name="HTML_SHAPEINFO" val="&lt;ThreeDShapeInfo&gt;&lt;uuid val=&quot;&quot;/&gt;&lt;isInvalidForFieldText val=&quot;0&quot;/&gt;&lt;Image&gt;&lt;filename val=&quot;C:\Users\jonesjj\AppData\Local\Temp\PR\data\asimages\{C38BF546-3E1A-4C4E-8479-1AB54427205C}_13.png&quot;/&gt;&lt;left val=&quot;32&quot;/&gt;&lt;top val=&quot;134&quot;/&gt;&lt;width val=&quot;629&quot;/&gt;&lt;height val=&quot;12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8303464F-CEA0-4156-8D49-94371FE07353}_13.png&quot;/&gt;&lt;left val=&quot;507&quot;/&gt;&lt;top val=&quot;500&quot;/&gt;&lt;width val=&quot;163&quot;/&gt;&lt;height val=&quot;2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onesjj\AppData\Local\Temp\PR\data\asimages\{99F3C2C8-53D6-40DD-A41A-CE15997CFC81}_13.png&quot;/&gt;&lt;left val=&quot;4&quot;/&gt;&lt;top val=&quot;34&quot;/&gt;&lt;width val=&quot;618&quot;/&gt;&lt;height val=&quot;9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onesjj\AppData\Local\Temp\PR\data\asimages\{43A93595-6084-431F-8A18-ED6E0F3074DB}_14.png&quot;/&gt;&lt;left val=&quot;29&quot;/&gt;&lt;top val=&quot;29&quot;/&gt;&lt;width val=&quot;641&quot;/&gt;&lt;height val=&quot;98&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7&quot;/&gt;&lt;lineCharCount val=&quot;23&quot;/&gt;&lt;lineCharCount val=&quot;28&quot;/&gt;&lt;lineCharCount val=&quot;25&quot;/&gt;&lt;lineCharCount val=&quot;7&quot;/&gt;&lt;lineCharCount val=&quot;38&quot;/&gt;&lt;lineCharCount val=&quot;8&quot;/&gt;&lt;lineCharCount val=&quot;1&quot;/&gt;&lt;/TableIndex&gt;&lt;/ShapeTextInfo&gt;"/>
  <p:tag name="HTML_SHAPEINFO" val="&lt;ThreeDShapeInfo&gt;&lt;uuid val=&quot;&quot;/&gt;&lt;isInvalidForFieldText val=&quot;0&quot;/&gt;&lt;Image&gt;&lt;filename val=&quot;C:\Users\jonesjj\AppData\Local\Temp\PR\data\asimages\{2B484481-E613-4F9A-9549-F597BE10C16A}_14.png&quot;/&gt;&lt;left val=&quot;58&quot;/&gt;&lt;top val=&quot;180&quot;/&gt;&lt;width val=&quot;304&quot;/&gt;&lt;height val=&quot;164&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onesjj\AppData\Local\Temp\PR\data\asimages\{3145369B-99FF-4965-80EF-55C62220992C}_14.png&quot;/&gt;&lt;left val=&quot;41&quot;/&gt;&lt;top val=&quot;133&quot;/&gt;&lt;width val=&quot;301&quot;/&gt;&lt;height val=&quot;51&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19&quot;/&gt;&lt;lineCharCount val=&quot;30&quot;/&gt;&lt;lineCharCount val=&quot;12&quot;/&gt;&lt;/TableIndex&gt;&lt;/ShapeTextInfo&gt;"/>
  <p:tag name="HTML_SHAPEINFO" val="&lt;ThreeDShapeInfo&gt;&lt;uuid val=&quot;&quot;/&gt;&lt;isInvalidForFieldText val=&quot;0&quot;/&gt;&lt;Image&gt;&lt;filename val=&quot;C:\Users\jonesjj\AppData\Local\Temp\PR\data\asimages\{BD954216-BF93-4B32-B9ED-64953CEEA8A5}_14.png&quot;/&gt;&lt;left val=&quot;386&quot;/&gt;&lt;top val=&quot;186&quot;/&gt;&lt;width val=&quot;298&quot;/&gt;&lt;height val=&quot;155&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onesjj\AppData\Local\Temp\PR\data\asimages\{22F8CB4A-70B2-4FBE-95E9-EDC9A897D8F0}_14.png&quot;/&gt;&lt;left val=&quot;369&quot;/&gt;&lt;top val=&quot;134&quot;/&gt;&lt;width val=&quot;301&quot;/&gt;&lt;height val=&quot;5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F2A76AE8-881E-44D9-B640-B57AC7AA4C39}_14.png&quot;/&gt;&lt;left val=&quot;507&quot;/&gt;&lt;top val=&quot;500&quot;/&gt;&lt;width val=&quot;163&quot;/&gt;&lt;height val=&quot;2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onesjj\AppData\Local\Temp\PR\data\asimages\{DDCD90DC-2C11-4B8B-88AB-B63E1819A95A}_15.png&quot;/&gt;&lt;left val=&quot;-2&quot;/&gt;&lt;top val=&quot;36&quot;/&gt;&lt;width val=&quot;750&quot;/&gt;&lt;height val=&quot;93&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85629E7A-F826-44D4-9C16-8A03C0D66398}_15.png&quot;/&gt;&lt;left val=&quot;507&quot;/&gt;&lt;top val=&quot;500&quot;/&gt;&lt;width val=&quot;163&quot;/&gt;&lt;height val=&quot;29&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4&quot;/&gt;&lt;lineCharCount val=&quot;1&quot;/&gt;&lt;lineCharCount val=&quot;86&quot;/&gt;&lt;lineCharCount val=&quot;85&quot;/&gt;&lt;lineCharCount val=&quot;94&quot;/&gt;&lt;lineCharCount val=&quot;90&quot;/&gt;&lt;lineCharCount val=&quot;52&quot;/&gt;&lt;lineCharCount val=&quot;1&quot;/&gt;&lt;lineCharCount val=&quot;79&quot;/&gt;&lt;lineCharCount val=&quot;46&quot;/&gt;&lt;lineCharCount val=&quot;73&quot;/&gt;&lt;lineCharCount val=&quot;82&quot;/&gt;&lt;/TableIndex&gt;&lt;/ShapeTextInfo&gt;"/>
  <p:tag name="HTML_SHAPEINFO" val="&lt;ThreeDShapeInfo&gt;&lt;uuid val=&quot;&quot;/&gt;&lt;isInvalidForFieldText val=&quot;0&quot;/&gt;&lt;Image&gt;&lt;filename val=&quot;C:\Users\jonesjj\AppData\Local\Temp\PR\data\asimages\{42CA02D0-CCDB-4649-81D2-5803B213BEF2}_15.png&quot;/&gt;&lt;left val=&quot;31&quot;/&gt;&lt;top val=&quot;132&quot;/&gt;&lt;width val=&quot;648&quot;/&gt;&lt;height val=&quot;27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onesjj\AppData\Local\Temp\PR\data\asimages\{CFB0E49B-81C3-472B-8844-54E2B0E67598}_16.png&quot;/&gt;&lt;left val=&quot;29&quot;/&gt;&lt;top val=&quot;29&quot;/&gt;&lt;width val=&quot;653&quot;/&gt;&lt;height val=&quot;98&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9&quot;/&gt;&lt;lineCharCount val=&quot;32&quot;/&gt;&lt;lineCharCount val=&quot;22&quot;/&gt;&lt;lineCharCount val=&quot;39&quot;/&gt;&lt;lineCharCount val=&quot;28&quot;/&gt;&lt;lineCharCount val=&quot;1&quot;/&gt;&lt;/TableIndex&gt;&lt;/ShapeTextInfo&gt;"/>
  <p:tag name="HTML_SHAPEINFO" val="&lt;ThreeDShapeInfo&gt;&lt;uuid val=&quot;&quot;/&gt;&lt;isInvalidForFieldText val=&quot;0&quot;/&gt;&lt;Image&gt;&lt;filename val=&quot;C:\Users\jonesjj\AppData\Local\Temp\PR\data\asimages\{2696DDDC-AC28-4B61-BC7E-41016954576B}_16.png&quot;/&gt;&lt;left val=&quot;42&quot;/&gt;&lt;top val=&quot;136&quot;/&gt;&lt;width val=&quot;628&quot;/&gt;&lt;height val=&quot;34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29&quot;/&gt;&lt;lineCharCount val=&quot;19&quot;/&gt;&lt;lineCharCount val=&quot;47&quot;/&gt;&lt;lineCharCount val=&quot;31&quot;/&gt;&lt;/TableIndex&gt;&lt;/ShapeTextInfo&gt;"/>
  <p:tag name="HTML_SHAPEINFO" val="&lt;ThreeDShapeInfo&gt;&lt;uuid val=&quot;&quot;/&gt;&lt;isInvalidForFieldText val=&quot;0&quot;/&gt;&lt;Image&gt;&lt;filename val=&quot;C:\Users\jonesjj\AppData\Local\Temp\PR\data\asimages\{D2C9021B-3542-4BF4-848E-546296A3F5B4}_17.png&quot;/&gt;&lt;left val=&quot;38&quot;/&gt;&lt;top val=&quot;128&quot;/&gt;&lt;width val=&quot;645&quot;/&gt;&lt;height val=&quot;167&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42&quot;/&gt;&lt;/TableIndex&gt;&lt;/ShapeTextInfo&gt;"/>
  <p:tag name="HTML_SHAPEINFO" val="&lt;ThreeDShapeInfo&gt;&lt;uuid val=&quot;&quot;/&gt;&lt;isInvalidForFieldText val=&quot;0&quot;/&gt;&lt;Image&gt;&lt;filename val=&quot;C:\Users\jonesjj\AppData\Local\Temp\PR\data\asimages\{6145E0BE-DA96-4855-BF9D-FC4DCA9B624A}_17.png&quot;/&gt;&lt;left val=&quot;12&quot;/&gt;&lt;top val=&quot;22&quot;/&gt;&lt;width val=&quot;653&quot;/&gt;&lt;height val=&quot;119&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onesjj\AppData\Local\Temp\PR\data\asimages\{594E0930-D301-4502-8B29-C2EF761AE0A6}_18.png&quot;/&gt;&lt;left val=&quot;29&quot;/&gt;&lt;top val=&quot;29&quot;/&gt;&lt;width val=&quot;641&quot;/&gt;&lt;height val=&quot;98&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7&quot;/&gt;&lt;lineCharCount val=&quot;19&quot;/&gt;&lt;lineCharCount val=&quot;23&quot;/&gt;&lt;lineCharCount val=&quot;16&quot;/&gt;&lt;lineCharCount val=&quot;5&quot;/&gt;&lt;/TableIndex&gt;&lt;/ShapeTextInfo&gt;"/>
  <p:tag name="HTML_SHAPEINFO" val="&lt;ThreeDShapeInfo&gt;&lt;uuid val=&quot;&quot;/&gt;&lt;isInvalidForFieldText val=&quot;0&quot;/&gt;&lt;Image&gt;&lt;filename val=&quot;C:\Users\jonesjj\AppData\Local\Temp\PR\data\asimages\{989B2B1D-16BC-49E4-89BF-C5FD03F706F3}_18.png&quot;/&gt;&lt;left val=&quot;40&quot;/&gt;&lt;top val=&quot;135&quot;/&gt;&lt;width val=&quot;330&quot;/&gt;&lt;height val=&quot;351&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4&quot;/&gt;&lt;lineCharCount val=&quot;8&quot;/&gt;&lt;lineCharCount val=&quot;27&quot;/&gt;&lt;lineCharCount val=&quot;25&quot;/&gt;&lt;lineCharCount val=&quot;13&quot;/&gt;&lt;lineCharCount val=&quot;17&quot;/&gt;&lt;lineCharCount val=&quot;10&quot;/&gt;&lt;/TableIndex&gt;&lt;/ShapeTextInfo&gt;"/>
  <p:tag name="HTML_SHAPEINFO" val="&lt;ThreeDShapeInfo&gt;&lt;uuid val=&quot;&quot;/&gt;&lt;isInvalidForFieldText val=&quot;0&quot;/&gt;&lt;Image&gt;&lt;filename val=&quot;C:\Users\jonesjj\AppData\Local\Temp\PR\data\asimages\{5C747242-8462-4E1C-9F32-DB18EC930683}_18.png&quot;/&gt;&lt;left val=&quot;355&quot;/&gt;&lt;top val=&quot;135&quot;/&gt;&lt;width val=&quot;315&quot;/&gt;&lt;height val=&quot;351&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9&quot;/&gt;&lt;lineCharCount val=&quot;21&quot;/&gt;&lt;lineCharCount val=&quot;26&quot;/&gt;&lt;lineCharCount val=&quot;21&quot;/&gt;&lt;lineCharCount val=&quot;7&quot;/&gt;&lt;lineCharCount val=&quot;22&quot;/&gt;&lt;/TableIndex&gt;&lt;/ShapeTextInfo&gt;"/>
  <p:tag name="HTML_SHAPEINFO" val="&lt;ThreeDShapeInfo&gt;&lt;uuid val=&quot;&quot;/&gt;&lt;isInvalidForFieldText val=&quot;0&quot;/&gt;&lt;Image&gt;&lt;filename val=&quot;C:\Users\jonesjj\AppData\Local\Temp\PR\data\asimages\{72C424C6-CCD3-43DC-9621-AE4778E7577F}_19.png&quot;/&gt;&lt;left val=&quot;30&quot;/&gt;&lt;top val=&quot;134&quot;/&gt;&lt;width val=&quot;561&quot;/&gt;&lt;height val=&quot;227&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onesjj\AppData\Local\Temp\PR\data\asimages\{227DCB47-D30B-4B98-B881-3601E1ABEAC2}_19.png&quot;/&gt;&lt;left val=&quot;-1&quot;/&gt;&lt;top val=&quot;34&quot;/&gt;&lt;width val=&quot;576&quot;/&gt;&lt;height val=&quot;9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5&quot;/&gt;&lt;/TableIndex&gt;&lt;/ShapeTextInfo&gt;"/>
  <p:tag name="HTML_SHAPEINFO" val="&lt;ThreeDShapeInfo&gt;&lt;uuid val=&quot;&quot;/&gt;&lt;isInvalidForFieldText val=&quot;0&quot;/&gt;&lt;Image&gt;&lt;filename val=&quot;C:\Users\jonesjj\AppData\Local\Temp\PR\data\asimages\{735D775A-FD5F-4BC2-A291-D075D5801D0D}_20.png&quot;/&gt;&lt;left val=&quot;29&quot;/&gt;&lt;top val=&quot;11&quot;/&gt;&lt;width val=&quot;641&quot;/&gt;&lt;height val=&quot;14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4&quot;/&gt;&lt;lineCharCount val=&quot;35&quot;/&gt;&lt;lineCharCount val=&quot;8&quot;/&gt;&lt;/TableIndex&gt;&lt;/ShapeTextInfo&gt;"/>
  <p:tag name="HTML_SHAPEINFO" val="&lt;ThreeDShapeInfo&gt;&lt;uuid val=&quot;&quot;/&gt;&lt;isInvalidForFieldText val=&quot;0&quot;/&gt;&lt;Image&gt;&lt;filename val=&quot;C:\Users\jonesjj\AppData\Local\Temp\PR\data\asimages\{59E71E86-5F43-4A0D-860F-5FE342827DF9}_20.png&quot;/&gt;&lt;left val=&quot;29&quot;/&gt;&lt;top val=&quot;140&quot;/&gt;&lt;width val=&quot;230&quot;/&gt;&lt;height val=&quot;344&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10&quot;/&gt;&lt;lineCharCount val=&quot;33&quot;/&gt;&lt;lineCharCount val=&quot;34&quot;/&gt;&lt;lineCharCount val=&quot;31&quot;/&gt;&lt;lineCharCount val=&quot;26&quot;/&gt;&lt;lineCharCount val=&quot;33&quot;/&gt;&lt;lineCharCount val=&quot;5&quot;/&gt;&lt;/TableIndex&gt;&lt;/ShapeTextInfo&gt;"/>
  <p:tag name="HTML_SHAPEINFO" val="&lt;ThreeDShapeInfo&gt;&lt;uuid val=&quot;&quot;/&gt;&lt;isInvalidForFieldText val=&quot;0&quot;/&gt;&lt;Image&gt;&lt;filename val=&quot;C:\Users\jonesjj\AppData\Local\Temp\PR\data\asimages\{A1360EF6-6DB9-4661-835B-D96CC9ACE26B}_20.png&quot;/&gt;&lt;left val=&quot;259&quot;/&gt;&lt;top val=&quot;140&quot;/&gt;&lt;width val=&quot;211&quot;/&gt;&lt;height val=&quot;198&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18&quot;/&gt;&lt;lineCharCount val=&quot;25&quot;/&gt;&lt;lineCharCount val=&quot;13&quot;/&gt;&lt;lineCharCount val=&quot;36&quot;/&gt;&lt;lineCharCount val=&quot;34&quot;/&gt;&lt;lineCharCount val=&quot;20&quot;/&gt;&lt;lineCharCount val=&quot;27&quot;/&gt;&lt;lineCharCount val=&quot;14&quot;/&gt;&lt;lineCharCount val=&quot;33&quot;/&gt;&lt;lineCharCount val=&quot;29&quot;/&gt;&lt;lineCharCount val=&quot;23&quot;/&gt;&lt;lineCharCount val=&quot;31&quot;/&gt;&lt;lineCharCount val=&quot;23&quot;/&gt;&lt;/TableIndex&gt;&lt;/ShapeTextInfo&gt;"/>
  <p:tag name="HTML_SHAPEINFO" val="&lt;ThreeDShapeInfo&gt;&lt;uuid val=&quot;&quot;/&gt;&lt;isInvalidForFieldText val=&quot;0&quot;/&gt;&lt;Image&gt;&lt;filename val=&quot;C:\Users\jonesjj\AppData\Local\Temp\PR\data\asimages\{674B3F1F-F625-43FD-BA4E-AB45E86B8F48}_20.png&quot;/&gt;&lt;left val=&quot;470&quot;/&gt;&lt;top val=&quot;140&quot;/&gt;&lt;width val=&quot;211&quot;/&gt;&lt;height val=&quot;368&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57&quot;/&gt;&lt;lineCharCount val=&quot;91&quot;/&gt;&lt;lineCharCount val=&quot;50&quot;/&gt;&lt;lineCharCount val=&quot;1&quot;/&gt;&lt;lineCharCount val=&quot;14&quot;/&gt;&lt;lineCharCount val=&quot;56&quot;/&gt;&lt;lineCharCount val=&quot;96&quot;/&gt;&lt;lineCharCount val=&quot;16&quot;/&gt;&lt;lineCharCount val=&quot;36&quot;/&gt;&lt;lineCharCount val=&quot;40&quot;/&gt;&lt;lineCharCount val=&quot;62&quot;/&gt;&lt;lineCharCount val=&quot;1&quot;/&gt;&lt;lineCharCount val=&quot;41&quot;/&gt;&lt;lineCharCount val=&quot;47&quot;/&gt;&lt;lineCharCount val=&quot;46&quot;/&gt;&lt;lineCharCount val=&quot;38&quot;/&gt;&lt;lineCharCount val=&quot;60&quot;/&gt;&lt;lineCharCount val=&quot;86&quot;/&gt;&lt;lineCharCount val=&quot;2&quot;/&gt;&lt;lineCharCount val=&quot;1&quot;/&gt;&lt;/TableIndex&gt;&lt;/ShapeTextInfo&gt;"/>
  <p:tag name="HTML_SHAPEINFO" val="&lt;ThreeDShapeInfo&gt;&lt;uuid val=&quot;&quot;/&gt;&lt;isInvalidForFieldText val=&quot;0&quot;/&gt;&lt;Image&gt;&lt;filename val=&quot;C:\Users\jonesjj\AppData\Local\Temp\PR\data\asimages\{D1323A7A-1F3F-4E9C-B27B-012D57FCFF0E}_21.png&quot;/&gt;&lt;left val=&quot;32&quot;/&gt;&lt;top val=&quot;131&quot;/&gt;&lt;width val=&quot;655&quot;/&gt;&lt;height val=&quot;390&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onesjj\AppData\Local\Temp\PR\data\asimages\{330105B5-F250-4040-8C2D-BEB47C4D072B}_21.png&quot;/&gt;&lt;left val=&quot;15&quot;/&gt;&lt;top val=&quot;37&quot;/&gt;&lt;width val=&quot;456&quot;/&gt;&lt;height val=&quot;9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2&quot;/&gt;&lt;lineCharCount val=&quot;8&quot;/&gt;&lt;lineCharCount val=&quot;116&quot;/&gt;&lt;lineCharCount val=&quot;107&quot;/&gt;&lt;lineCharCount val=&quot;103&quot;/&gt;&lt;lineCharCount val=&quot;87&quot;/&gt;&lt;lineCharCount val=&quot;1&quot;/&gt;&lt;lineCharCount val=&quot;48&quot;/&gt;&lt;lineCharCount val=&quot;65&quot;/&gt;&lt;lineCharCount val=&quot;106&quot;/&gt;&lt;lineCharCount val=&quot;104&quot;/&gt;&lt;lineCharCount val=&quot;37&quot;/&gt;&lt;lineCharCount val=&quot;40&quot;/&gt;&lt;lineCharCount val=&quot;65&quot;/&gt;&lt;lineCharCount val=&quot;99&quot;/&gt;&lt;lineCharCount val=&quot;100&quot;/&gt;&lt;lineCharCount val=&quot;51&quot;/&gt;&lt;lineCharCount val=&quot;88&quot;/&gt;&lt;lineCharCount val=&quot;86&quot;/&gt;&lt;lineCharCount val=&quot;27&quot;/&gt;&lt;lineCharCount val=&quot;1&quot;/&gt;&lt;lineCharCount val=&quot;98&quot;/&gt;&lt;lineCharCount val=&quot;83&quot;/&gt;&lt;/TableIndex&gt;&lt;/ShapeTextInfo&gt;"/>
  <p:tag name="HTML_SHAPEINFO" val="&lt;ThreeDShapeInfo&gt;&lt;uuid val=&quot;&quot;/&gt;&lt;isInvalidForFieldText val=&quot;0&quot;/&gt;&lt;Image&gt;&lt;filename val=&quot;C:\Users\jonesjj\AppData\Local\Temp\PR\data\asimages\{B825AC3C-15CC-4A2E-8739-D3EC7E2482CC}_22.png&quot;/&gt;&lt;left val=&quot;28&quot;/&gt;&lt;top val=&quot;126&quot;/&gt;&lt;width val=&quot;645&quot;/&gt;&lt;height val=&quot;36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onesjj\AppData\Local\Temp\PR\data\asimages\{A205D35B-D3A4-4A9D-9094-4A0F91945930}_22.png&quot;/&gt;&lt;left val=&quot;10&quot;/&gt;&lt;top val=&quot;34&quot;/&gt;&lt;width val=&quot;306&quot;/&gt;&lt;height val=&quot;9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onesjj\AppData\Local\Temp\PR\data\asimages\{2C3E2690-BE63-447C-9149-6A43ABCE6F93}_23.png&quot;/&gt;&lt;left val=&quot;9&quot;/&gt;&lt;top val=&quot;35&quot;/&gt;&lt;width val=&quot;609&quot;/&gt;&lt;height val=&quot;93&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94&quot;/&gt;&lt;lineCharCount val=&quot;88&quot;/&gt;&lt;lineCharCount val=&quot;91&quot;/&gt;&lt;lineCharCount val=&quot;9&quot;/&gt;&lt;lineCharCount val=&quot;66&quot;/&gt;&lt;lineCharCount val=&quot;88&quot;/&gt;&lt;lineCharCount val=&quot;56&quot;/&gt;&lt;lineCharCount val=&quot;94&quot;/&gt;&lt;lineCharCount val=&quot;95&quot;/&gt;&lt;lineCharCount val=&quot;26&quot;/&gt;&lt;lineCharCount val=&quot;88&quot;/&gt;&lt;lineCharCount val=&quot;94&quot;/&gt;&lt;lineCharCount val=&quot;65&quot;/&gt;&lt;/TableIndex&gt;&lt;/ShapeTextInfo&gt;"/>
  <p:tag name="HTML_SHAPEINFO" val="&lt;ThreeDShapeInfo&gt;&lt;uuid val=&quot;&quot;/&gt;&lt;isInvalidForFieldText val=&quot;0&quot;/&gt;&lt;Image&gt;&lt;filename val=&quot;C:\Users\jonesjj\AppData\Local\Temp\PR\data\asimages\{3FF9F8D0-48DD-45E0-9F37-9ED36D134433}_23.png&quot;/&gt;&lt;left val=&quot;47&quot;/&gt;&lt;top val=&quot;144&quot;/&gt;&lt;width val=&quot;637&quot;/&gt;&lt;height val=&quot;288&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9&quot;/&gt;&lt;lineCharCount val=&quot;38&quot;/&gt;&lt;lineCharCount val=&quot;21&quot;/&gt;&lt;lineCharCount val=&quot;1&quot;/&gt;&lt;lineCharCount val=&quot;9&quot;/&gt;&lt;lineCharCount val=&quot;106&quot;/&gt;&lt;lineCharCount val=&quot;68&quot;/&gt;&lt;lineCharCount val=&quot;1&quot;/&gt;&lt;lineCharCount val=&quot;118&quot;/&gt;&lt;lineCharCount val=&quot;23&quot;/&gt;&lt;lineCharCount val=&quot;1&quot;/&gt;&lt;lineCharCount val=&quot;105&quot;/&gt;&lt;lineCharCount val=&quot;103&quot;/&gt;&lt;lineCharCount val=&quot;14&quot;/&gt;&lt;lineCharCount val=&quot;1&quot;/&gt;&lt;lineCharCount val=&quot;106&quot;/&gt;&lt;lineCharCount val=&quot;102&quot;/&gt;&lt;lineCharCount val=&quot;103&quot;/&gt;&lt;lineCharCount val=&quot;68&quot;/&gt;&lt;/TableIndex&gt;&lt;/ShapeTextInfo&gt;"/>
  <p:tag name="HTML_SHAPEINFO" val="&lt;ThreeDShapeInfo&gt;&lt;uuid val=&quot;&quot;/&gt;&lt;isInvalidForFieldText val=&quot;0&quot;/&gt;&lt;Image&gt;&lt;filename val=&quot;C:\Users\jonesjj\AppData\Local\Temp\PR\data\asimages\{490A1CF4-7B65-47E9-916E-5BBEEAEDFB14}_24.png&quot;/&gt;&lt;left val=&quot;34&quot;/&gt;&lt;top val=&quot;132&quot;/&gt;&lt;width val=&quot;648&quot;/&gt;&lt;height val=&quot;35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onesjj\AppData\Local\Temp\PR\data\asimages\{2C9EC68C-CFA9-4758-997D-447EA91A7157}_24.png&quot;/&gt;&lt;left val=&quot;0&quot;/&gt;&lt;top val=&quot;36&quot;/&gt;&lt;width val=&quot;684&quot;/&gt;&lt;height val=&quot;89&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7&quot;/&gt;&lt;lineCharCount val=&quot;25&quot;/&gt;&lt;lineCharCount val=&quot;19&quot;/&gt;&lt;lineCharCount val=&quot;57&quot;/&gt;&lt;lineCharCount val=&quot;1&quot;/&gt;&lt;lineCharCount val=&quot;94&quot;/&gt;&lt;lineCharCount val=&quot;95&quot;/&gt;&lt;lineCharCount val=&quot;93&quot;/&gt;&lt;lineCharCount val=&quot;97&quot;/&gt;&lt;lineCharCount val=&quot;63&quot;/&gt;&lt;lineCharCount val=&quot;1&quot;/&gt;&lt;lineCharCount val=&quot;109&quot;/&gt;&lt;lineCharCount val=&quot;41&quot;/&gt;&lt;lineCharCount val=&quot;1&quot;/&gt;&lt;lineCharCount val=&quot;26&quot;/&gt;&lt;lineCharCount val=&quot;87&quot;/&gt;&lt;lineCharCount val=&quot;38&quot;/&gt;&lt;/TableIndex&gt;&lt;/ShapeTextInfo&gt;"/>
  <p:tag name="HTML_SHAPEINFO" val="&lt;ThreeDShapeInfo&gt;&lt;uuid val=&quot;&quot;/&gt;&lt;isInvalidForFieldText val=&quot;0&quot;/&gt;&lt;Image&gt;&lt;filename val=&quot;C:\Users\jonesjj\AppData\Local\Temp\PR\data\asimages\{E9C6FF87-D3F1-469B-B0AA-90E4AFD66517}_25.png&quot;/&gt;&lt;left val=&quot;30&quot;/&gt;&lt;top val=&quot;130&quot;/&gt;&lt;width val=&quot;636&quot;/&gt;&lt;height val=&quot;334&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onesjj\AppData\Local\Temp\PR\data\asimages\{0F932477-F6F8-48A3-A1C9-D897463E0DD5}_25.png&quot;/&gt;&lt;left val=&quot;7&quot;/&gt;&lt;top val=&quot;33&quot;/&gt;&lt;width val=&quot;484&quot;/&gt;&lt;height val=&quot;9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24&quot;/&gt;&lt;lineCharCount val=&quot;38&quot;/&gt;&lt;lineCharCount val=&quot;10&quot;/&gt;&lt;lineCharCount val=&quot;17&quot;/&gt;&lt;/TableIndex&gt;&lt;/ShapeTextInfo&gt;"/>
  <p:tag name="HTML_SHAPEINFO" val="&lt;ThreeDShapeInfo&gt;&lt;uuid val=&quot;&quot;/&gt;&lt;isInvalidForFieldText val=&quot;0&quot;/&gt;&lt;Image&gt;&lt;filename val=&quot;C:\Users\jonesjj\AppData\Local\Temp\PR\data\asimages\{23B056A8-5E31-424F-A259-62BCB2328C47}_26.png&quot;/&gt;&lt;left val=&quot;36&quot;/&gt;&lt;top val=&quot;133&quot;/&gt;&lt;width val=&quot;618&quot;/&gt;&lt;height val=&quot;146&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onesjj\AppData\Local\Temp\PR\data\asimages\{5F026D49-B768-46E4-850D-3E0FC8C65E39}_26.png&quot;/&gt;&lt;left val=&quot;6&quot;/&gt;&lt;top val=&quot;36&quot;/&gt;&lt;width val=&quot;597&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onesjj\AppData\Local\Temp\PR\data\asimages\{88221169-3F76-44AD-BC59-BBB239184D8D}_27.png&quot;/&gt;&lt;left val=&quot;29&quot;/&gt;&lt;top val=&quot;29&quot;/&gt;&lt;width val=&quot;641&quot;/&gt;&lt;height val=&quot;98&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3&quot;/&gt;&lt;lineCharCount val=&quot;19&quot;/&gt;&lt;lineCharCount val=&quot;23&quot;/&gt;&lt;lineCharCount val=&quot;1&quot;/&gt;&lt;/TableIndex&gt;&lt;/ShapeTextInfo&gt;"/>
  <p:tag name="HTML_SHAPEINFO" val="&lt;ThreeDShapeInfo&gt;&lt;uuid val=&quot;&quot;/&gt;&lt;isInvalidForFieldText val=&quot;0&quot;/&gt;&lt;Image&gt;&lt;filename val=&quot;C:\Users\jonesjj\AppData\Local\Temp\PR\data\asimages\{84F6AC30-EC30-438F-B402-F5FEC881E300}_27.png&quot;/&gt;&lt;left val=&quot;45&quot;/&gt;&lt;top val=&quot;138&quot;/&gt;&lt;width val=&quot;311&quot;/&gt;&lt;height val=&quot;34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03&quot;/&gt;&lt;lineCharCount val=&quot;65&quot;/&gt;&lt;lineCharCount val=&quot;1&quot;/&gt;&lt;lineCharCount val=&quot;100&quot;/&gt;&lt;lineCharCount val=&quot;88&quot;/&gt;&lt;lineCharCount val=&quot;52&quot;/&gt;&lt;lineCharCount val=&quot;26&quot;/&gt;&lt;lineCharCount val=&quot;101&quot;/&gt;&lt;lineCharCount val=&quot;19&quot;/&gt;&lt;lineCharCount val=&quot;66&quot;/&gt;&lt;lineCharCount val=&quot;1&quot;/&gt;&lt;lineCharCount val=&quot;99&quot;/&gt;&lt;lineCharCount val=&quot;86&quot;/&gt;&lt;lineCharCount val=&quot;1&quot;/&gt;&lt;lineCharCount val=&quot;81&quot;/&gt;&lt;/TableIndex&gt;&lt;/ShapeTextInfo&gt;"/>
  <p:tag name="HTML_SHAPEINFO" val="&lt;ThreeDShapeInfo&gt;&lt;uuid val=&quot;&quot;/&gt;&lt;isInvalidForFieldText val=&quot;0&quot;/&gt;&lt;Image&gt;&lt;filename val=&quot;C:\Users\jonesjj\AppData\Local\Temp\PR\data\asimages\{7C7C9AA7-40C4-4215-9581-73586B7FEA69}_28.png&quot;/&gt;&lt;left val=&quot;32&quot;/&gt;&lt;top val=&quot;135&quot;/&gt;&lt;width val=&quot;668&quot;/&gt;&lt;height val=&quot;303&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onesjj\AppData\Local\Temp\PR\data\asimages\{2EB00C50-2DD6-47D2-9386-528221B1807D}_28.png&quot;/&gt;&lt;left val=&quot;8&quot;/&gt;&lt;top val=&quot;36&quot;/&gt;&lt;width val=&quot;220&quot;/&gt;&lt;height val=&quot;93&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jonesjj\AppData\Local\Temp\PR\data\asimages\{903A0798-76D8-4EE6-ACB2-351123C33874}_30.png&quot;/&gt;&lt;left val=&quot;39&quot;/&gt;&lt;top val=&quot;29&quot;/&gt;&lt;width val=&quot;631&quot;/&gt;&lt;height val=&quot;98&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11&quot;/&gt;&lt;lineCharCount val=&quot;16&quot;/&gt;&lt;lineCharCount val=&quot;15&quot;/&gt;&lt;lineCharCount val=&quot;19&quot;/&gt;&lt;lineCharCount val=&quot;20&quot;/&gt;&lt;lineCharCount val=&quot;18&quot;/&gt;&lt;lineCharCount val=&quot;10&quot;/&gt;&lt;/TableIndex&gt;&lt;/ShapeTextInfo&gt;"/>
  <p:tag name="HTML_SHAPEINFO" val="&lt;TextEffect&gt;&lt;Image&gt;&lt;filename val=&quot;C:\Users\jonesjj\AppData\Local\Temp\PR\data\asimages\{F0915C33-7F11-493F-A67E-290B85AC6E07}_1.png_crop.png&quot;/&gt;&lt;left val=&quot;53&quot;/&gt;&lt;top val=&quot;263&quot;/&gt;&lt;width val=&quot;124&quot;/&gt;&lt;height val=&quot;148&quot;/&gt;&lt;hasText val=&quot;1&quot;/&gt;&lt;paraId val=&quot;1&quot;/&gt;&lt;/Image&gt;&lt;/TextEffect&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quot;/&gt;&lt;lineCharCount val=&quot;20&quot;/&gt;&lt;lineCharCount val=&quot;18&quot;/&gt;&lt;lineCharCount val=&quot;19&quot;/&gt;&lt;lineCharCount val=&quot;14&quot;/&gt;&lt;lineCharCount val=&quot;7&quot;/&gt;&lt;/TableIndex&gt;&lt;/ShapeTextInfo&gt;"/>
  <p:tag name="HTML_SHAPEINFO" val="&lt;TextEffect&gt;&lt;Image&gt;&lt;filename val=&quot;C:\Users\jonesjj\AppData\Local\Temp\PR\data\asimages\{E5BF9F2B-0423-4822-8145-F9276FE7FDC6}_1.png_crop.png&quot;/&gt;&lt;left val=&quot;199&quot;/&gt;&lt;top val=&quot;209&quot;/&gt;&lt;width val=&quot;136&quot;/&gt;&lt;height val=&quot;97&quot;/&gt;&lt;hasText val=&quot;1&quot;/&gt;&lt;paraId val=&quot;1&quot;/&gt;&lt;/Image&gt;&lt;/TextEffect&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19&quot;/&gt;&lt;lineCharCount val=&quot;15&quot;/&gt;&lt;lineCharCount val=&quot;11&quot;/&gt;&lt;lineCharCount val=&quot;16&quot;/&gt;&lt;lineCharCount val=&quot;16&quot;/&gt;&lt;/TableIndex&gt;&lt;/ShapeTextInfo&gt;"/>
  <p:tag name="HTML_SHAPEINFO" val="&lt;TextEffect&gt;&lt;Image&gt;&lt;filename val=&quot;C:\Users\jonesjj\AppData\Local\Temp\PR\data\asimages\{E31648BF-44BB-425D-AFF4-31A79678A6A2}_1.png_crop.png&quot;/&gt;&lt;left val=&quot;359&quot;/&gt;&lt;top val=&quot;209&quot;/&gt;&lt;width val=&quot;137&quot;/&gt;&lt;height val=&quot;100&quot;/&gt;&lt;hasText val=&quot;1&quot;/&gt;&lt;paraId val=&quot;1&quot;/&gt;&lt;/Image&gt;&lt;/TextEffect&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5&quot;/&gt;&lt;lineCharCount val=&quot;18&quot;/&gt;&lt;/TableIndex&gt;&lt;/ShapeTextInfo&gt;"/>
  <p:tag name="HTML_SHAPEINFO" val="&lt;TextEffect&gt;&lt;Image&gt;&lt;filename val=&quot;C:\Users\jonesjj\AppData\Local\Temp\PR\data\asimages\{CFDF6339-E2A0-4A52-BE42-EB0D128F352C}_1.png_crop.png&quot;/&gt;&lt;left val=&quot;520&quot;/&gt;&lt;top val=&quot;209&quot;/&gt;&lt;width val=&quot;138&quot;/&gt;&lt;height val=&quot;45&quot;/&gt;&lt;hasText val=&quot;1&quot;/&gt;&lt;paraId val=&quot;1&quot;/&gt;&lt;/Image&gt;&lt;/TextEffect&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55156507-7219-475F-B8A5-8CED3A7A815D}_32.png&quot;/&gt;&lt;left val=&quot;667&quot;/&gt;&lt;top val=&quot;442&quot;/&gt;&lt;width val=&quot;34&quot;/&gt;&lt;height val=&quot;22&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onesjj\AppData\Local\Temp\PR\data\asimages\{BA6BEDB3-10EA-4026-BFD1-3A26BAB86850}_32.png&quot;/&gt;&lt;left val=&quot;29&quot;/&gt;&lt;top val=&quot;29&quot;/&gt;&lt;width val=&quot;641&quot;/&gt;&lt;height val=&quot;98&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onesjj\AppData\Local\Temp\PR\data\asimages\{9AEAC041-C3F7-4B8A-AFAB-3D06719A1694}_33.png&quot;/&gt;&lt;left val=&quot;29&quot;/&gt;&lt;top val=&quot;29&quot;/&gt;&lt;width val=&quot;641&quot;/&gt;&lt;height val=&quot;98&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5&quot;/&gt;&lt;lineCharCount val=&quot;11&quot;/&gt;&lt;lineCharCount val=&quot;21&quot;/&gt;&lt;lineCharCount val=&quot;70&quot;/&gt;&lt;lineCharCount val=&quot;14&quot;/&gt;&lt;lineCharCount val=&quot;62&quot;/&gt;&lt;lineCharCount val=&quot;63&quot;/&gt;&lt;lineCharCount val=&quot;29&quot;/&gt;&lt;lineCharCount val=&quot;41&quot;/&gt;&lt;lineCharCount val=&quot;44&quot;/&gt;&lt;/TableIndex&gt;&lt;/ShapeTextInfo&gt;"/>
  <p:tag name="HTML_SHAPEINFO" val="&lt;ThreeDShapeInfo&gt;&lt;uuid val=&quot;&quot;/&gt;&lt;isInvalidForFieldText val=&quot;0&quot;/&gt;&lt;Image&gt;&lt;filename val=&quot;C:\Users\jonesjj\AppData\Local\Temp\PR\data\asimages\{C9A7AE93-B34F-45CB-902E-B8BD5F00B2BB}_33.png&quot;/&gt;&lt;left val=&quot;45&quot;/&gt;&lt;top val=&quot;138&quot;/&gt;&lt;width val=&quot;635&quot;/&gt;&lt;height val=&quot;348&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onesjj\AppData\Local\Temp\PR\data\asimages\{61A47240-5824-4FA1-842B-260491A3FC6C}_34.png&quot;/&gt;&lt;left val=&quot;24&quot;/&gt;&lt;top val=&quot;131&quot;/&gt;&lt;width val=&quot;645&quot;/&gt;&lt;height val=&quot;95&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onesjj\AppData\Local\Temp\PR\data\asimages\{14B2DBC5-2A11-43E1-82FF-E25E439F850C}_35.png&quot;/&gt;&lt;left val=&quot;29&quot;/&gt;&lt;top val=&quot;29&quot;/&gt;&lt;width val=&quot;641&quot;/&gt;&lt;height val=&quot;98&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48&quot;/&gt;&lt;lineCharCount val=&quot;39&quot;/&gt;&lt;lineCharCount val=&quot;35&quot;/&gt;&lt;/TableIndex&gt;&lt;/ShapeTextInfo&gt;"/>
  <p:tag name="HTML_SHAPEINFO" val="&lt;ThreeDShapeInfo&gt;&lt;uuid val=&quot;&quot;/&gt;&lt;isInvalidForFieldText val=&quot;0&quot;/&gt;&lt;Image&gt;&lt;filename val=&quot;C:\Users\jonesjj\AppData\Local\Temp\PR\data\asimages\{6988992A-1CE0-4403-AEAA-6C59ABF5BAE7}_35.png&quot;/&gt;&lt;left val=&quot;40&quot;/&gt;&lt;top val=&quot;135&quot;/&gt;&lt;width val=&quot;630&quot;/&gt;&lt;height val=&quot;351&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1&quot;/&gt;&lt;lineCharCount val=&quot;29&quot;/&gt;&lt;lineCharCount val=&quot;21&quot;/&gt;&lt;lineCharCount val=&quot;1&quot;/&gt;&lt;lineCharCount val=&quot;30&quot;/&gt;&lt;/TableIndex&gt;&lt;/ShapeTextInfo&gt;"/>
  <p:tag name="HTML_SHAPEINFO" val="&lt;ThreeDShapeInfo&gt;&lt;uuid val=&quot;&quot;/&gt;&lt;isInvalidForFieldText val=&quot;0&quot;/&gt;&lt;Image&gt;&lt;filename val=&quot;C:\Users\jonesjj\AppData\Local\Temp\PR\data\asimages\{E3D18027-0E83-4D27-8D6E-A9BD053C377D}_36.png&quot;/&gt;&lt;left val=&quot;39&quot;/&gt;&lt;top val=&quot;31&quot;/&gt;&lt;width val=&quot;666&quot;/&gt;&lt;height val=&quot;281&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onesjj\AppData\Local\Temp\PR\data\asimages\{BFFFAFAB-7627-4315-A43C-78F237BC6850}_37.png&quot;/&gt;&lt;left val=&quot;29&quot;/&gt;&lt;top val=&quot;29&quot;/&gt;&lt;width val=&quot;641&quot;/&gt;&lt;height val=&quot;98&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1&quot;/&gt;&lt;lineCharCount val=&quot;28&quot;/&gt;&lt;lineCharCount val=&quot;1&quot;/&gt;&lt;lineCharCount val=&quot;25&quot;/&gt;&lt;lineCharCount val=&quot;5&quot;/&gt;&lt;lineCharCount val=&quot;16&quot;/&gt;&lt;lineCharCount val=&quot;1&quot;/&gt;&lt;/TableIndex&gt;&lt;/ShapeTextInfo&gt;"/>
  <p:tag name="HTML_SHAPEINFO" val="&lt;TextEffect&gt;&lt;Image&gt;&lt;filename val=&quot;C:\Users\jonesjj\AppData\Local\Temp\PR\data\asimages\{DDFD91C2-43B1-4A39-9392-4F79433CB92A}_1.png_crop.png&quot;/&gt;&lt;left val=&quot;58&quot;/&gt;&lt;top val=&quot;151&quot;/&gt;&lt;width val=&quot;386&quot;/&gt;&lt;height val=&quot;24&quot;/&gt;&lt;hasText val=&quot;1&quot;/&gt;&lt;paraId val=&quot;1&quot;/&gt;&lt;/Image&gt;&lt;Image&gt;&lt;filename val=&quot;C:\Users\jonesjj\AppData\Local\Temp\PR\data\asimages\{32F66510-1A07-4E1F-A58C-E039ACF29889}_1.png_crop.png&quot;/&gt;&lt;left val=&quot;670&quot;/&gt;&lt;top val=&quot;486&quot;/&gt;&lt;width val=&quot;0&quot;/&gt;&lt;height val=&quot;0&quot;/&gt;&lt;hasText val=&quot;1&quot;/&gt;&lt;paraId val=&quot;2&quot;/&gt;&lt;/Image&gt;&lt;Image&gt;&lt;filename val=&quot;C:\Users\jonesjj\AppData\Local\Temp\PR\data\asimages\{4A5D7047-CB73-4782-A540-8D1A966C2275}_1.png_crop.png&quot;/&gt;&lt;left val=&quot;58&quot;/&gt;&lt;top val=&quot;231&quot;/&gt;&lt;width val=&quot;300&quot;/&gt;&lt;height val=&quot;19&quot;/&gt;&lt;hasText val=&quot;1&quot;/&gt;&lt;paraId val=&quot;3&quot;/&gt;&lt;/Image&gt;&lt;Image&gt;&lt;filename val=&quot;C:\Users\jonesjj\AppData\Local\Temp\PR\data\asimages\{3B60FCE3-BB38-4DF5-A8B1-267A38671CB2}_1.png_crop.png&quot;/&gt;&lt;left val=&quot;670&quot;/&gt;&lt;top val=&quot;486&quot;/&gt;&lt;width val=&quot;0&quot;/&gt;&lt;height val=&quot;0&quot;/&gt;&lt;hasText val=&quot;1&quot;/&gt;&lt;paraId val=&quot;4&quot;/&gt;&lt;/Image&gt;&lt;Image&gt;&lt;filename val=&quot;C:\Users\jonesjj\AppData\Local\Temp\PR\data\asimages\{0A8FA930-C82F-45F5-AFC4-7A0D16710C70}_1.png_crop.png&quot;/&gt;&lt;left val=&quot;58&quot;/&gt;&lt;top val=&quot;311&quot;/&gt;&lt;width val=&quot;252&quot;/&gt;&lt;height val=&quot;19&quot;/&gt;&lt;hasText val=&quot;1&quot;/&gt;&lt;paraId val=&quot;5&quot;/&gt;&lt;/Image&gt;&lt;Image&gt;&lt;filename val=&quot;C:\Users\jonesjj\AppData\Local\Temp\PR\data\asimages\{A5ED9E0F-4889-4966-AF7D-EC1B375DB7E8}_1.png_crop.png&quot;/&gt;&lt;left val=&quot;93&quot;/&gt;&lt;top val=&quot;347&quot;/&gt;&lt;width val=&quot;59&quot;/&gt;&lt;height val=&quot;15&quot;/&gt;&lt;hasText val=&quot;1&quot;/&gt;&lt;paraId val=&quot;6&quot;/&gt;&lt;/Image&gt;&lt;Image&gt;&lt;filename val=&quot;C:\Users\jonesjj\AppData\Local\Temp\PR\data\asimages\{E1FE4CF1-561D-4F6A-8542-525CBC526A85}_1.png_crop.png&quot;/&gt;&lt;left val=&quot;93&quot;/&gt;&lt;top val=&quot;377&quot;/&gt;&lt;width val=&quot;172&quot;/&gt;&lt;height val=&quot;20&quot;/&gt;&lt;hasText val=&quot;1&quot;/&gt;&lt;paraId val=&quot;7&quot;/&gt;&lt;/Image&gt;&lt;Image&gt;&lt;filename val=&quot;C:\Users\jonesjj\AppData\Local\Temp\PR\data\asimages\{0D3C839A-7A98-44AA-BDF6-CE7E005CD946}_1.png_crop.png&quot;/&gt;&lt;left val=&quot;670&quot;/&gt;&lt;top val=&quot;486&quot;/&gt;&lt;width val=&quot;0&quot;/&gt;&lt;height val=&quot;0&quot;/&gt;&lt;hasText val=&quot;1&quot;/&gt;&lt;paraId val=&quot;8&quot;/&gt;&lt;/Image&gt;&lt;/TextEffect&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onesjj\AppData\Local\Temp\PR\data\asimages\{7CDCD30C-8E6C-433E-8B87-EA4199C7059D}_38.png&quot;/&gt;&lt;left val=&quot;29&quot;/&gt;&lt;top val=&quot;29&quot;/&gt;&lt;width val=&quot;641&quot;/&gt;&lt;height val=&quot;98&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48&quot;/&gt;&lt;lineCharCount val=&quot;46&quot;/&gt;&lt;lineCharCount val=&quot;11&quot;/&gt;&lt;lineCharCount val=&quot;1&quot;/&gt;&lt;lineCharCount val=&quot;50&quot;/&gt;&lt;lineCharCount val=&quot;27&quot;/&gt;&lt;/TableIndex&gt;&lt;/ShapeTextInfo&gt;"/>
  <p:tag name="HTML_SHAPEINFO" val="&lt;TextEffect&gt;&lt;Image&gt;&lt;filename val=&quot;C:\Users\jonesjj\AppData\Local\Temp\PR\data\asimages\{2143CEDB-E768-46E7-B701-15E24A79A0B1}_1.png_crop.png&quot;/&gt;&lt;left val=&quot;58&quot;/&gt;&lt;top val=&quot;149&quot;/&gt;&lt;width val=&quot;460&quot;/&gt;&lt;height val=&quot;20&quot;/&gt;&lt;hasText val=&quot;1&quot;/&gt;&lt;paraId val=&quot;1&quot;/&gt;&lt;/Image&gt;&lt;Image&gt;&lt;filename val=&quot;C:\Users\jonesjj\AppData\Local\Temp\PR\data\asimages\{30A2C752-8689-44F0-99CD-59EB737570F0}_1.png_crop.png&quot;/&gt;&lt;left val=&quot;93&quot;/&gt;&lt;top val=&quot;181&quot;/&gt;&lt;width val=&quot;480&quot;/&gt;&lt;height val=&quot;20&quot;/&gt;&lt;hasText val=&quot;1&quot;/&gt;&lt;paraId val=&quot;2&quot;/&gt;&lt;/Image&gt;&lt;Image&gt;&lt;filename val=&quot;C:\Users\jonesjj\AppData\Local\Temp\PR\data\asimages\{8275C4FB-7E6D-4E68-9475-716DA106E321}_1.png_crop.png&quot;/&gt;&lt;left val=&quot;93&quot;/&gt;&lt;top val=&quot;212&quot;/&gt;&lt;width val=&quot;477&quot;/&gt;&lt;height val=&quot;46&quot;/&gt;&lt;hasText val=&quot;1&quot;/&gt;&lt;paraId val=&quot;3&quot;/&gt;&lt;/Image&gt;&lt;Image&gt;&lt;filename val=&quot;C:\Users\jonesjj\AppData\Local\Temp\PR\data\asimages\{DDF44FCE-F489-401B-8472-EE143FBB0C88}_1.png_crop.png&quot;/&gt;&lt;left val=&quot;670&quot;/&gt;&lt;top val=&quot;486&quot;/&gt;&lt;width val=&quot;0&quot;/&gt;&lt;height val=&quot;0&quot;/&gt;&lt;hasText val=&quot;1&quot;/&gt;&lt;paraId val=&quot;4&quot;/&gt;&lt;/Image&gt;&lt;Image&gt;&lt;filename val=&quot;C:\Users\jonesjj\AppData\Local\Temp\PR\data\asimages\{4D218E44-E65A-41AC-93FF-2AFB22D7E1EE}_1.png_crop.png&quot;/&gt;&lt;left val=&quot;58&quot;/&gt;&lt;top val=&quot;305&quot;/&gt;&lt;width val=&quot;518&quot;/&gt;&lt;height val=&quot;20&quot;/&gt;&lt;hasText val=&quot;1&quot;/&gt;&lt;paraId val=&quot;5&quot;/&gt;&lt;/Image&gt;&lt;Image&gt;&lt;filename val=&quot;C:\Users\jonesjj\AppData\Local\Temp\PR\data\asimages\{C6A94BB8-939B-4D1A-B476-73E0A1C4A4FC}_1.png_crop.png&quot;/&gt;&lt;left val=&quot;93&quot;/&gt;&lt;top val=&quot;335&quot;/&gt;&lt;width val=&quot;246&quot;/&gt;&lt;height val=&quot;21&quot;/&gt;&lt;hasText val=&quot;1&quot;/&gt;&lt;paraId val=&quot;6&quot;/&gt;&lt;/Image&gt;&lt;/TextEffect&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onesjj\AppData\Local\Temp\PR\data\asimages\{295274BF-9F85-4D3E-8C65-34B116997271}_39.png&quot;/&gt;&lt;left val=&quot;29&quot;/&gt;&lt;top val=&quot;29&quot;/&gt;&lt;width val=&quot;641&quot;/&gt;&lt;height val=&quot;98&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1&quot;/&gt;&lt;lineCharCount val=&quot;21&quot;/&gt;&lt;lineCharCount val=&quot;1&quot;/&gt;&lt;lineCharCount val=&quot;36&quot;/&gt;&lt;/TableIndex&gt;&lt;/ShapeTextInfo&gt;"/>
  <p:tag name="HTML_SHAPEINFO" val="&lt;TextEffect&gt;&lt;Image&gt;&lt;filename val=&quot;C:\Users\jonesjj\AppData\Local\Temp\PR\data\asimages\{C5F1B1C0-88CB-4F61-A980-654C6C8B5A0D}_1.png_crop.png&quot;/&gt;&lt;left val=&quot;58&quot;/&gt;&lt;top val=&quot;149&quot;/&gt;&lt;width val=&quot;242&quot;/&gt;&lt;height val=&quot;21&quot;/&gt;&lt;hasText val=&quot;1&quot;/&gt;&lt;paraId val=&quot;1&quot;/&gt;&lt;/Image&gt;&lt;Image&gt;&lt;filename val=&quot;C:\Users\jonesjj\AppData\Local\Temp\PR\data\asimages\{485A306B-07A1-4710-8883-DE82C2EC7B37}_1.png_crop.png&quot;/&gt;&lt;left val=&quot;670&quot;/&gt;&lt;top val=&quot;486&quot;/&gt;&lt;width val=&quot;0&quot;/&gt;&lt;height val=&quot;0&quot;/&gt;&lt;hasText val=&quot;1&quot;/&gt;&lt;paraId val=&quot;2&quot;/&gt;&lt;/Image&gt;&lt;Image&gt;&lt;filename val=&quot;C:\Users\jonesjj\AppData\Local\Temp\PR\data\asimages\{693C438F-9D39-49FE-A156-10A6066ACC93}_1.png_crop.png&quot;/&gt;&lt;left val=&quot;58&quot;/&gt;&lt;top val=&quot;221&quot;/&gt;&lt;width val=&quot;210&quot;/&gt;&lt;height val=&quot;21&quot;/&gt;&lt;hasText val=&quot;1&quot;/&gt;&lt;paraId val=&quot;3&quot;/&gt;&lt;/Image&gt;&lt;Image&gt;&lt;filename val=&quot;C:\Users\jonesjj\AppData\Local\Temp\PR\data\asimages\{1257CB9E-B4DC-42F0-A1B8-AD2A5D684E1F}_1.png_crop.png&quot;/&gt;&lt;left val=&quot;670&quot;/&gt;&lt;top val=&quot;486&quot;/&gt;&lt;width val=&quot;0&quot;/&gt;&lt;height val=&quot;0&quot;/&gt;&lt;hasText val=&quot;1&quot;/&gt;&lt;paraId val=&quot;4&quot;/&gt;&lt;/Image&gt;&lt;Image&gt;&lt;filename val=&quot;C:\Users\jonesjj\AppData\Local\Temp\PR\data\asimages\{E3606C87-41F8-4618-909B-BAAE5FF93D80}_1.png_crop.png&quot;/&gt;&lt;left val=&quot;58&quot;/&gt;&lt;top val=&quot;294&quot;/&gt;&lt;width val=&quot;351&quot;/&gt;&lt;height val=&quot;20&quot;/&gt;&lt;hasText val=&quot;1&quot;/&gt;&lt;paraId val=&quot;5&quot;/&gt;&lt;/Image&gt;&lt;/TextEffect&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onesjj\AppData\Local\Temp\PR\data\asimages\{9699D080-A74F-4C7B-861C-02594E91EB5E}_40.png&quot;/&gt;&lt;left val=&quot;29&quot;/&gt;&lt;top val=&quot;29&quot;/&gt;&lt;width val=&quot;641&quot;/&gt;&lt;height val=&quot;9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1&quot;/&gt;&lt;lineCharCount val=&quot;58&quot;/&gt;&lt;lineCharCount val=&quot;18&quot;/&gt;&lt;/TableIndex&gt;&lt;/ShapeTextInfo&gt;"/>
  <p:tag name="HTML_SHAPEINFO" val="&lt;ThreeDShapeInfo&gt;&lt;uuid val=&quot;&quot;/&gt;&lt;isInvalidForFieldText val=&quot;0&quot;/&gt;&lt;Image&gt;&lt;filename val=&quot;C:\Users\jonesjj\AppData\Local\Temp\PR\data\asimages\{2E612A20-5E7B-4BE3-B6A6-3ECEDF0E9C14}_40.png&quot;/&gt;&lt;left val=&quot;42&quot;/&gt;&lt;top val=&quot;136&quot;/&gt;&lt;width val=&quot;628&quot;/&gt;&lt;height val=&quot;349&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onesjj\AppData\Local\Temp\PR\data\asimages\{E4C0C5E4-EC34-4137-8776-43DDC5586BC0}_41.png&quot;/&gt;&lt;left val=&quot;29&quot;/&gt;&lt;top val=&quot;29&quot;/&gt;&lt;width val=&quot;641&quot;/&gt;&lt;height val=&quot;98&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1&quot;/&gt;&lt;lineCharCount val=&quot;34&quot;/&gt;&lt;lineCharCount val=&quot;1&quot;/&gt;&lt;lineCharCount val=&quot;37&quot;/&gt;&lt;lineCharCount val=&quot;1&quot;/&gt;&lt;lineCharCount val=&quot;34&quot;/&gt;&lt;lineCharCount val=&quot;1&quot;/&gt;&lt;lineCharCount val=&quot;35&quot;/&gt;&lt;/TableIndex&gt;&lt;/ShapeTextInfo&gt;"/>
  <p:tag name="HTML_SHAPEINFO" val="&lt;TextEffect&gt;&lt;Image&gt;&lt;filename val=&quot;C:\Users\jonesjj\AppData\Local\Temp\PR\data\asimages\{89DB3364-61D9-4BE0-9063-B98A7332A130}_1.png_crop.png&quot;/&gt;&lt;left val=&quot;58&quot;/&gt;&lt;top val=&quot;149&quot;/&gt;&lt;width val=&quot;266&quot;/&gt;&lt;height val=&quot;16&quot;/&gt;&lt;hasText val=&quot;1&quot;/&gt;&lt;paraId val=&quot;1&quot;/&gt;&lt;/Image&gt;&lt;Image&gt;&lt;filename val=&quot;C:\Users\jonesjj\AppData\Local\Temp\PR\data\asimages\{0ED8F554-40E0-4B70-9E8A-027D35D6E20B}_1.png_crop.png&quot;/&gt;&lt;left val=&quot;670&quot;/&gt;&lt;top val=&quot;486&quot;/&gt;&lt;width val=&quot;0&quot;/&gt;&lt;height val=&quot;0&quot;/&gt;&lt;hasText val=&quot;1&quot;/&gt;&lt;paraId val=&quot;2&quot;/&gt;&lt;/Image&gt;&lt;Image&gt;&lt;filename val=&quot;C:\Users\jonesjj\AppData\Local\Temp\PR\data\asimages\{5CD20EC3-1AF7-455F-858F-1ADD82A9E706}_1.png_crop.png&quot;/&gt;&lt;left val=&quot;58&quot;/&gt;&lt;top val=&quot;221&quot;/&gt;&lt;width val=&quot;337&quot;/&gt;&lt;height val=&quot;21&quot;/&gt;&lt;hasText val=&quot;1&quot;/&gt;&lt;paraId val=&quot;3&quot;/&gt;&lt;/Image&gt;&lt;Image&gt;&lt;filename val=&quot;C:\Users\jonesjj\AppData\Local\Temp\PR\data\asimages\{66C6473B-A7DF-4C0C-9FF2-44894AE801D1}_1.png_crop.png&quot;/&gt;&lt;left val=&quot;670&quot;/&gt;&lt;top val=&quot;486&quot;/&gt;&lt;width val=&quot;0&quot;/&gt;&lt;height val=&quot;0&quot;/&gt;&lt;hasText val=&quot;1&quot;/&gt;&lt;paraId val=&quot;4&quot;/&gt;&lt;/Image&gt;&lt;Image&gt;&lt;filename val=&quot;C:\Users\jonesjj\AppData\Local\Temp\PR\data\asimages\{C2C6FD20-F2B3-4EA7-A68F-4545CC5BDCAF}_1.png_crop.png&quot;/&gt;&lt;left val=&quot;58&quot;/&gt;&lt;top val=&quot;294&quot;/&gt;&lt;width val=&quot;397&quot;/&gt;&lt;height val=&quot;20&quot;/&gt;&lt;hasText val=&quot;1&quot;/&gt;&lt;paraId val=&quot;5&quot;/&gt;&lt;/Image&gt;&lt;Image&gt;&lt;filename val=&quot;C:\Users\jonesjj\AppData\Local\Temp\PR\data\asimages\{127789B7-9794-4EC2-9C51-351EDA4FD3B0}_1.png_crop.png&quot;/&gt;&lt;left val=&quot;670&quot;/&gt;&lt;top val=&quot;486&quot;/&gt;&lt;width val=&quot;0&quot;/&gt;&lt;height val=&quot;0&quot;/&gt;&lt;hasText val=&quot;1&quot;/&gt;&lt;paraId val=&quot;6&quot;/&gt;&lt;/Image&gt;&lt;Image&gt;&lt;filename val=&quot;C:\Users\jonesjj\AppData\Local\Temp\PR\data\asimages\{1103D247-E208-4544-A80E-5B8D359B5D11}_1.png_crop.png&quot;/&gt;&lt;left val=&quot;58&quot;/&gt;&lt;top val=&quot;365&quot;/&gt;&lt;width val=&quot;330&quot;/&gt;&lt;height val=&quot;16&quot;/&gt;&lt;hasText val=&quot;1&quot;/&gt;&lt;paraId val=&quot;7&quot;/&gt;&lt;/Image&gt;&lt;Image&gt;&lt;filename val=&quot;C:\Users\jonesjj\AppData\Local\Temp\PR\data\asimages\{FFD6544A-4BAD-4663-982E-442421E6B489}_1.png_crop.png&quot;/&gt;&lt;left val=&quot;670&quot;/&gt;&lt;top val=&quot;486&quot;/&gt;&lt;width val=&quot;0&quot;/&gt;&lt;height val=&quot;0&quot;/&gt;&lt;hasText val=&quot;1&quot;/&gt;&lt;paraId val=&quot;8&quot;/&gt;&lt;/Image&gt;&lt;Image&gt;&lt;filename val=&quot;C:\Users\jonesjj\AppData\Local\Temp\PR\data\asimages\{36379357-A972-4EBC-A87B-A7BE1A59557F}_1.png_crop.png&quot;/&gt;&lt;left val=&quot;58&quot;/&gt;&lt;top val=&quot;437&quot;/&gt;&lt;width val=&quot;390&quot;/&gt;&lt;height val=&quot;20&quot;/&gt;&lt;hasText val=&quot;1&quot;/&gt;&lt;paraId val=&quot;9&quot;/&gt;&lt;/Image&gt;&lt;/TextEffect&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onesjj\AppData\Local\Temp\PR\data\asimages\{7ED01D6D-BC81-4DEF-9E35-5F66E74CF455}_42.png&quot;/&gt;&lt;left val=&quot;29&quot;/&gt;&lt;top val=&quot;29&quot;/&gt;&lt;width val=&quot;641&quot;/&gt;&lt;height val=&quot;98&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2&quot;/&gt;&lt;lineCharCount val=&quot;24&quot;/&gt;&lt;lineCharCount val=&quot;30&quot;/&gt;&lt;lineCharCount val=&quot;32&quot;/&gt;&lt;/TableIndex&gt;&lt;/ShapeTextInfo&gt;"/>
  <p:tag name="HTML_SHAPEINFO" val="&lt;TextEffect&gt;&lt;Image&gt;&lt;filename val=&quot;C:\Users\jonesjj\AppData\Local\Temp\PR\data\asimages\{E5F0E760-4F1C-4328-ABA3-04C2FD6F1B60}_1.png_crop.png&quot;/&gt;&lt;left val=&quot;58&quot;/&gt;&lt;top val=&quot;149&quot;/&gt;&lt;width val=&quot;208&quot;/&gt;&lt;height val=&quot;20&quot;/&gt;&lt;hasText val=&quot;1&quot;/&gt;&lt;paraId val=&quot;1&quot;/&gt;&lt;/Image&gt;&lt;Image&gt;&lt;filename val=&quot;C:\Users\jonesjj\AppData\Local\Temp\PR\data\asimages\{43182DE8-A657-429D-BD81-9926BBDD1167}_1.png_crop.png&quot;/&gt;&lt;left val=&quot;58&quot;/&gt;&lt;top val=&quot;186&quot;/&gt;&lt;width val=&quot;262&quot;/&gt;&lt;height val=&quot;20&quot;/&gt;&lt;hasText val=&quot;1&quot;/&gt;&lt;paraId val=&quot;2&quot;/&gt;&lt;/Image&gt;&lt;Image&gt;&lt;filename val=&quot;C:\Users\jonesjj\AppData\Local\Temp\PR\data\asimages\{24ACE52C-15AA-41D0-BB82-A5F4B22B9230}_1.png_crop.png&quot;/&gt;&lt;left val=&quot;93&quot;/&gt;&lt;top val=&quot;216&quot;/&gt;&lt;width val=&quot;318&quot;/&gt;&lt;height val=&quot;21&quot;/&gt;&lt;hasText val=&quot;1&quot;/&gt;&lt;paraId val=&quot;3&quot;/&gt;&lt;/Image&gt;&lt;Image&gt;&lt;filename val=&quot;C:\Users\jonesjj\AppData\Local\Temp\PR\data\asimages\{6A1DDEC5-002E-43E2-A738-4140D88B1982}_1.png_crop.png&quot;/&gt;&lt;left val=&quot;93&quot;/&gt;&lt;top val=&quot;247&quot;/&gt;&lt;width val=&quot;352&quot;/&gt;&lt;height val=&quot;21&quot;/&gt;&lt;hasText val=&quot;1&quot;/&gt;&lt;paraId val=&quot;4&quot;/&gt;&lt;/Image&gt;&lt;/TextEffect&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onesjj\AppData\Local\Temp\PR\data\asimages\{86A10001-0E29-45D8-A6D2-AA465A2C75AE}_43.png&quot;/&gt;&lt;left val=&quot;29&quot;/&gt;&lt;top val=&quot;29&quot;/&gt;&lt;width val=&quot;641&quot;/&gt;&lt;height val=&quot;98&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60&quot;/&gt;&lt;lineCharCount val=&quot;56&quot;/&gt;&lt;lineCharCount val=&quot;30&quot;/&gt;&lt;lineCharCount val=&quot;31&quot;/&gt;&lt;lineCharCount val=&quot;1&quot;/&gt;&lt;lineCharCount val=&quot;49&quot;/&gt;&lt;lineCharCount val=&quot;1&quot;/&gt;&lt;lineCharCount val=&quot;19&quot;/&gt;&lt;/TableIndex&gt;&lt;/ShapeTextInfo&gt;"/>
  <p:tag name="HTML_SHAPEINFO" val="&lt;TextEffect&gt;&lt;Image&gt;&lt;filename val=&quot;C:\Users\jonesjj\AppData\Local\Temp\PR\data\asimages\{69015F45-DD1D-4BBA-AB65-675EC851E95A}_1.png_crop.png&quot;/&gt;&lt;left val=&quot;55&quot;/&gt;&lt;top val=&quot;149&quot;/&gt;&lt;width val=&quot;581&quot;/&gt;&lt;height val=&quot;98&quot;/&gt;&lt;hasText val=&quot;1&quot;/&gt;&lt;paraId val=&quot;1&quot;/&gt;&lt;/Image&gt;&lt;Image&gt;&lt;filename val=&quot;C:\Users\jonesjj\AppData\Local\Temp\PR\data\asimages\{F805995F-8B80-4312-B1BD-BDB54787D2CE}_1.png_crop.png&quot;/&gt;&lt;left val=&quot;93&quot;/&gt;&lt;top val=&quot;258&quot;/&gt;&lt;width val=&quot;327&quot;/&gt;&lt;height val=&quot;21&quot;/&gt;&lt;hasText val=&quot;1&quot;/&gt;&lt;paraId val=&quot;2&quot;/&gt;&lt;/Image&gt;&lt;Image&gt;&lt;filename val=&quot;C:\Users\jonesjj\AppData\Local\Temp\PR\data\asimages\{32922CAC-0176-4C9A-B45C-C6E7AD3E2B48}_1.png_crop.png&quot;/&gt;&lt;left val=&quot;670&quot;/&gt;&lt;top val=&quot;486&quot;/&gt;&lt;width val=&quot;0&quot;/&gt;&lt;height val=&quot;0&quot;/&gt;&lt;hasText val=&quot;1&quot;/&gt;&lt;paraId val=&quot;3&quot;/&gt;&lt;/Image&gt;&lt;Image&gt;&lt;filename val=&quot;C:\Users\jonesjj\AppData\Local\Temp\PR\data\asimages\{6EA29E5F-394C-4FF4-AEEC-B23EF81CDF32}_1.png_crop.png&quot;/&gt;&lt;left val=&quot;57&quot;/&gt;&lt;top val=&quot;325&quot;/&gt;&lt;width val=&quot;462&quot;/&gt;&lt;height val=&quot;21&quot;/&gt;&lt;hasText val=&quot;1&quot;/&gt;&lt;paraId val=&quot;4&quot;/&gt;&lt;/Image&gt;&lt;Image&gt;&lt;filename val=&quot;C:\Users\jonesjj\AppData\Local\Temp\PR\data\asimages\{49FA9990-B27D-4B90-BBC0-1F582DDCCD72}_1.png_crop.png&quot;/&gt;&lt;left val=&quot;670&quot;/&gt;&lt;top val=&quot;486&quot;/&gt;&lt;width val=&quot;0&quot;/&gt;&lt;height val=&quot;0&quot;/&gt;&lt;hasText val=&quot;1&quot;/&gt;&lt;paraId val=&quot;5&quot;/&gt;&lt;/Image&gt;&lt;Image&gt;&lt;filename val=&quot;C:\Users\jonesjj\AppData\Local\Temp\PR\data\asimages\{F1870ACC-0E3A-4A59-9EA7-5501B5703077}_1.png_crop.png&quot;/&gt;&lt;left val=&quot;56&quot;/&gt;&lt;top val=&quot;397&quot;/&gt;&lt;width val=&quot;168&quot;/&gt;&lt;height val=&quot;16&quot;/&gt;&lt;hasText val=&quot;1&quot;/&gt;&lt;paraId val=&quot;6&quot;/&gt;&lt;/Image&gt;&lt;/TextEffect&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onesjj\AppData\Local\Temp\PR\data\asimages\{6584B5DC-8EEB-40FA-B9D9-488A686E9E44}_44.png&quot;/&gt;&lt;left val=&quot;29&quot;/&gt;&lt;top val=&quot;29&quot;/&gt;&lt;width val=&quot;641&quot;/&gt;&lt;height val=&quot;98&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1&quot;/&gt;&lt;lineCharCount val=&quot;56&quot;/&gt;&lt;lineCharCount val=&quot;21&quot;/&gt;&lt;/TableIndex&gt;&lt;/ShapeTextInfo&gt;"/>
  <p:tag name="HTML_SHAPEINFO" val="&lt;TextEffect&gt;&lt;Image&gt;&lt;filename val=&quot;C:\Users\jonesjj\AppData\Local\Temp\PR\data\asimages\{8369A379-7486-4D9A-A7DB-BA15E386B9FD}_1.png_crop.png&quot;/&gt;&lt;left val=&quot;58&quot;/&gt;&lt;top val=&quot;149&quot;/&gt;&lt;width val=&quot;563&quot;/&gt;&lt;height val=&quot;20&quot;/&gt;&lt;hasText val=&quot;1&quot;/&gt;&lt;paraId val=&quot;1&quot;/&gt;&lt;/Image&gt;&lt;Image&gt;&lt;filename val=&quot;C:\Users\jonesjj\AppData\Local\Temp\PR\data\asimages\{718B5165-0EA9-4004-8C4D-3AFA97403675}_1.png_crop.png&quot;/&gt;&lt;left val=&quot;670&quot;/&gt;&lt;top val=&quot;486&quot;/&gt;&lt;width val=&quot;0&quot;/&gt;&lt;height val=&quot;0&quot;/&gt;&lt;hasText val=&quot;1&quot;/&gt;&lt;paraId val=&quot;2&quot;/&gt;&lt;/Image&gt;&lt;Image&gt;&lt;filename val=&quot;C:\Users\jonesjj\AppData\Local\Temp\PR\data\asimages\{1D94B2AA-2D98-4C47-AA0D-2DCFFB7BF7CC}_1.png_crop.png&quot;/&gt;&lt;left val=&quot;58&quot;/&gt;&lt;top val=&quot;221&quot;/&gt;&lt;width val=&quot;523&quot;/&gt;&lt;height val=&quot;47&quot;/&gt;&lt;hasText val=&quot;1&quot;/&gt;&lt;paraId val=&quot;3&quot;/&gt;&lt;/Image&gt;&lt;/TextEffect&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onesjj\AppData\Local\Temp\PR\data\asimages\{46CA339B-F702-4DC5-9476-4B7EA4B48457}_45.png&quot;/&gt;&lt;left val=&quot;29&quot;/&gt;&lt;top val=&quot;29&quot;/&gt;&lt;width val=&quot;641&quot;/&gt;&lt;height val=&quot;98&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1&quot;/&gt;&lt;lineCharCount val=&quot;13&quot;/&gt;&lt;lineCharCount val=&quot;1&quot;/&gt;&lt;lineCharCount val=&quot;20&quot;/&gt;&lt;lineCharCount val=&quot;60&quot;/&gt;&lt;lineCharCount val=&quot;6&quot;/&gt;&lt;lineCharCount val=&quot;51&quot;/&gt;&lt;lineCharCount val=&quot;56&quot;/&gt;&lt;/TableIndex&gt;&lt;/ShapeTextInfo&gt;"/>
  <p:tag name="HTML_SHAPEINFO" val="&lt;TextEffect&gt;&lt;Image&gt;&lt;filename val=&quot;C:\Users\jonesjj\AppData\Local\Temp\PR\data\asimages\{DC28B48B-634E-4AB0-A71F-86600A6CEAD7}_1.png_crop.png&quot;/&gt;&lt;left val=&quot;56&quot;/&gt;&lt;top val=&quot;149&quot;/&gt;&lt;width val=&quot;588&quot;/&gt;&lt;height val=&quot;68&quot;/&gt;&lt;hasText val=&quot;1&quot;/&gt;&lt;paraId val=&quot;1&quot;/&gt;&lt;/Image&gt;&lt;Image&gt;&lt;filename val=&quot;C:\Users\jonesjj\AppData\Local\Temp\PR\data\asimages\{0F362D64-491E-4249-A73D-C2CFFADC80B3}_1.png_crop.png&quot;/&gt;&lt;left val=&quot;670&quot;/&gt;&lt;top val=&quot;486&quot;/&gt;&lt;width val=&quot;0&quot;/&gt;&lt;height val=&quot;0&quot;/&gt;&lt;hasText val=&quot;1&quot;/&gt;&lt;paraId val=&quot;2&quot;/&gt;&lt;/Image&gt;&lt;Image&gt;&lt;filename val=&quot;C:\Users\jonesjj\AppData\Local\Temp\PR\data\asimages\{DA1A7F86-4443-418D-B647-DF5980C18742}_1.png_crop.png&quot;/&gt;&lt;left val=&quot;57&quot;/&gt;&lt;top val=&quot;274&quot;/&gt;&lt;width val=&quot;176&quot;/&gt;&lt;height val=&quot;20&quot;/&gt;&lt;hasText val=&quot;1&quot;/&gt;&lt;paraId val=&quot;3&quot;/&gt;&lt;/Image&gt;&lt;Image&gt;&lt;filename val=&quot;C:\Users\jonesjj\AppData\Local\Temp\PR\data\asimages\{7FE047E3-9262-4451-BFD2-478383ADDD7C}_1.png_crop.png&quot;/&gt;&lt;left val=&quot;58&quot;/&gt;&lt;top val=&quot;310&quot;/&gt;&lt;width val=&quot;579&quot;/&gt;&lt;height val=&quot;46&quot;/&gt;&lt;hasText val=&quot;1&quot;/&gt;&lt;paraId val=&quot;4&quot;/&gt;&lt;/Image&gt;&lt;Image&gt;&lt;filename val=&quot;C:\Users\jonesjj\AppData\Local\Temp\PR\data\asimages\{29618573-A581-4F18-9A8F-318BCF16FD79}_1.png_crop.png&quot;/&gt;&lt;left val=&quot;57&quot;/&gt;&lt;top val=&quot;371&quot;/&gt;&lt;width val=&quot;561&quot;/&gt;&lt;height val=&quot;20&quot;/&gt;&lt;hasText val=&quot;1&quot;/&gt;&lt;paraId val=&quot;5&quot;/&gt;&lt;/Image&gt;&lt;Image&gt;&lt;filename val=&quot;C:\Users\jonesjj\AppData\Local\Temp\PR\data\asimages\{883CE9BD-325E-401E-8477-32F8F61BAE23}_1.png_crop.png&quot;/&gt;&lt;left val=&quot;57&quot;/&gt;&lt;top val=&quot;407&quot;/&gt;&lt;width val=&quot;603&quot;/&gt;&lt;height val=&quot;21&quot;/&gt;&lt;hasText val=&quot;1&quot;/&gt;&lt;paraId val=&quot;6&quot;/&gt;&lt;/Image&gt;&lt;/TextEffect&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30&quot;/&gt;&lt;lineCharCount val=&quot;1&quot;/&gt;&lt;/TableIndex&gt;&lt;/ShapeTextInfo&gt;"/>
  <p:tag name="HTML_SHAPEINFO" val="&lt;ThreeDShapeInfo&gt;&lt;uuid val=&quot;&quot;/&gt;&lt;isInvalidForFieldText val=&quot;0&quot;/&gt;&lt;Image&gt;&lt;filename val=&quot;C:\Users\jonesjj\AppData\Local\Temp\PR\data\asimages\{D353CDDC-3E1E-45B1-BF4C-DDF42BECDC1C}_46.png&quot;/&gt;&lt;left val=&quot;34&quot;/&gt;&lt;top val=&quot;20&quot;/&gt;&lt;width val=&quot;636&quot;/&gt;&lt;height val=&quot;124&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16&quot;/&gt;&lt;lineCharCount val=&quot;51&quot;/&gt;&lt;lineCharCount val=&quot;7&quot;/&gt;&lt;lineCharCount val=&quot;55&quot;/&gt;&lt;lineCharCount val=&quot;17&quot;/&gt;&lt;lineCharCount val=&quot;14&quot;/&gt;&lt;lineCharCount val=&quot;18&quot;/&gt;&lt;lineCharCount val=&quot;18&quot;/&gt;&lt;/TableIndex&gt;&lt;/ShapeTextInfo&gt;"/>
  <p:tag name="HTML_SHAPEINFO" val="&lt;ThreeDShapeInfo&gt;&lt;uuid val=&quot;&quot;/&gt;&lt;isInvalidForFieldText val=&quot;0&quot;/&gt;&lt;Image&gt;&lt;filename val=&quot;C:\Users\jonesjj\AppData\Local\Temp\PR\data\asimages\{0FF3E0DA-88C8-4600-810E-A7C819065FC8}_46.png&quot;/&gt;&lt;left val=&quot;23&quot;/&gt;&lt;top val=&quot;135&quot;/&gt;&lt;width val=&quot;621&quot;/&gt;&lt;height val=&quot;350&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6&quot;/&gt;&lt;/TableIndex&gt;&lt;/ShapeTextInfo&gt;"/>
  <p:tag name="HTML_SHAPEINFO" val="&lt;ThreeDShapeInfo&gt;&lt;uuid val=&quot;&quot;/&gt;&lt;isInvalidForFieldText val=&quot;0&quot;/&gt;&lt;Image&gt;&lt;filename val=&quot;C:\Users\jonesjj\AppData\Local\Temp\PR\data\asimages\{F80B2EE5-A5C5-49BB-A357-0D12285EA198}_47.png&quot;/&gt;&lt;left val=&quot;34&quot;/&gt;&lt;top val=&quot;24&quot;/&gt;&lt;width val=&quot;636&quot;/&gt;&lt;height val=&quot;124&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quot;/&gt;&lt;lineCharCount val=&quot;10&quot;/&gt;&lt;lineCharCount val=&quot;10&quot;/&gt;&lt;lineCharCount val=&quot;12&quot;/&gt;&lt;lineCharCount val=&quot;17&quot;/&gt;&lt;/TableIndex&gt;&lt;/ShapeTextInfo&gt;"/>
  <p:tag name="HTML_SHAPEINFO" val="&lt;ThreeDShapeInfo&gt;&lt;uuid val=&quot;&quot;/&gt;&lt;isInvalidForFieldText val=&quot;0&quot;/&gt;&lt;Image&gt;&lt;filename val=&quot;C:\Users\jonesjj\AppData\Local\Temp\PR\data\asimages\{14887E14-8161-4B89-973C-2746C970DEED}_47.png&quot;/&gt;&lt;left val=&quot;28&quot;/&gt;&lt;top val=&quot;131&quot;/&gt;&lt;width val=&quot;622&quot;/&gt;&lt;height val=&quot;350&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onesjj\AppData\Local\Temp\PR\data\asimages\{985E8A1B-366E-4F09-B7DC-4A106B9212C7}_48.png&quot;/&gt;&lt;left val=&quot;32&quot;/&gt;&lt;top val=&quot;29&quot;/&gt;&lt;width val=&quot;638&quot;/&gt;&lt;height val=&quot;95&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3&quot;/&gt;&lt;lineCharCount val=&quot;74&quot;/&gt;&lt;lineCharCount val=&quot;72&quot;/&gt;&lt;lineCharCount val=&quot;70&quot;/&gt;&lt;lineCharCount val=&quot;64&quot;/&gt;&lt;lineCharCount val=&quot;63&quot;/&gt;&lt;lineCharCount val=&quot;7&quot;/&gt;&lt;lineCharCount val=&quot;9&quot;/&gt;&lt;lineCharCount val=&quot;7&quot;/&gt;&lt;lineCharCount val=&quot;7&quot;/&gt;&lt;lineCharCount val=&quot;7&quot;/&gt;&lt;lineCharCount val=&quot;7&quot;/&gt;&lt;lineCharCount val=&quot;30&quot;/&gt;&lt;/TableIndex&gt;&lt;/ShapeTextInfo&gt;"/>
  <p:tag name="HTML_SHAPEINFO" val="&lt;ThreeDShapeInfo&gt;&lt;uuid val=&quot;&quot;/&gt;&lt;isInvalidForFieldText val=&quot;0&quot;/&gt;&lt;Image&gt;&lt;filename val=&quot;C:\Users\jonesjj\AppData\Local\Temp\PR\data\asimages\{421E75A3-1410-458B-8A0A-A5EBD0E7161D}_48.png&quot;/&gt;&lt;left val=&quot;42&quot;/&gt;&lt;top val=&quot;134&quot;/&gt;&lt;width val=&quot;626&quot;/&gt;&lt;height val=&quot;347&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onesjj\AppData\Local\Temp\PR\data\asimages\{B93211C7-D42A-4D82-BA63-367E64727AB4}_49.png&quot;/&gt;&lt;left val=&quot;29&quot;/&gt;&lt;top val=&quot;29&quot;/&gt;&lt;width val=&quot;641&quot;/&gt;&lt;height val=&quot;9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5&quot;/&gt;&lt;lineCharCount val=&quot;43&quot;/&gt;&lt;lineCharCount val=&quot;19&quot;/&gt;&lt;lineCharCount val=&quot;12&quot;/&gt;&lt;lineCharCount val=&quot;34&quot;/&gt;&lt;lineCharCount val=&quot;50&quot;/&gt;&lt;lineCharCount val=&quot;11&quot;/&gt;&lt;lineCharCount val=&quot;68&quot;/&gt;&lt;lineCharCount val=&quot;47&quot;/&gt;&lt;lineCharCount val=&quot;9&quot;/&gt;&lt;lineCharCount val=&quot;31&quot;/&gt;&lt;/TableIndex&gt;&lt;/ShapeTextInfo&gt;"/>
  <p:tag name="HTML_SHAPEINFO" val="&lt;TextEffect&gt;&lt;Image&gt;&lt;filename val=&quot;C:\Users\jonesjj\AppData\Local\Temp\PR\data\asimages\{C9C32299-3506-4C6F-947B-0D18EF3657C9}_1.png_crop.png&quot;/&gt;&lt;left val=&quot;58&quot;/&gt;&lt;top val=&quot;148&quot;/&gt;&lt;width val=&quot;364&quot;/&gt;&lt;height val=&quot;17&quot;/&gt;&lt;hasText val=&quot;1&quot;/&gt;&lt;paraId val=&quot;1&quot;/&gt;&lt;/Image&gt;&lt;Image&gt;&lt;filename val=&quot;C:\Users\jonesjj\AppData\Local\Temp\PR\data\asimages\{198FBD8E-C52B-47D2-BCF6-63539327DA93}_1.png_crop.png&quot;/&gt;&lt;left val=&quot;58&quot;/&gt;&lt;top val=&quot;180&quot;/&gt;&lt;width val=&quot;362&quot;/&gt;&lt;height val=&quot;18&quot;/&gt;&lt;hasText val=&quot;1&quot;/&gt;&lt;paraId val=&quot;2&quot;/&gt;&lt;/Image&gt;&lt;Image&gt;&lt;filename val=&quot;C:\Users\jonesjj\AppData\Local\Temp\PR\data\asimages\{B9A5BB9A-CABE-4572-9AF8-1C58D5EFBFB6}_1.png_crop.png&quot;/&gt;&lt;left val=&quot;58&quot;/&gt;&lt;top val=&quot;212&quot;/&gt;&lt;width val=&quot;170&quot;/&gt;&lt;height val=&quot;18&quot;/&gt;&lt;hasText val=&quot;1&quot;/&gt;&lt;paraId val=&quot;3&quot;/&gt;&lt;/Image&gt;&lt;Image&gt;&lt;filename val=&quot;C:\Users\jonesjj\AppData\Local\Temp\PR\data\asimages\{16A69BC1-0CE8-425B-9A58-738D2B68A64D}_1.png_crop.png&quot;/&gt;&lt;left val=&quot;58&quot;/&gt;&lt;top val=&quot;244&quot;/&gt;&lt;width val=&quot;106&quot;/&gt;&lt;height val=&quot;14&quot;/&gt;&lt;hasText val=&quot;1&quot;/&gt;&lt;paraId val=&quot;4&quot;/&gt;&lt;/Image&gt;&lt;Image&gt;&lt;filename val=&quot;C:\Users\jonesjj\AppData\Local\Temp\PR\data\asimages\{BAD4D024-D2FC-4423-9AF7-0409B259BFB6}_1.png_crop.png&quot;/&gt;&lt;left val=&quot;58&quot;/&gt;&lt;top val=&quot;275&quot;/&gt;&lt;width val=&quot;273&quot;/&gt;&lt;height val=&quot;18&quot;/&gt;&lt;hasText val=&quot;1&quot;/&gt;&lt;paraId val=&quot;5&quot;/&gt;&lt;/Image&gt;&lt;Image&gt;&lt;filename val=&quot;C:\Users\jonesjj\AppData\Local\Temp\PR\data\asimages\{5918D7C6-3284-490E-9FD1-E31948855A18}_1.png_crop.png&quot;/&gt;&lt;left val=&quot;58&quot;/&gt;&lt;top val=&quot;307&quot;/&gt;&lt;width val=&quot;420&quot;/&gt;&lt;height val=&quot;18&quot;/&gt;&lt;hasText val=&quot;1&quot;/&gt;&lt;paraId val=&quot;6&quot;/&gt;&lt;/Image&gt;&lt;Image&gt;&lt;filename val=&quot;C:\Users\jonesjj\AppData\Local\Temp\PR\data\asimages\{912F6ADE-A93B-498F-8B64-894BA23E3625}_1.png_crop.png&quot;/&gt;&lt;left val=&quot;58&quot;/&gt;&lt;top val=&quot;339&quot;/&gt;&lt;width val=&quot;97&quot;/&gt;&lt;height val=&quot;14&quot;/&gt;&lt;hasText val=&quot;1&quot;/&gt;&lt;paraId val=&quot;7&quot;/&gt;&lt;/Image&gt;&lt;Image&gt;&lt;filename val=&quot;C:\Users\jonesjj\AppData\Local\Temp\PR\data\asimages\{73F2B12F-FCFB-4080-8CC4-63A3941029A3}_1.png_crop.png&quot;/&gt;&lt;left val=&quot;58&quot;/&gt;&lt;top val=&quot;370&quot;/&gt;&lt;width val=&quot;558&quot;/&gt;&lt;height val=&quot;39&quot;/&gt;&lt;hasText val=&quot;1&quot;/&gt;&lt;paraId val=&quot;8&quot;/&gt;&lt;/Image&gt;&lt;Image&gt;&lt;filename val=&quot;C:\Users\jonesjj\AppData\Local\Temp\PR\data\asimages\{942B524B-86B7-4C87-B684-B41E24EE5CA3}_1.png_crop.png&quot;/&gt;&lt;left val=&quot;58&quot;/&gt;&lt;top val=&quot;424&quot;/&gt;&lt;width val=&quot;80&quot;/&gt;&lt;height val=&quot;14&quot;/&gt;&lt;hasText val=&quot;1&quot;/&gt;&lt;paraId val=&quot;9&quot;/&gt;&lt;/Image&gt;&lt;Image&gt;&lt;filename val=&quot;C:\Users\jonesjj\AppData\Local\Temp\PR\data\asimages\{FD109964-7CD8-4610-B5DA-B0654ED53145}_1.png_crop.png&quot;/&gt;&lt;left val=&quot;56&quot;/&gt;&lt;top val=&quot;456&quot;/&gt;&lt;width val=&quot;274&quot;/&gt;&lt;height val=&quot;17&quot;/&gt;&lt;hasText val=&quot;1&quot;/&gt;&lt;paraId val=&quot;10&quot;/&gt;&lt;/Image&gt;&lt;/TextEffect&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onesjj\AppData\Local\Temp\PR\data\asimages\{D4BBEB9E-5A14-4B18-BF5B-F174D579C959}_50.png&quot;/&gt;&lt;left val=&quot;29&quot;/&gt;&lt;top val=&quot;29&quot;/&gt;&lt;width val=&quot;641&quot;/&gt;&lt;height val=&quot;98&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8&quot;/&gt;&lt;lineCharCount val=&quot;49&quot;/&gt;&lt;lineCharCount val=&quot;18&quot;/&gt;&lt;lineCharCount val=&quot;23&quot;/&gt;&lt;lineCharCount val=&quot;23&quot;/&gt;&lt;lineCharCount val=&quot;10&quot;/&gt;&lt;lineCharCount val=&quot;37&quot;/&gt;&lt;lineCharCount val=&quot;45&quot;/&gt;&lt;/TableIndex&gt;&lt;/ShapeTextInfo&gt;"/>
  <p:tag name="HTML_SHAPEINFO" val="&lt;TextEffect&gt;&lt;Image&gt;&lt;filename val=&quot;C:\Users\jonesjj\AppData\Local\Temp\PR\data\asimages\{B6C030B9-FFD9-4FC6-A9D1-60C0D5D601E4}_1.png_crop.png&quot;/&gt;&lt;left val=&quot;58&quot;/&gt;&lt;top val=&quot;151&quot;/&gt;&lt;width val=&quot;421&quot;/&gt;&lt;height val=&quot;19&quot;/&gt;&lt;hasText val=&quot;1&quot;/&gt;&lt;paraId val=&quot;1&quot;/&gt;&lt;/Image&gt;&lt;Image&gt;&lt;filename val=&quot;C:\Users\jonesjj\AppData\Local\Temp\PR\data\asimages\{B918FE6D-C613-48D2-BC13-5768FD1EF53A}_1.png_crop.png&quot;/&gt;&lt;left val=&quot;93&quot;/&gt;&lt;top val=&quot;184&quot;/&gt;&lt;width val=&quot;492&quot;/&gt;&lt;height val=&quot;21&quot;/&gt;&lt;hasText val=&quot;1&quot;/&gt;&lt;paraId val=&quot;2&quot;/&gt;&lt;/Image&gt;&lt;Image&gt;&lt;filename val=&quot;C:\Users\jonesjj\AppData\Local\Temp\PR\data\asimages\{01BF07D6-CD60-46CC-81E5-C62B3C29A7FD}_1.png_crop.png&quot;/&gt;&lt;left val=&quot;128&quot;/&gt;&lt;top val=&quot;215&quot;/&gt;&lt;width val=&quot;163&quot;/&gt;&lt;height val=&quot;17&quot;/&gt;&lt;hasText val=&quot;1&quot;/&gt;&lt;paraId val=&quot;3&quot;/&gt;&lt;/Image&gt;&lt;Image&gt;&lt;filename val=&quot;C:\Users\jonesjj\AppData\Local\Temp\PR\data\asimages\{9FFD5943-C027-4CF8-A4E9-1FF24AA78FCC}_1.png_crop.png&quot;/&gt;&lt;left val=&quot;128&quot;/&gt;&lt;top val=&quot;242&quot;/&gt;&lt;width val=&quot;208&quot;/&gt;&lt;height val=&quot;17&quot;/&gt;&lt;hasText val=&quot;1&quot;/&gt;&lt;paraId val=&quot;4&quot;/&gt;&lt;/Image&gt;&lt;Image&gt;&lt;filename val=&quot;C:\Users\jonesjj\AppData\Local\Temp\PR\data\asimages\{50B8130D-8E98-48E8-B2C9-D29ADC07162E}_1.png_crop.png&quot;/&gt;&lt;left val=&quot;128&quot;/&gt;&lt;top val=&quot;269&quot;/&gt;&lt;width val=&quot;208&quot;/&gt;&lt;height val=&quot;17&quot;/&gt;&lt;hasText val=&quot;1&quot;/&gt;&lt;paraId val=&quot;5&quot;/&gt;&lt;/Image&gt;&lt;Image&gt;&lt;filename val=&quot;C:\Users\jonesjj\AppData\Local\Temp\PR\data\asimages\{42CF65BE-70F4-443C-9800-57C093C5679F}_1.png_crop.png&quot;/&gt;&lt;left val=&quot;128&quot;/&gt;&lt;top val=&quot;295&quot;/&gt;&lt;width val=&quot;83&quot;/&gt;&lt;height val=&quot;17&quot;/&gt;&lt;hasText val=&quot;1&quot;/&gt;&lt;paraId val=&quot;6&quot;/&gt;&lt;/Image&gt;&lt;Image&gt;&lt;filename val=&quot;C:\Users\jonesjj\AppData\Local\Temp\PR\data\asimages\{C122ECB9-5160-45D9-9681-BA750A39029C}_1.png_crop.png&quot;/&gt;&lt;left val=&quot;93&quot;/&gt;&lt;top val=&quot;322&quot;/&gt;&lt;width val=&quot;352&quot;/&gt;&lt;height val=&quot;20&quot;/&gt;&lt;hasText val=&quot;1&quot;/&gt;&lt;paraId val=&quot;7&quot;/&gt;&lt;/Image&gt;&lt;Image&gt;&lt;filename val=&quot;C:\Users\jonesjj\AppData\Local\Temp\PR\data\asimages\{C2DC89DC-A739-428E-B10C-75DD2EC7A241}_1.png_crop.png&quot;/&gt;&lt;left val=&quot;93&quot;/&gt;&lt;top val=&quot;353&quot;/&gt;&lt;width val=&quot;454&quot;/&gt;&lt;height val=&quot;21&quot;/&gt;&lt;hasText val=&quot;1&quot;/&gt;&lt;paraId val=&quot;8&quot;/&gt;&lt;/Image&gt;&lt;/TextEffect&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onesjj\AppData\Local\Temp\PR\data\asimages\{F8AB551F-01BE-4CCB-8C4A-DB3C5F3BA043}_51.png&quot;/&gt;&lt;left val=&quot;29&quot;/&gt;&lt;top val=&quot;29&quot;/&gt;&lt;width val=&quot;641&quot;/&gt;&lt;height val=&quot;98&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5&quot;/&gt;&lt;lineCharCount val=&quot;1&quot;/&gt;&lt;lineCharCount val=&quot;19&quot;/&gt;&lt;lineCharCount val=&quot;45&quot;/&gt;&lt;lineCharCount val=&quot;15&quot;/&gt;&lt;lineCharCount val=&quot;39&quot;/&gt;&lt;lineCharCount val=&quot;53&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onesjj\AppData\Local\Temp\PR\data\asimages\{060D32CF-7CE0-4364-8966-59820D340BBD}_51.png&quot;/&gt;&lt;left val=&quot;42&quot;/&gt;&lt;top val=&quot;136&quot;/&gt;&lt;width val=&quot;635&quot;/&gt;&lt;height val=&quot;349&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onesjj\AppData\Local\Temp\PR\data\asimages\{43DBD510-E678-4AE1-A28B-858884E7F513}_52.png&quot;/&gt;&lt;left val=&quot;29&quot;/&gt;&lt;top val=&quot;29&quot;/&gt;&lt;width val=&quot;641&quot;/&gt;&lt;height val=&quot;98&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38&quot;/&gt;&lt;lineCharCount val=&quot;27&quot;/&gt;&lt;lineCharCount val=&quot;1&quot;/&gt;&lt;lineCharCount val=&quot;48&quot;/&gt;&lt;lineCharCount val=&quot;1&quot;/&gt;&lt;lineCharCount val=&quot;34&quot;/&gt;&lt;lineCharCount val=&quot;1&quot;/&gt;&lt;lineCharCount val=&quot;31&quot;/&gt;&lt;/TableIndex&gt;&lt;/ShapeTextInfo&gt;"/>
  <p:tag name="HTML_SHAPEINFO" val="&lt;TextEffect&gt;&lt;Image&gt;&lt;filename val=&quot;C:\Users\jonesjj\AppData\Local\Temp\PR\data\asimages\{D8DD3889-0D0F-4021-AF8C-BC8561567FCB}_1.png_crop.png&quot;/&gt;&lt;left val=&quot;58&quot;/&gt;&lt;top val=&quot;148&quot;/&gt;&lt;width val=&quot;547&quot;/&gt;&lt;height val=&quot;47&quot;/&gt;&lt;hasText val=&quot;1&quot;/&gt;&lt;paraId val=&quot;1&quot;/&gt;&lt;/Image&gt;&lt;Image&gt;&lt;filename val=&quot;C:\Users\jonesjj\AppData\Local\Temp\PR\data\asimages\{F50585D8-C5D9-45A2-B07E-D549B6E94B9A}_1.png_crop.png&quot;/&gt;&lt;left val=&quot;93&quot;/&gt;&lt;top val=&quot;207&quot;/&gt;&lt;width val=&quot;293&quot;/&gt;&lt;height val=&quot;16&quot;/&gt;&lt;hasText val=&quot;1&quot;/&gt;&lt;paraId val=&quot;2&quot;/&gt;&lt;/Image&gt;&lt;Image&gt;&lt;filename val=&quot;C:\Users\jonesjj\AppData\Local\Temp\PR\data\asimages\{9235EBBB-AEB2-48C8-B536-8A96605F767E}_1.png_crop.png&quot;/&gt;&lt;left val=&quot;670&quot;/&gt;&lt;top val=&quot;486&quot;/&gt;&lt;width val=&quot;0&quot;/&gt;&lt;height val=&quot;0&quot;/&gt;&lt;hasText val=&quot;1&quot;/&gt;&lt;paraId val=&quot;3&quot;/&gt;&lt;/Image&gt;&lt;Image&gt;&lt;filename val=&quot;C:\Users\jonesjj\AppData\Local\Temp\PR\data\asimages\{B4527578-C0ED-4697-BC41-070FFB6DBEA4}_1.png_crop.png&quot;/&gt;&lt;left val=&quot;58&quot;/&gt;&lt;top val=&quot;273&quot;/&gt;&lt;width val=&quot;474&quot;/&gt;&lt;height val=&quot;21&quot;/&gt;&lt;hasText val=&quot;1&quot;/&gt;&lt;paraId val=&quot;4&quot;/&gt;&lt;/Image&gt;&lt;Image&gt;&lt;filename val=&quot;C:\Users\jonesjj\AppData\Local\Temp\PR\data\asimages\{70C356B7-543E-49D0-A85F-F560B58810FF}_1.png_crop.png&quot;/&gt;&lt;left val=&quot;670&quot;/&gt;&lt;top val=&quot;486&quot;/&gt;&lt;width val=&quot;0&quot;/&gt;&lt;height val=&quot;0&quot;/&gt;&lt;hasText val=&quot;1&quot;/&gt;&lt;paraId val=&quot;5&quot;/&gt;&lt;/Image&gt;&lt;Image&gt;&lt;filename val=&quot;C:\Users\jonesjj\AppData\Local\Temp\PR\data\asimages\{E45A39DE-83A2-4138-ACD6-2A9262C0B997}_1.png_crop.png&quot;/&gt;&lt;left val=&quot;58&quot;/&gt;&lt;top val=&quot;340&quot;/&gt;&lt;width val=&quot;337&quot;/&gt;&lt;height val=&quot;21&quot;/&gt;&lt;hasText val=&quot;1&quot;/&gt;&lt;paraId val=&quot;6&quot;/&gt;&lt;/Image&gt;&lt;Image&gt;&lt;filename val=&quot;C:\Users\jonesjj\AppData\Local\Temp\PR\data\asimages\{98CC786E-4C15-4961-96A4-FA83E469B5E8}_1.png_crop.png&quot;/&gt;&lt;left val=&quot;670&quot;/&gt;&lt;top val=&quot;486&quot;/&gt;&lt;width val=&quot;0&quot;/&gt;&lt;height val=&quot;0&quot;/&gt;&lt;hasText val=&quot;1&quot;/&gt;&lt;paraId val=&quot;7&quot;/&gt;&lt;/Image&gt;&lt;Image&gt;&lt;filename val=&quot;C:\Users\jonesjj\AppData\Local\Temp\PR\data\asimages\{5FB645B6-9FB4-459F-9996-2FF53D29EEBD}_1.png_crop.png&quot;/&gt;&lt;left val=&quot;58&quot;/&gt;&lt;top val=&quot;412&quot;/&gt;&lt;width val=&quot;297&quot;/&gt;&lt;height val=&quot;20&quot;/&gt;&lt;hasText val=&quot;1&quot;/&gt;&lt;paraId val=&quot;8&quot;/&gt;&lt;/Image&gt;&lt;/TextEffect&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onesjj\AppData\Local\Temp\PR\data\asimages\{4C3E21A7-377F-49C0-8E00-0B7AB52924D8}_53.png&quot;/&gt;&lt;left val=&quot;29&quot;/&gt;&lt;top val=&quot;29&quot;/&gt;&lt;width val=&quot;641&quot;/&gt;&lt;height val=&quot;98&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8&quot;/&gt;&lt;lineCharCount val=&quot;68&quot;/&gt;&lt;lineCharCount val=&quot;63&quot;/&gt;&lt;lineCharCount val=&quot;61&quot;/&gt;&lt;lineCharCount val=&quot;59&quot;/&gt;&lt;lineCharCount val=&quot;14&quot;/&gt;&lt;lineCharCount val=&quot;1&quot;/&gt;&lt;lineCharCount val=&quot;1&quot;/&gt;&lt;/TableIndex&gt;&lt;/ShapeTextInfo&gt;"/>
  <p:tag name="HTML_SHAPEINFO" val="&lt;TextEffect&gt;&lt;Image&gt;&lt;filename val=&quot;C:\Users\jonesjj\AppData\Local\Temp\PR\data\asimages\{EC8C2486-BB7D-4C25-BF23-EB09FA9363D9}_1.png_crop.png&quot;/&gt;&lt;left val=&quot;52&quot;/&gt;&lt;top val=&quot;151&quot;/&gt;&lt;width val=&quot;401&quot;/&gt;&lt;height val=&quot;19&quot;/&gt;&lt;hasText val=&quot;1&quot;/&gt;&lt;paraId val=&quot;1&quot;/&gt;&lt;/Image&gt;&lt;Image&gt;&lt;filename val=&quot;C:\Users\jonesjj\AppData\Local\Temp\PR\data\asimages\{92EC0342-4A28-414B-9049-85E0C0AA2A38}_1.png_crop.png&quot;/&gt;&lt;left val=&quot;78&quot;/&gt;&lt;top val=&quot;182&quot;/&gt;&lt;width val=&quot;567&quot;/&gt;&lt;height val=&quot;121&quot;/&gt;&lt;hasText val=&quot;1&quot;/&gt;&lt;paraId val=&quot;2&quot;/&gt;&lt;/Image&gt;&lt;Image&gt;&lt;filename val=&quot;C:\Users\jonesjj\AppData\Local\Temp\PR\data\asimages\{3BA18C76-AF81-4083-9DC8-117CC77F15F8}_1.png_crop.png&quot;/&gt;&lt;left val=&quot;664&quot;/&gt;&lt;top val=&quot;461&quot;/&gt;&lt;width val=&quot;0&quot;/&gt;&lt;height val=&quot;0&quot;/&gt;&lt;hasText val=&quot;1&quot;/&gt;&lt;paraId val=&quot;3&quot;/&gt;&lt;/Image&gt;&lt;Image&gt;&lt;filename val=&quot;C:\Users\jonesjj\AppData\Local\Temp\PR\data\asimages\{EED3E995-B8AD-41B5-8893-E2ED99C6AFB2}_1.png_crop.png&quot;/&gt;&lt;left val=&quot;664&quot;/&gt;&lt;top val=&quot;461&quot;/&gt;&lt;width val=&quot;0&quot;/&gt;&lt;height val=&quot;0&quot;/&gt;&lt;hasText val=&quot;1&quot;/&gt;&lt;paraId val=&quot;4&quot;/&gt;&lt;/Image&gt;&lt;/TextEffect&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onesjj\AppData\Local\Temp\PR\data\asimages\{912B8A24-954B-41FA-98A1-1053D9465019}_54.png&quot;/&gt;&lt;left val=&quot;29&quot;/&gt;&lt;top val=&quot;29&quot;/&gt;&lt;width val=&quot;641&quot;/&gt;&lt;height val=&quot;98&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8&quot;/&gt;&lt;lineCharCount val=&quot;61&quot;/&gt;&lt;lineCharCount val=&quot;53&quot;/&gt;&lt;lineCharCount val=&quot;58&quot;/&gt;&lt;lineCharCount val=&quot;65&quot;/&gt;&lt;lineCharCount val=&quot;54&quot;/&gt;&lt;lineCharCount val=&quot;59&quot;/&gt;&lt;/TableIndex&gt;&lt;/ShapeTextInfo&gt;"/>
  <p:tag name="HTML_SHAPEINFO" val="&lt;TextEffect&gt;&lt;Image&gt;&lt;filename val=&quot;C:\Users\jonesjj\AppData\Local\Temp\PR\data\asimages\{E9220E3B-F440-4C29-BF05-F0BA774A0182}_1.png_crop.png&quot;/&gt;&lt;left val=&quot;51&quot;/&gt;&lt;top val=&quot;150&quot;/&gt;&lt;width val=&quot;401&quot;/&gt;&lt;height val=&quot;19&quot;/&gt;&lt;hasText val=&quot;1&quot;/&gt;&lt;paraId val=&quot;1&quot;/&gt;&lt;/Image&gt;&lt;Image&gt;&lt;filename val=&quot;C:\Users\jonesjj\AppData\Local\Temp\PR\data\asimages\{333EF889-C540-4264-B6B3-DD2E7F5C05FA}_1.png_crop.png&quot;/&gt;&lt;left val=&quot;76&quot;/&gt;&lt;top val=&quot;181&quot;/&gt;&lt;width val=&quot;578&quot;/&gt;&lt;height val=&quot;151&quot;/&gt;&lt;hasText val=&quot;1&quot;/&gt;&lt;paraId val=&quot;2&quot;/&gt;&lt;/Image&gt;&lt;/TextEffect&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1&quot;/&gt;&lt;/TableIndex&gt;&lt;/ShapeTextInfo&gt;"/>
  <p:tag name="HTML_SHAPEINFO" val="&lt;ThreeDShapeInfo&gt;&lt;uuid val=&quot;&quot;/&gt;&lt;isInvalidForFieldText val=&quot;0&quot;/&gt;&lt;Image&gt;&lt;filename val=&quot;C:\Users\jonesjj\AppData\Local\Temp\PR\data\asimages\{9B71A139-37C6-4B44-B327-3D33FE7B5CB3}_55.png&quot;/&gt;&lt;left val=&quot;32&quot;/&gt;&lt;top val=&quot;16&quot;/&gt;&lt;width val=&quot;655&quot;/&gt;&lt;height val=&quot;108&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3&quot;/&gt;&lt;lineCharCount val=&quot;62&quot;/&gt;&lt;lineCharCount val=&quot;48&quot;/&gt;&lt;lineCharCount val=&quot;56&quot;/&gt;&lt;lineCharCount val=&quot;55&quot;/&gt;&lt;lineCharCount val=&quot;8&quot;/&gt;&lt;lineCharCount val=&quot;27&quot;/&gt;&lt;lineCharCount val=&quot;52&quot;/&gt;&lt;lineCharCount val=&quot;8&quot;/&gt;&lt;lineCharCount val=&quot;31&quot;/&gt;&lt;lineCharCount val=&quot;16&quot;/&gt;&lt;/TableIndex&gt;&lt;/ShapeTextInfo&gt;"/>
  <p:tag name="HTML_SHAPEINFO" val="&lt;ThreeDShapeInfo&gt;&lt;uuid val=&quot;&quot;/&gt;&lt;isInvalidForFieldText val=&quot;0&quot;/&gt;&lt;Image&gt;&lt;filename val=&quot;C:\Users\jonesjj\AppData\Local\Temp\PR\data\asimages\{F4D6E55D-B774-4729-83E8-8428BA90B28C}_55.png&quot;/&gt;&lt;left val=&quot;42&quot;/&gt;&lt;top val=&quot;136&quot;/&gt;&lt;width val=&quot;629&quot;/&gt;&lt;height val=&quot;349&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onesjj\AppData\Local\Temp\PR\data\asimages\{8403C8F6-2D6E-4F94-AD57-1973FA7000E1}_56.png&quot;/&gt;&lt;left val=&quot;29&quot;/&gt;&lt;top val=&quot;29&quot;/&gt;&lt;width val=&quot;641&quot;/&gt;&lt;height val=&quot;98&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5&quot;/&gt;&lt;lineCharCount val=&quot;58&quot;/&gt;&lt;lineCharCount val=&quot;14&quot;/&gt;&lt;lineCharCount val=&quot;1&quot;/&gt;&lt;lineCharCount val=&quot;1&quot;/&gt;&lt;lineCharCount val=&quot;16&quot;/&gt;&lt;lineCharCount val=&quot;55&quot;/&gt;&lt;lineCharCount val=&quot;6&quot;/&gt;&lt;/TableIndex&gt;&lt;/ShapeTextInfo&gt;"/>
  <p:tag name="HTML_SHAPEINFO" val="&lt;TextEffect&gt;&lt;Image&gt;&lt;filename val=&quot;C:\Users\jonesjj\AppData\Local\Temp\PR\data\asimages\{4ECA302F-21CC-4D7D-B1D4-A07E3559104A}_1.png_crop.png&quot;/&gt;&lt;left val=&quot;49&quot;/&gt;&lt;top val=&quot;144&quot;/&gt;&lt;width val=&quot;155&quot;/&gt;&lt;height val=&quot;16&quot;/&gt;&lt;hasText val=&quot;1&quot;/&gt;&lt;paraId val=&quot;1&quot;/&gt;&lt;/Image&gt;&lt;Image&gt;&lt;filename val=&quot;C:\Users\jonesjj\AppData\Local\Temp\PR\data\asimages\{8E61AF87-A46C-4141-BD2E-342F265CEBF9}_1.png_crop.png&quot;/&gt;&lt;left val=&quot;85&quot;/&gt;&lt;top val=&quot;175&quot;/&gt;&lt;width val=&quot;591&quot;/&gt;&lt;height val=&quot;46&quot;/&gt;&lt;hasText val=&quot;1&quot;/&gt;&lt;paraId val=&quot;2&quot;/&gt;&lt;/Image&gt;&lt;Image&gt;&lt;filename val=&quot;C:\Users\jonesjj\AppData\Local\Temp\PR\data\asimages\{6B9CB5B0-6306-4620-8D39-8D99D21D8E5A}_1.png_crop.png&quot;/&gt;&lt;left val=&quot;687&quot;/&gt;&lt;top val=&quot;454&quot;/&gt;&lt;width val=&quot;0&quot;/&gt;&lt;height val=&quot;0&quot;/&gt;&lt;hasText val=&quot;1&quot;/&gt;&lt;paraId val=&quot;3&quot;/&gt;&lt;/Image&gt;&lt;Image&gt;&lt;filename val=&quot;C:\Users\jonesjj\AppData\Local\Temp\PR\data\asimages\{9D3ACACE-C660-440B-93C2-294C95593395}_1.png_crop.png&quot;/&gt;&lt;left val=&quot;687&quot;/&gt;&lt;top val=&quot;454&quot;/&gt;&lt;width val=&quot;0&quot;/&gt;&lt;height val=&quot;0&quot;/&gt;&lt;hasText val=&quot;1&quot;/&gt;&lt;paraId val=&quot;4&quot;/&gt;&lt;/Image&gt;&lt;Image&gt;&lt;filename val=&quot;C:\Users\jonesjj\AppData\Local\Temp\PR\data\asimages\{D74E00E5-5EB6-4B71-A89D-5A4ECE5B0E4A}_1.png_crop.png&quot;/&gt;&lt;left val=&quot;49&quot;/&gt;&lt;top val=&quot;299&quot;/&gt;&lt;width val=&quot;167&quot;/&gt;&lt;height val=&quot;20&quot;/&gt;&lt;hasText val=&quot;1&quot;/&gt;&lt;paraId val=&quot;5&quot;/&gt;&lt;/Image&gt;&lt;Image&gt;&lt;filename val=&quot;C:\Users\jonesjj\AppData\Local\Temp\PR\data\asimages\{077F7EB7-5F67-4D83-8CC7-67FFD07851AA}_1.png_crop.png&quot;/&gt;&lt;left val=&quot;85&quot;/&gt;&lt;top val=&quot;330&quot;/&gt;&lt;width val=&quot;547&quot;/&gt;&lt;height val=&quot;42&quot;/&gt;&lt;hasText val=&quot;1&quot;/&gt;&lt;paraId val=&quot;6&quot;/&gt;&lt;/Image&gt;&lt;/TextEffect&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onesjj\AppData\Local\Temp\PR\data\asimages\{A5F5B92F-E0FF-4C23-B990-AF2ECC942796}_57.png&quot;/&gt;&lt;left val=&quot;29&quot;/&gt;&lt;top val=&quot;29&quot;/&gt;&lt;width val=&quot;641&quot;/&gt;&lt;height val=&quot;98&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1&quot;/&gt;&lt;lineCharCount val=&quot;47&quot;/&gt;&lt;lineCharCount val=&quot;26&quot;/&gt;&lt;lineCharCount val=&quot;51&quot;/&gt;&lt;lineCharCount val=&quot;8&quot;/&gt;&lt;lineCharCount val=&quot;1&quot;/&gt;&lt;lineCharCount val=&quot;26&quot;/&gt;&lt;lineCharCount val=&quot;58&quot;/&gt;&lt;lineCharCount val=&quot;13&quot;/&gt;&lt;/TableIndex&gt;&lt;/ShapeTextInfo&gt;"/>
  <p:tag name="HTML_SHAPEINFO" val="&lt;TextEffect&gt;&lt;Image&gt;&lt;filename val=&quot;C:\Users\jonesjj\AppData\Local\Temp\PR\data\asimages\{8DE1625F-07F4-4DF9-AE55-328AB5268BCE}_1.png_crop.png&quot;/&gt;&lt;left val=&quot;58&quot;/&gt;&lt;top val=&quot;149&quot;/&gt;&lt;width val=&quot;297&quot;/&gt;&lt;height val=&quot;20&quot;/&gt;&lt;hasText val=&quot;1&quot;/&gt;&lt;paraId val=&quot;1&quot;/&gt;&lt;/Image&gt;&lt;Image&gt;&lt;filename val=&quot;C:\Users\jonesjj\AppData\Local\Temp\PR\data\asimages\{26EA6343-4D80-4861-9108-BF1BF29CE21F}_1.png_crop.png&quot;/&gt;&lt;left val=&quot;93&quot;/&gt;&lt;top val=&quot;181&quot;/&gt;&lt;width val=&quot;469&quot;/&gt;&lt;height val=&quot;20&quot;/&gt;&lt;hasText val=&quot;1&quot;/&gt;&lt;paraId val=&quot;2&quot;/&gt;&lt;/Image&gt;&lt;Image&gt;&lt;filename val=&quot;C:\Users\jonesjj\AppData\Local\Temp\PR\data\asimages\{08F18164-31BC-46D6-996B-F6AD08713C53}_1.png_crop.png&quot;/&gt;&lt;left val=&quot;93&quot;/&gt;&lt;top val=&quot;212&quot;/&gt;&lt;width val=&quot;248&quot;/&gt;&lt;height val=&quot;20&quot;/&gt;&lt;hasText val=&quot;1&quot;/&gt;&lt;paraId val=&quot;3&quot;/&gt;&lt;/Image&gt;&lt;Image&gt;&lt;filename val=&quot;C:\Users\jonesjj\AppData\Local\Temp\PR\data\asimages\{B9D310BA-A48B-48D8-A7D6-59F954EBCE70}_1.png_crop.png&quot;/&gt;&lt;left val=&quot;93&quot;/&gt;&lt;top val=&quot;243&quot;/&gt;&lt;width val=&quot;511&quot;/&gt;&lt;height val=&quot;42&quot;/&gt;&lt;hasText val=&quot;1&quot;/&gt;&lt;paraId val=&quot;4&quot;/&gt;&lt;/Image&gt;&lt;Image&gt;&lt;filename val=&quot;C:\Users\jonesjj\AppData\Local\Temp\PR\data\asimages\{418F8E71-21D7-4B0A-BD28-D022437C01E1}_1.png_crop.png&quot;/&gt;&lt;left val=&quot;670&quot;/&gt;&lt;top val=&quot;486&quot;/&gt;&lt;width val=&quot;0&quot;/&gt;&lt;height val=&quot;0&quot;/&gt;&lt;hasText val=&quot;1&quot;/&gt;&lt;paraId val=&quot;5&quot;/&gt;&lt;/Image&gt;&lt;Image&gt;&lt;filename val=&quot;C:\Users\jonesjj\AppData\Local\Temp\PR\data\asimages\{A364BE27-B34E-46C6-9D10-0F1AA7D4E75C}_1.png_crop.png&quot;/&gt;&lt;left val=&quot;58&quot;/&gt;&lt;top val=&quot;341&quot;/&gt;&lt;width val=&quot;243&quot;/&gt;&lt;height val=&quot;20&quot;/&gt;&lt;hasText val=&quot;1&quot;/&gt;&lt;paraId val=&quot;6&quot;/&gt;&lt;/Image&gt;&lt;Image&gt;&lt;filename val=&quot;C:\Users\jonesjj\AppData\Local\Temp\PR\data\asimages\{1C4884A0-81F7-4096-934B-E556EDD40750}_1.png_crop.png&quot;/&gt;&lt;left val=&quot;93&quot;/&gt;&lt;top val=&quot;371&quot;/&gt;&lt;width val=&quot;567&quot;/&gt;&lt;height val=&quot;46&quot;/&gt;&lt;hasText val=&quot;1&quot;/&gt;&lt;paraId val=&quot;7&quot;/&gt;&lt;/Image&gt;&lt;/TextEffect&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onesjj\AppData\Local\Temp\PR\data\asimages\{1FC7F007-C7E5-492A-9DA9-1E87D2FEBBC4}_58.png&quot;/&gt;&lt;left val=&quot;29&quot;/&gt;&lt;top val=&quot;29&quot;/&gt;&lt;width val=&quot;641&quot;/&gt;&lt;height val=&quot;98&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1&quot;/&gt;&lt;lineCharCount val=&quot;1&quot;/&gt;&lt;lineCharCount val=&quot;25&quot;/&gt;&lt;lineCharCount val=&quot;29&quot;/&gt;&lt;lineCharCount val=&quot;1&quot;/&gt;&lt;lineCharCount val=&quot;20&quot;/&gt;&lt;lineCharCount val=&quot;5&quot;/&gt;&lt;lineCharCount val=&quot;1&quot;/&gt;&lt;lineCharCount val=&quot;40&quot;/&gt;&lt;lineCharCount val=&quot;1&quot;/&gt;&lt;lineCharCount val=&quot;1&quot;/&gt;&lt;lineCharCount val=&quot;1&quot;/&gt;&lt;/TableIndex&gt;&lt;/ShapeTextInfo&gt;"/>
  <p:tag name="HTML_SHAPEINFO" val="&lt;ThreeDShapeInfo&gt;&lt;uuid val=&quot;&quot;/&gt;&lt;isInvalidForFieldText val=&quot;0&quot;/&gt;&lt;Image&gt;&lt;filename val=&quot;C:\Users\jonesjj\AppData\Local\Temp\PR\data\asimages\{3F3BFF0F-F4C7-4152-AA41-4B88172FE1FF}_58.png&quot;/&gt;&lt;left val=&quot;42&quot;/&gt;&lt;top val=&quot;136&quot;/&gt;&lt;width val=&quot;628&quot;/&gt;&lt;height val=&quot;349&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onesjj\AppData\Local\Temp\PR\data\asimages\{1134B078-0BFE-45F7-ABF8-1748B8865E4D}_59.png&quot;/&gt;&lt;left val=&quot;32&quot;/&gt;&lt;top val=&quot;29&quot;/&gt;&lt;width val=&quot;638&quot;/&gt;&lt;height val=&quot;95&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21&quot;/&gt;&lt;lineCharCount val=&quot;28&quot;/&gt;&lt;lineCharCount val=&quot;1&quot;/&gt;&lt;lineCharCount val=&quot;34&quot;/&gt;&lt;lineCharCount val=&quot;36&quot;/&gt;&lt;lineCharCount val=&quot;1&quot;/&gt;&lt;lineCharCount val=&quot;30&quot;/&gt;&lt;lineCharCount val=&quot;29&quot;/&gt;&lt;lineCharCount val=&quot;31&quot;/&gt;&lt;lineCharCount val=&quot;1&quot;/&gt;&lt;lineCharCount val=&quot;41&quot;/&gt;&lt;/TableIndex&gt;&lt;/ShapeTextInfo&gt;"/>
  <p:tag name="HTML_SHAPEINFO" val="&lt;TextEffect&gt;&lt;Image&gt;&lt;filename val=&quot;C:\Users\jonesjj\AppData\Local\Temp\PR\data\asimages\{1EEDE7F9-AA32-4FAE-BBA3-68DE4248E367}_1.png_crop.png&quot;/&gt;&lt;left val=&quot;58&quot;/&gt;&lt;top val=&quot;160&quot;/&gt;&lt;width val=&quot;224&quot;/&gt;&lt;height val=&quot;17&quot;/&gt;&lt;hasText val=&quot;1&quot;/&gt;&lt;paraId val=&quot;1&quot;/&gt;&lt;/Image&gt;&lt;Image&gt;&lt;filename val=&quot;C:\Users\jonesjj\AppData\Local\Temp\PR\data\asimages\{1622EA9D-0958-47B0-813D-443FC26D1427}_1.png_crop.png&quot;/&gt;&lt;left val=&quot;93&quot;/&gt;&lt;top val=&quot;190&quot;/&gt;&lt;width val=&quot;280&quot;/&gt;&lt;height val=&quot;40&quot;/&gt;&lt;hasText val=&quot;1&quot;/&gt;&lt;paraId val=&quot;2&quot;/&gt;&lt;/Image&gt;&lt;Image&gt;&lt;filename val=&quot;C:\Users\jonesjj\AppData\Local\Temp\PR\data\asimages\{1A3E8A1B-1705-486B-A7AA-47D52F9608D0}_1.png_crop.png&quot;/&gt;&lt;left val=&quot;670&quot;/&gt;&lt;top val=&quot;472&quot;/&gt;&lt;width val=&quot;0&quot;/&gt;&lt;height val=&quot;0&quot;/&gt;&lt;hasText val=&quot;1&quot;/&gt;&lt;paraId val=&quot;3&quot;/&gt;&lt;/Image&gt;&lt;Image&gt;&lt;filename val=&quot;C:\Users\jonesjj\AppData\Local\Temp\PR\data\asimages\{86870116-59C3-44BE-B334-7969052E6FE6}_1.png_crop.png&quot;/&gt;&lt;left val=&quot;93&quot;/&gt;&lt;top val=&quot;263&quot;/&gt;&lt;width val=&quot;321&quot;/&gt;&lt;height val=&quot;19&quot;/&gt;&lt;hasText val=&quot;1&quot;/&gt;&lt;paraId val=&quot;4&quot;/&gt;&lt;/Image&gt;&lt;Image&gt;&lt;filename val=&quot;C:\Users\jonesjj\AppData\Local\Temp\PR\data\asimages\{302D1507-2D49-4C7D-89A7-3D46E65B7A42}_1.png_crop.png&quot;/&gt;&lt;left val=&quot;129&quot;/&gt;&lt;top val=&quot;288&quot;/&gt;&lt;width val=&quot;291&quot;/&gt;&lt;height val=&quot;20&quot;/&gt;&lt;hasText val=&quot;1&quot;/&gt;&lt;paraId val=&quot;5&quot;/&gt;&lt;/Image&gt;&lt;Image&gt;&lt;filename val=&quot;C:\Users\jonesjj\AppData\Local\Temp\PR\data\asimages\{8307CF72-0572-48D9-A33A-BB1037D61F81}_1.png_crop.png&quot;/&gt;&lt;left val=&quot;670&quot;/&gt;&lt;top val=&quot;472&quot;/&gt;&lt;width val=&quot;0&quot;/&gt;&lt;height val=&quot;0&quot;/&gt;&lt;hasText val=&quot;1&quot;/&gt;&lt;paraId val=&quot;6&quot;/&gt;&lt;/Image&gt;&lt;Image&gt;&lt;filename val=&quot;C:\Users\jonesjj\AppData\Local\Temp\PR\data\asimages\{CA9F89C1-436C-433A-BA22-A9F406522DD8}_1.png_crop.png&quot;/&gt;&lt;left val=&quot;93&quot;/&gt;&lt;top val=&quot;341&quot;/&gt;&lt;width val=&quot;292&quot;/&gt;&lt;height val=&quot;15&quot;/&gt;&lt;hasText val=&quot;1&quot;/&gt;&lt;paraId val=&quot;7&quot;/&gt;&lt;/Image&gt;&lt;Image&gt;&lt;filename val=&quot;C:\Users\jonesjj\AppData\Local\Temp\PR\data\asimages\{08BA1F2F-1684-487D-B936-3556008273E7}_1.png_crop.png&quot;/&gt;&lt;left val=&quot;129&quot;/&gt;&lt;top val=&quot;367&quot;/&gt;&lt;width val=&quot;243&quot;/&gt;&lt;height val=&quot;16&quot;/&gt;&lt;hasText val=&quot;1&quot;/&gt;&lt;paraId val=&quot;8&quot;/&gt;&lt;/Image&gt;&lt;Image&gt;&lt;filename val=&quot;C:\Users\jonesjj\AppData\Local\Temp\PR\data\asimages\{2520125B-D166-45C0-BC70-8D7E960B693F}_1.png_crop.png&quot;/&gt;&lt;left val=&quot;129&quot;/&gt;&lt;top val=&quot;390&quot;/&gt;&lt;width val=&quot;257&quot;/&gt;&lt;height val=&quot;16&quot;/&gt;&lt;hasText val=&quot;1&quot;/&gt;&lt;paraId val=&quot;9&quot;/&gt;&lt;/Image&gt;&lt;Image&gt;&lt;filename val=&quot;C:\Users\jonesjj\AppData\Local\Temp\PR\data\asimages\{173D83BC-5F1F-4FD1-AA96-637EA505B1B0}_1.png_crop.png&quot;/&gt;&lt;left val=&quot;670&quot;/&gt;&lt;top val=&quot;472&quot;/&gt;&lt;width val=&quot;0&quot;/&gt;&lt;height val=&quot;0&quot;/&gt;&lt;hasText val=&quot;1&quot;/&gt;&lt;paraId val=&quot;10&quot;/&gt;&lt;/Image&gt;&lt;Image&gt;&lt;filename val=&quot;C:\Users\jonesjj\AppData\Local\Temp\PR\data\asimages\{E66D446B-7C2B-47B6-8AD4-1CF531AEDE10}_1.png_crop.png&quot;/&gt;&lt;left val=&quot;58&quot;/&gt;&lt;top val=&quot;445&quot;/&gt;&lt;width val=&quot;407&quot;/&gt;&lt;height val=&quot;19&quot;/&gt;&lt;hasText val=&quot;1&quot;/&gt;&lt;paraId val=&quot;11&quot;/&gt;&lt;/Image&gt;&lt;/TextEffect&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onesjj\AppData\Local\Temp\PR\data\asimages\{4FA7D111-83F0-4441-B099-9B07DAC48266}_60.png&quot;/&gt;&lt;left val=&quot;29&quot;/&gt;&lt;top val=&quot;29&quot;/&gt;&lt;width val=&quot;641&quot;/&gt;&lt;height val=&quot;9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0&quot;/&gt;&lt;lineCharCount val=&quot;66&quot;/&gt;&lt;lineCharCount val=&quot;22&quot;/&gt;&lt;lineCharCount val=&quot;69&quot;/&gt;&lt;lineCharCount val=&quot;67&quot;/&gt;&lt;lineCharCount val=&quot;70&quot;/&gt;&lt;lineCharCount val=&quot;74&quot;/&gt;&lt;lineCharCount val=&quot;10&quot;/&gt;&lt;lineCharCount val=&quot;71&quot;/&gt;&lt;lineCharCount val=&quot;32&quot;/&gt;&lt;lineCharCount val=&quot;56&quot;/&gt;&lt;lineCharCount val=&quot;1&quot;/&gt;&lt;lineCharCount val=&quot;1&quot;/&gt;&lt;lineCharCount val=&quot;1&quot;/&gt;&lt;/TableIndex&gt;&lt;/ShapeTextInfo&gt;"/>
  <p:tag name="HTML_SHAPEINFO" val="&lt;ThreeDShapeInfo&gt;&lt;uuid val=&quot;&quot;/&gt;&lt;isInvalidForFieldText val=&quot;0&quot;/&gt;&lt;Image&gt;&lt;filename val=&quot;C:\Users\jonesjj\AppData\Local\Temp\PR\data\asimages\{F1F643FE-58C4-4F32-86FB-06C7CAA56A39}_60.png&quot;/&gt;&lt;left val=&quot;45&quot;/&gt;&lt;top val=&quot;138&quot;/&gt;&lt;width val=&quot;630&quot;/&gt;&lt;height val=&quot;348&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jonesjj\AppData\Local\Temp\PR\data\asimages\{E797C000-C320-43A8-B899-498B34535DC9}_60.png&quot;/&gt;&lt;left val=&quot;507&quot;/&gt;&lt;top val=&quot;500&quot;/&gt;&lt;width val=&quot;163&quot;/&gt;&lt;height val=&quot;29&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onesjj\AppData\Local\Temp\PR\data\asimages\{212DD141-FBFC-4154-8500-11047D1F1D1E}_61.png&quot;/&gt;&lt;left val=&quot;29&quot;/&gt;&lt;top val=&quot;29&quot;/&gt;&lt;width val=&quot;641&quot;/&gt;&lt;height val=&quot;98&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1&quot;/&gt;&lt;lineCharCount val=&quot;35&quot;/&gt;&lt;lineCharCount val=&quot;43&quot;/&gt;&lt;lineCharCount val=&quot;43&quot;/&gt;&lt;lineCharCount val=&quot;40&quot;/&gt;&lt;lineCharCount val=&quot;31&quot;/&gt;&lt;lineCharCount val=&quot;43&quot;/&gt;&lt;lineCharCount val=&quot;46&quot;/&gt;&lt;lineCharCount val=&quot;13&quot;/&gt;&lt;lineCharCount val=&quot;32&quot;/&gt;&lt;lineCharCount val=&quot;39&quot;/&gt;&lt;lineCharCount val=&quot;29&quot;/&gt;&lt;lineCharCount val=&quot;40&quot;/&gt;&lt;lineCharCount val=&quot;43&quot;/&gt;&lt;lineCharCount val=&quot;23&quot;/&gt;&lt;/TableIndex&gt;&lt;/ShapeTextInfo&gt;"/>
  <p:tag name="HTML_SHAPEINFO" val="&lt;ThreeDShapeInfo&gt;&lt;uuid val=&quot;&quot;/&gt;&lt;isInvalidForFieldText val=&quot;0&quot;/&gt;&lt;Image&gt;&lt;filename val=&quot;C:\Users\jonesjj\AppData\Local\Temp\PR\data\asimages\{14B72EF1-369F-4584-AD11-9E22D4E875EF}_61.png&quot;/&gt;&lt;left val=&quot;372&quot;/&gt;&lt;top val=&quot;161&quot;/&gt;&lt;width val=&quot;326&quot;/&gt;&lt;height val=&quot;303&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onesjj\AppData\Local\Temp\PR\data\asimages\{32CC90F1-C68D-4418-A6A4-6EA9B9945D50}_62.png&quot;/&gt;&lt;left val=&quot;29&quot;/&gt;&lt;top val=&quot;29&quot;/&gt;&lt;width val=&quot;641&quot;/&gt;&lt;height val=&quot;98&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4&quot;/&gt;&lt;/TableIndex&gt;&lt;/ShapeTextInfo&gt;"/>
  <p:tag name="HTML_SHAPEINFO" val="&lt;ThreeDShapeInfo&gt;&lt;uuid val=&quot;&quot;/&gt;&lt;isInvalidForFieldText val=&quot;0&quot;/&gt;&lt;Image&gt;&lt;filename val=&quot;C:\Users\jonesjj\AppData\Local\Temp\PR\data\asimages\{82921D17-5F7E-4090-B1C5-A3E219EE2085}_62.png&quot;/&gt;&lt;left val=&quot;161&quot;/&gt;&lt;top val=&quot;153&quot;/&gt;&lt;width val=&quot;416&quot;/&gt;&lt;height val=&quot;31&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32&quot;/&gt;&lt;lineCharCount val=&quot;31&quot;/&gt;&lt;lineCharCount val=&quot;34&quot;/&gt;&lt;/TableIndex&gt;&lt;/ShapeTextInfo&gt;"/>
  <p:tag name="HTML_SHAPEINFO" val="&lt;ThreeDShapeInfo&gt;&lt;uuid val=&quot;&quot;/&gt;&lt;isInvalidForFieldText val=&quot;0&quot;/&gt;&lt;Image&gt;&lt;filename val=&quot;C:\Users\jonesjj\AppData\Local\Temp\PR\data\asimages\{A47C9CE0-6D9B-4796-8D54-2529F7121C4C}_62.png&quot;/&gt;&lt;left val=&quot;51&quot;/&gt;&lt;top val=&quot;267&quot;/&gt;&lt;width val=&quot;203&quot;/&gt;&lt;height val=&quot;65&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2&quot;/&gt;&lt;lineCharCount val=&quot;30&quot;/&gt;&lt;lineCharCount val=&quot;25&quot;/&gt;&lt;/TableIndex&gt;&lt;/ShapeTextInfo&gt;"/>
  <p:tag name="HTML_SHAPEINFO" val="&lt;ThreeDShapeInfo&gt;&lt;uuid val=&quot;&quot;/&gt;&lt;isInvalidForFieldText val=&quot;0&quot;/&gt;&lt;Image&gt;&lt;filename val=&quot;C:\Users\jonesjj\AppData\Local\Temp\PR\data\asimages\{2864C9F7-29B4-4D9B-A149-93CE598A02AE}_62.png&quot;/&gt;&lt;left val=&quot;27&quot;/&gt;&lt;top val=&quot;381&quot;/&gt;&lt;width val=&quot;184&quot;/&gt;&lt;height val=&quot;69&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22&quot;/&gt;&lt;/TableIndex&gt;&lt;/ShapeTextInfo&gt;"/>
  <p:tag name="HTML_SHAPEINFO" val="&lt;ThreeDShapeInfo&gt;&lt;uuid val=&quot;&quot;/&gt;&lt;isInvalidForFieldText val=&quot;0&quot;/&gt;&lt;Image&gt;&lt;filename val=&quot;C:\Users\jonesjj\AppData\Local\Temp\PR\data\asimages\{DF222EF0-1524-4D64-98B3-7FB253FC03F7}_62.png&quot;/&gt;&lt;left val=&quot;480&quot;/&gt;&lt;top val=&quot;267&quot;/&gt;&lt;width val=&quot;229&quot;/&gt;&lt;height val=&quot;59&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6&quot;/&gt;&lt;lineCharCount val=&quot;23&quot;/&gt;&lt;lineCharCount val=&quot;9&quot;/&gt;&lt;/TableIndex&gt;&lt;/ShapeTextInfo&gt;"/>
  <p:tag name="HTML_SHAPEINFO" val="&lt;ThreeDShapeInfo&gt;&lt;uuid val=&quot;&quot;/&gt;&lt;isInvalidForFieldText val=&quot;0&quot;/&gt;&lt;Image&gt;&lt;filename val=&quot;C:\Users\jonesjj\AppData\Local\Temp\PR\data\asimages\{A63E0E82-BDB2-446A-A3C9-039039BDB011}_62.png&quot;/&gt;&lt;left val=&quot;529&quot;/&gt;&lt;top val=&quot;381&quot;/&gt;&lt;width val=&quot;165&quot;/&gt;&lt;height val=&quot;6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quot;/&gt;&lt;/TableIndex&gt;&lt;/ShapeTextInfo&gt;"/>
  <p:tag name="HTML_SHAPEINFO" val="&lt;ThreeDShapeInfo&gt;&lt;uuid val=&quot;&quot;/&gt;&lt;isInvalidForFieldText val=&quot;0&quot;/&gt;&lt;Image&gt;&lt;filename val=&quot;C:\Users\jonesjj\AppData\Local\Temp\PR\data\asimages\{479C5249-61F6-49D8-B1CA-0B3C47548A5A}_63.png&quot;/&gt;&lt;left val=&quot;29&quot;/&gt;&lt;top val=&quot;21&quot;/&gt;&lt;width val=&quot;641&quot;/&gt;&lt;height val=&quot;103&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6&quot;/&gt;&lt;lineCharCount val=&quot;14&quot;/&gt;&lt;lineCharCount val=&quot;42&quot;/&gt;&lt;lineCharCount val=&quot;37&quot;/&gt;&lt;lineCharCount val=&quot;68&quot;/&gt;&lt;lineCharCount val=&quot;44&quot;/&gt;&lt;lineCharCount val=&quot;39&quot;/&gt;&lt;lineCharCount val=&quot;71&quot;/&gt;&lt;lineCharCount val=&quot;72&quot;/&gt;&lt;lineCharCount val=&quot;72&quot;/&gt;&lt;lineCharCount val=&quot;65&quot;/&gt;&lt;lineCharCount val=&quot;71&quot;/&gt;&lt;lineCharCount val=&quot;18&quot;/&gt;&lt;/TableIndex&gt;&lt;/ShapeTextInfo&gt;"/>
  <p:tag name="HTML_SHAPEINFO" val="&lt;ThreeDShapeInfo&gt;&lt;uuid val=&quot;&quot;/&gt;&lt;isInvalidForFieldText val=&quot;0&quot;/&gt;&lt;Image&gt;&lt;filename val=&quot;C:\Users\jonesjj\AppData\Local\Temp\PR\data\asimages\{BC9AF567-CFDE-4616-800D-BE16034668DF}_63.png&quot;/&gt;&lt;left val=&quot;45&quot;/&gt;&lt;top val=&quot;138&quot;/&gt;&lt;width val=&quot;629&quot;/&gt;&lt;height val=&quot;372&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onesjj\AppData\Local\Temp\PR\data\asimages\{03AD1280-1E88-41CC-820D-EF8D83F271D5}_64.png&quot;/&gt;&lt;left val=&quot;29&quot;/&gt;&lt;top val=&quot;29&quot;/&gt;&lt;width val=&quot;641&quot;/&gt;&lt;height val=&quot;9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quot;/&gt;&lt;isInvalidForFieldText val=&quot;0&quot;/&gt;&lt;Image&gt;&lt;filename val=&quot;C:\Users\jonesjj\AppData\Local\Temp\PR\data\asimages\{A7F9BCC8-824F-4B44-A0B6-5F1760F52383}_64.png&quot;/&gt;&lt;left val=&quot;44&quot;/&gt;&lt;top val=&quot;170&quot;/&gt;&lt;width val=&quot;626&quot;/&gt;&lt;height val=&quot;22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CCFA9F52-E522-453D-A5FE-BFBCF6598394}&quot;/&gt;&lt;isInvalidForFieldText val=&quot;1&quot;/&gt;&lt;Image&gt;&lt;filename val=&quot;C:\Users\jonesjj\AppData\Local\Temp\PR\data\asimages\{CCFA9F52-E522-453D-A5FE-BFBCF6598394}_LtOfSld2.png&quot;/&gt;&lt;left val=&quot;356&quot;/&gt;&lt;top val=&quot;147&quot;/&gt;&lt;width val=&quot;139&quot;/&gt;&lt;height val=&quot;164&quot;/&gt;&lt;hasText val=&quot;0&quot;/&gt;&lt;/Image&gt;&lt;Image&gt;&lt;filename val=&quot;C:\Users\jonesjj\AppData\Local\Temp\PR\data\asimages\{CCFA9F52-E522-453D-A5FE-BFBCF6598394}_MtorLt_text.png&quot;/&gt;&lt;left val=&quot;357&quot;/&gt;&lt;top val=&quot;149&quot;/&gt;&lt;width val=&quot;136&quot;/&gt;&lt;height val=&quot;16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5D2232FD-FFC3-4089-A169-9CBE96247BF2}&quot;/&gt;&lt;isInvalidForFieldText val=&quot;1&quot;/&gt;&lt;Image&gt;&lt;filename val=&quot;C:\Users\jonesjj\AppData\Local\Temp\PR\data\asimages\{5D2232FD-FFC3-4089-A169-9CBE96247BF2}_LtOfSld2.png&quot;/&gt;&lt;left val=&quot;335&quot;/&gt;&lt;top val=&quot;286&quot;/&gt;&lt;width val=&quot;161&quot;/&gt;&lt;height val=&quot;142&quot;/&gt;&lt;hasText val=&quot;0&quot;/&gt;&lt;/Image&gt;&lt;Image&gt;&lt;filename val=&quot;C:\Users\jonesjj\AppData\Local\Temp\PR\data\asimages\{5D2232FD-FFC3-4089-A169-9CBE96247BF2}_MtorLt_text.png&quot;/&gt;&lt;left val=&quot;336&quot;/&gt;&lt;top val=&quot;288&quot;/&gt;&lt;width val=&quot;157&quot;/&gt;&lt;height val=&quot;13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D1630183-7F77-482D-A954-7D627D74E3AE}&quot;/&gt;&lt;isInvalidForFieldText val=&quot;1&quot;/&gt;&lt;Image&gt;&lt;filename val=&quot;C:\Users\jonesjj\AppData\Local\Temp\PR\data\asimages\{D1630183-7F77-482D-A954-7D627D74E3AE}_LtOfSld2.png&quot;/&gt;&lt;left val=&quot;220&quot;/&gt;&lt;top val=&quot;264&quot;/&gt;&lt;width val=&quot;139&quot;/&gt;&lt;height val=&quot;164&quot;/&gt;&lt;hasText val=&quot;0&quot;/&gt;&lt;/Image&gt;&lt;Image&gt;&lt;filename val=&quot;C:\Users\jonesjj\AppData\Local\Temp\PR\data\asimages\{D1630183-7F77-482D-A954-7D627D74E3AE}_MtorLt_text.png&quot;/&gt;&lt;left val=&quot;221&quot;/&gt;&lt;top val=&quot;266&quot;/&gt;&lt;width val=&quot;136&quot;/&gt;&lt;height val=&quot;16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916EFA95-0D99-4547-A972-0219D4440DD4}&quot;/&gt;&lt;isInvalidForFieldText val=&quot;1&quot;/&gt;&lt;Image&gt;&lt;filename val=&quot;C:\Users\jonesjj\AppData\Local\Temp\PR\data\asimages\{916EFA95-0D99-4547-A972-0219D4440DD4}_LtOfSld2.png&quot;/&gt;&lt;left val=&quot;220&quot;/&gt;&lt;top val=&quot;147&quot;/&gt;&lt;width val=&quot;161&quot;/&gt;&lt;height val=&quot;142&quot;/&gt;&lt;hasText val=&quot;0&quot;/&gt;&lt;/Image&gt;&lt;Image&gt;&lt;filename val=&quot;C:\Users\jonesjj\AppData\Local\Temp\PR\data\asimages\{916EFA95-0D99-4547-A972-0219D4440DD4}_MtorLt_text.png&quot;/&gt;&lt;left val=&quot;221&quot;/&gt;&lt;top val=&quot;148&quot;/&gt;&lt;width val=&quot;157&quot;/&gt;&lt;height val=&quot;13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1&quot;/&gt;&lt;lineCharCount val=&quot;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1&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TotalTime>
  <Words>2683</Words>
  <Application>Microsoft Office PowerPoint</Application>
  <PresentationFormat>On-screen Show (4:3)</PresentationFormat>
  <Paragraphs>426</Paragraphs>
  <Slides>63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Microsoft JhengHei Light</vt:lpstr>
      <vt:lpstr>ＭＳ Ｐゴシック</vt:lpstr>
      <vt:lpstr>Yu Gothic UI Light</vt:lpstr>
      <vt:lpstr>Yu Gothic UI Semilight</vt:lpstr>
      <vt:lpstr>Arial</vt:lpstr>
      <vt:lpstr>Calibri</vt:lpstr>
      <vt:lpstr>Segoe UI Semilight</vt:lpstr>
      <vt:lpstr>Ubuntu Medium</vt:lpstr>
      <vt:lpstr>Wingdings</vt:lpstr>
      <vt:lpstr>Office Theme</vt:lpstr>
      <vt:lpstr>Regulation of  Short Term Rentals and  Occupancy Tax Basics</vt:lpstr>
      <vt:lpstr>Agenda</vt:lpstr>
      <vt:lpstr>Charming Charleston Carriage House</vt:lpstr>
      <vt:lpstr>PowerPoint Presentation</vt:lpstr>
      <vt:lpstr>Market Overview</vt:lpstr>
      <vt:lpstr>PowerPoint Presentation</vt:lpstr>
      <vt:lpstr>PowerPoint Presentation</vt:lpstr>
      <vt:lpstr>PowerPoint Presentation</vt:lpstr>
      <vt:lpstr>NC STR Market</vt:lpstr>
      <vt:lpstr>PowerPoint Presentation</vt:lpstr>
      <vt:lpstr>New York, New York </vt:lpstr>
      <vt:lpstr>PowerPoint Presentation</vt:lpstr>
      <vt:lpstr>PowerPoint Presentation</vt:lpstr>
      <vt:lpstr>Two Components of STRs</vt:lpstr>
      <vt:lpstr>North Carolina: Authority To Regulate</vt:lpstr>
      <vt:lpstr>Steps To Effective STR Regulation</vt:lpstr>
      <vt:lpstr>PowerPoint Presentation</vt:lpstr>
      <vt:lpstr>Step1: Data Gathering</vt:lpstr>
      <vt:lpstr>PowerPoint Presentation</vt:lpstr>
      <vt:lpstr>Enforcement Considerations</vt:lpstr>
      <vt:lpstr>PowerPoint Presentation</vt:lpstr>
      <vt:lpstr>PowerPoint Presentation</vt:lpstr>
      <vt:lpstr>Nashville, TN</vt:lpstr>
      <vt:lpstr>PowerPoint Presentation</vt:lpstr>
      <vt:lpstr>PowerPoint Presentation</vt:lpstr>
      <vt:lpstr>PowerPoint Presentation</vt:lpstr>
      <vt:lpstr>Guest Requirements </vt:lpstr>
      <vt:lpstr>PowerPoint Presentation</vt:lpstr>
      <vt:lpstr>Step 4: Revision</vt:lpstr>
      <vt:lpstr> Need Help?</vt:lpstr>
      <vt:lpstr>Cost</vt:lpstr>
      <vt:lpstr>Summary</vt:lpstr>
      <vt:lpstr>Local Occupancy Taxes</vt:lpstr>
      <vt:lpstr>Poll #2: My jurisdiction is..</vt:lpstr>
      <vt:lpstr>PowerPoint Presentation</vt:lpstr>
      <vt:lpstr>Why?</vt:lpstr>
      <vt:lpstr>How Do I Find My Local OT Bill?</vt:lpstr>
      <vt:lpstr>General Admin Provisions</vt:lpstr>
      <vt:lpstr>S.L. 2013-414</vt:lpstr>
      <vt:lpstr>Basic Steps for Local OT</vt:lpstr>
      <vt:lpstr>OT Rates</vt:lpstr>
      <vt:lpstr>Who is liable for OT?</vt:lpstr>
      <vt:lpstr>No Unique Local OT Exemptions</vt:lpstr>
      <vt:lpstr>GS 105-164.4F</vt:lpstr>
      <vt:lpstr>Poll #3: Which of the following rentals would be subject to local OT?  </vt:lpstr>
      <vt:lpstr>Poll #4: Which of the following is an “accommodation” for purposes of OT? </vt:lpstr>
      <vt:lpstr>Poll #5: What is the taxable price?</vt:lpstr>
      <vt:lpstr>Taxable Charges </vt:lpstr>
      <vt:lpstr>Other Charges</vt:lpstr>
      <vt:lpstr>Rental Agents and Facilitators</vt:lpstr>
      <vt:lpstr>OT Collection Remedies</vt:lpstr>
      <vt:lpstr>Who is responsible for OTs?</vt:lpstr>
      <vt:lpstr>Who is responsible for OTs?</vt:lpstr>
      <vt:lpstr>Poll #6: Liability for Occupancy Taxes</vt:lpstr>
      <vt:lpstr>Who is responsible for OTs?</vt:lpstr>
      <vt:lpstr>OT Collection Remedies</vt:lpstr>
      <vt:lpstr>Penalties for Late Payment</vt:lpstr>
      <vt:lpstr>Use of Proceeds: Local Act Controls</vt:lpstr>
      <vt:lpstr>Town of Blowing Rock</vt:lpstr>
      <vt:lpstr>Dare County, Outer Banks</vt:lpstr>
      <vt:lpstr>Charlotte-Mecklenburg</vt:lpstr>
      <vt:lpstr>Summary</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Jamar Jay</dc:creator>
  <cp:lastModifiedBy>Badgett, Rebecca</cp:lastModifiedBy>
  <cp:revision>73</cp:revision>
  <cp:lastPrinted>2018-07-09T13:56:08Z</cp:lastPrinted>
  <dcterms:created xsi:type="dcterms:W3CDTF">2016-05-02T21:24:32Z</dcterms:created>
  <dcterms:modified xsi:type="dcterms:W3CDTF">2018-07-09T15:41:40Z</dcterms:modified>
</cp:coreProperties>
</file>