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5"/>
  </p:notesMasterIdLst>
  <p:sldIdLst>
    <p:sldId id="287" r:id="rId2"/>
    <p:sldId id="266" r:id="rId3"/>
    <p:sldId id="281" r:id="rId4"/>
    <p:sldId id="282" r:id="rId5"/>
    <p:sldId id="258" r:id="rId6"/>
    <p:sldId id="256" r:id="rId7"/>
    <p:sldId id="257" r:id="rId8"/>
    <p:sldId id="259" r:id="rId9"/>
    <p:sldId id="262" r:id="rId10"/>
    <p:sldId id="260" r:id="rId11"/>
    <p:sldId id="261" r:id="rId12"/>
    <p:sldId id="263" r:id="rId13"/>
    <p:sldId id="264" r:id="rId14"/>
    <p:sldId id="265" r:id="rId15"/>
    <p:sldId id="286" r:id="rId16"/>
    <p:sldId id="283" r:id="rId17"/>
    <p:sldId id="280" r:id="rId18"/>
    <p:sldId id="284" r:id="rId19"/>
    <p:sldId id="285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DBA0A-DBD4-431E-BBC0-D875D90D593D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B698E-7E78-4B54-B6E7-AB86F9B27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6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7A38FE-8F6C-466E-9A04-FD1C4A5FC793}" type="slidenum">
              <a:rPr lang="en-US"/>
              <a:pPr/>
              <a:t>24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it is NOT:  a obligatory visit to the FSE to ask if they have received complaints, etc. OR a routine inspection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995AE6-CB16-4FF3-9708-D19292C3F7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A90CB6-06D4-446A-96A2-2F24DA618DC8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BD1B96-07BF-4EDD-A632-4E145ED740D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North Carolina Laws &amp; Foodborne Disease Response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Cris Harrelson, MPA, REHS</a:t>
            </a:r>
          </a:p>
          <a:p>
            <a:r>
              <a:rPr lang="en-US" dirty="0" smtClean="0"/>
              <a:t>Food Defense Coordinator</a:t>
            </a:r>
          </a:p>
          <a:p>
            <a:endParaRPr lang="en-US" dirty="0" smtClean="0"/>
          </a:p>
          <a:p>
            <a:r>
              <a:rPr lang="en-US" dirty="0" smtClean="0"/>
              <a:t>David Sweat, MPH</a:t>
            </a:r>
          </a:p>
          <a:p>
            <a:r>
              <a:rPr lang="en-US" dirty="0" smtClean="0"/>
              <a:t>Foodborne Disease Epidemiologist</a:t>
            </a:r>
          </a:p>
          <a:p>
            <a:endParaRPr lang="en-US" dirty="0" smtClean="0"/>
          </a:p>
          <a:p>
            <a:r>
              <a:rPr lang="en-US" dirty="0" smtClean="0"/>
              <a:t>North Carolina Division of Public Health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65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Time frame exposure to the Big 5 must be reported to the PIC </a:t>
            </a:r>
          </a:p>
        </p:txBody>
      </p:sp>
      <p:sp>
        <p:nvSpPr>
          <p:cNvPr id="3491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Norovirus</a:t>
            </a:r>
            <a:r>
              <a:rPr lang="en-US" dirty="0"/>
              <a:t>- within 48 hours</a:t>
            </a:r>
          </a:p>
          <a:p>
            <a:r>
              <a:rPr lang="en-US" i="1" dirty="0" err="1"/>
              <a:t>Shigella</a:t>
            </a:r>
            <a:r>
              <a:rPr lang="en-US" i="1" dirty="0"/>
              <a:t> </a:t>
            </a:r>
            <a:r>
              <a:rPr lang="en-US" dirty="0"/>
              <a:t>spp.- within 3 days</a:t>
            </a:r>
          </a:p>
          <a:p>
            <a:r>
              <a:rPr lang="en-US" dirty="0"/>
              <a:t>EHEC/STEC- within 3 days</a:t>
            </a:r>
          </a:p>
          <a:p>
            <a:r>
              <a:rPr lang="en-US" i="1" dirty="0"/>
              <a:t>Salmonella </a:t>
            </a:r>
            <a:r>
              <a:rPr lang="en-US" dirty="0" err="1"/>
              <a:t>Typhi</a:t>
            </a:r>
            <a:r>
              <a:rPr lang="en-US" dirty="0"/>
              <a:t> (typhoid fever)- within 14 days</a:t>
            </a:r>
          </a:p>
          <a:p>
            <a:r>
              <a:rPr lang="en-US" b="1" dirty="0">
                <a:solidFill>
                  <a:srgbClr val="FF0000"/>
                </a:solidFill>
              </a:rPr>
              <a:t>HAV- within 30 days</a:t>
            </a: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349189" name="Picture 5" descr="norovir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056063"/>
            <a:ext cx="3814763" cy="2725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Food Establishment </a:t>
            </a:r>
            <a:r>
              <a:rPr lang="en-US" sz="4000" dirty="0"/>
              <a:t>shall report to the </a:t>
            </a:r>
            <a:r>
              <a:rPr lang="en-US" sz="4000" dirty="0" smtClean="0"/>
              <a:t>Local </a:t>
            </a:r>
            <a:r>
              <a:rPr lang="en-US" sz="4000" dirty="0"/>
              <a:t>H</a:t>
            </a:r>
            <a:r>
              <a:rPr lang="en-US" sz="4000" dirty="0" smtClean="0"/>
              <a:t>ealth Department </a:t>
            </a:r>
            <a:r>
              <a:rPr lang="en-US" sz="4000" dirty="0"/>
              <a:t>when a food employee is:</a:t>
            </a:r>
          </a:p>
        </p:txBody>
      </p:sp>
      <p:sp>
        <p:nvSpPr>
          <p:cNvPr id="33997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Jaundiced; or</a:t>
            </a:r>
          </a:p>
          <a:p>
            <a:r>
              <a:rPr lang="en-US"/>
              <a:t>Diagnosed with an illness due to the Big 5</a:t>
            </a:r>
          </a:p>
        </p:txBody>
      </p:sp>
      <p:pic>
        <p:nvPicPr>
          <p:cNvPr id="339973" name="Picture 5" descr="PRinc_rm_photo_of_jaundiced_ey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124200"/>
            <a:ext cx="4695825" cy="3190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Control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FDA Food Code:</a:t>
            </a:r>
          </a:p>
          <a:p>
            <a:pPr lvl="1"/>
            <a:r>
              <a:rPr lang="en-US" dirty="0" smtClean="0"/>
              <a:t>2-201.12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Ex</a:t>
            </a:r>
            <a:r>
              <a:rPr lang="en-US" b="1" cap="small" dirty="0" smtClean="0">
                <a:solidFill>
                  <a:srgbClr val="FF0000"/>
                </a:solidFill>
              </a:rPr>
              <a:t>clude</a:t>
            </a:r>
            <a:r>
              <a:rPr lang="en-US" b="1" dirty="0" smtClean="0">
                <a:solidFill>
                  <a:srgbClr val="FF0000"/>
                </a:solidFill>
              </a:rPr>
              <a:t> a </a:t>
            </a:r>
            <a:r>
              <a:rPr lang="en-US" b="1" cap="small" dirty="0" smtClean="0">
                <a:solidFill>
                  <a:srgbClr val="FF0000"/>
                </a:solidFill>
              </a:rPr>
              <a:t>food employee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who is: </a:t>
            </a:r>
          </a:p>
          <a:p>
            <a:pPr lvl="2"/>
            <a:r>
              <a:rPr lang="en-US" dirty="0" smtClean="0"/>
              <a:t>(1) Jaundiced and the onset of jaundice occurred within the last 7 calendar days, </a:t>
            </a:r>
            <a:r>
              <a:rPr lang="en-US" i="1" dirty="0" smtClean="0"/>
              <a:t>unless the </a:t>
            </a:r>
            <a:r>
              <a:rPr lang="en-US" i="1" cap="small" dirty="0" smtClean="0"/>
              <a:t>food employee</a:t>
            </a:r>
            <a:r>
              <a:rPr lang="en-US" i="1" dirty="0" smtClean="0"/>
              <a:t> provides to the </a:t>
            </a:r>
            <a:r>
              <a:rPr lang="en-US" i="1" cap="small" dirty="0" smtClean="0"/>
              <a:t>person in charge</a:t>
            </a:r>
            <a:r>
              <a:rPr lang="en-US" i="1" dirty="0" smtClean="0"/>
              <a:t> written medical documentation from a </a:t>
            </a:r>
            <a:r>
              <a:rPr lang="en-US" i="1" cap="small" dirty="0" smtClean="0"/>
              <a:t>health practitioner</a:t>
            </a:r>
            <a:r>
              <a:rPr lang="en-US" i="1" dirty="0" smtClean="0"/>
              <a:t> specifying that the jaundice is not caused by hepatitis A virus or other fecal-orally transmitted </a:t>
            </a:r>
            <a:r>
              <a:rPr lang="en-US" i="1" dirty="0" err="1" smtClean="0"/>
              <a:t>infection;</a:t>
            </a:r>
            <a:r>
              <a:rPr lang="en-US" baseline="30000" dirty="0" err="1" smtClean="0"/>
              <a:t>P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(2) Diagnosed with an infection from hepatitis A virus within 14 calendar days from the onset of any illness symptoms, or within 7 calendar days of the onset of </a:t>
            </a:r>
            <a:r>
              <a:rPr lang="en-US" dirty="0" err="1" smtClean="0"/>
              <a:t>jaundice;</a:t>
            </a:r>
            <a:r>
              <a:rPr lang="en-US" baseline="30000" dirty="0" err="1" smtClean="0"/>
              <a:t>P</a:t>
            </a:r>
            <a:r>
              <a:rPr lang="en-US" dirty="0" smtClean="0"/>
              <a:t> or </a:t>
            </a:r>
          </a:p>
          <a:p>
            <a:pPr lvl="2"/>
            <a:r>
              <a:rPr lang="en-US" dirty="0" smtClean="0"/>
              <a:t>(3) Diagnosed with an infection from hepatitis A virus without developing symptoms.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Lifting Control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Reinstating the employee:</a:t>
            </a:r>
          </a:p>
          <a:p>
            <a:pPr lvl="1"/>
            <a:r>
              <a:rPr lang="en-US" dirty="0" smtClean="0"/>
              <a:t>the </a:t>
            </a:r>
            <a:r>
              <a:rPr lang="en-US" cap="small" dirty="0" smtClean="0"/>
              <a:t>person in charge</a:t>
            </a:r>
            <a:r>
              <a:rPr lang="en-US" dirty="0" smtClean="0"/>
              <a:t> obtains </a:t>
            </a:r>
            <a:r>
              <a:rPr lang="en-US" cap="small" dirty="0" smtClean="0"/>
              <a:t>approval</a:t>
            </a:r>
            <a:r>
              <a:rPr lang="en-US" dirty="0" smtClean="0"/>
              <a:t> from the </a:t>
            </a:r>
            <a:r>
              <a:rPr lang="en-US" cap="small" dirty="0" smtClean="0"/>
              <a:t>regulatory authority</a:t>
            </a:r>
            <a:r>
              <a:rPr lang="en-US" dirty="0" smtClean="0"/>
              <a:t> and one of the following conditions is met; </a:t>
            </a:r>
          </a:p>
          <a:p>
            <a:pPr lvl="2"/>
            <a:r>
              <a:rPr lang="en-US" dirty="0" smtClean="0"/>
              <a:t>(1) The </a:t>
            </a:r>
            <a:r>
              <a:rPr lang="en-US" cap="small" dirty="0" smtClean="0"/>
              <a:t>food employee</a:t>
            </a:r>
            <a:r>
              <a:rPr lang="en-US" dirty="0" smtClean="0"/>
              <a:t> has been jaundiced for more than 7 calendar </a:t>
            </a:r>
            <a:r>
              <a:rPr lang="en-US" dirty="0" err="1" smtClean="0"/>
              <a:t>days;</a:t>
            </a:r>
            <a:r>
              <a:rPr lang="en-US" baseline="30000" dirty="0" err="1" smtClean="0"/>
              <a:t>P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(2) The </a:t>
            </a:r>
            <a:r>
              <a:rPr lang="en-US" dirty="0" err="1" smtClean="0"/>
              <a:t>anicteric</a:t>
            </a:r>
            <a:r>
              <a:rPr lang="en-US" dirty="0" smtClean="0"/>
              <a:t> </a:t>
            </a:r>
            <a:r>
              <a:rPr lang="en-US" cap="small" dirty="0" smtClean="0"/>
              <a:t>food employee</a:t>
            </a:r>
            <a:r>
              <a:rPr lang="en-US" dirty="0" smtClean="0"/>
              <a:t> has been symptomatic with symptoms other than jaundice for more than 14 calendar </a:t>
            </a:r>
            <a:r>
              <a:rPr lang="en-US" dirty="0" err="1" smtClean="0"/>
              <a:t>days;</a:t>
            </a:r>
            <a:r>
              <a:rPr lang="en-US" baseline="30000" dirty="0" err="1" smtClean="0"/>
              <a:t>P</a:t>
            </a:r>
            <a:r>
              <a:rPr lang="en-US" dirty="0" smtClean="0"/>
              <a:t> or </a:t>
            </a:r>
          </a:p>
          <a:p>
            <a:pPr lvl="2"/>
            <a:r>
              <a:rPr lang="en-US" dirty="0" smtClean="0"/>
              <a:t>(3) The </a:t>
            </a:r>
            <a:r>
              <a:rPr lang="en-US" cap="small" dirty="0" smtClean="0"/>
              <a:t>food employee</a:t>
            </a:r>
            <a:r>
              <a:rPr lang="en-US" dirty="0" smtClean="0"/>
              <a:t> provides to the </a:t>
            </a:r>
            <a:r>
              <a:rPr lang="en-US" cap="small" dirty="0" smtClean="0"/>
              <a:t>person in charge</a:t>
            </a:r>
            <a:r>
              <a:rPr lang="en-US" dirty="0" smtClean="0"/>
              <a:t> written medical documentation from a </a:t>
            </a:r>
            <a:r>
              <a:rPr lang="en-US" cap="small" dirty="0" smtClean="0"/>
              <a:t>health practitioner</a:t>
            </a:r>
            <a:r>
              <a:rPr lang="en-US" dirty="0" smtClean="0"/>
              <a:t> stating that the </a:t>
            </a:r>
            <a:r>
              <a:rPr lang="en-US" cap="small" dirty="0" smtClean="0"/>
              <a:t>food employee</a:t>
            </a:r>
            <a:r>
              <a:rPr lang="en-US" dirty="0" smtClean="0"/>
              <a:t> is free of a hepatitis A virus infection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an 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 1, 2011 – Stanly County Health Department began receiving illness complaints from patrons of a local restaurant</a:t>
            </a:r>
          </a:p>
          <a:p>
            <a:pPr lvl="1"/>
            <a:r>
              <a:rPr lang="en-US" dirty="0" smtClean="0"/>
              <a:t>Ill persons had onset of diarrhea with severe cramps beginning July 24, following eating food from the establishment</a:t>
            </a:r>
          </a:p>
          <a:p>
            <a:pPr lvl="1"/>
            <a:r>
              <a:rPr lang="en-US" dirty="0" smtClean="0"/>
              <a:t>45 cases ultimately linked to the outbreak </a:t>
            </a:r>
          </a:p>
          <a:p>
            <a:pPr lvl="1"/>
            <a:r>
              <a:rPr lang="en-US" dirty="0" smtClean="0"/>
              <a:t>Initial laboratory cultures negative for routine pathogens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Legal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130A-144. Investigation and Control Measures</a:t>
            </a:r>
          </a:p>
          <a:p>
            <a:pPr lvl="1"/>
            <a:r>
              <a:rPr lang="en-US" dirty="0" smtClean="0"/>
              <a:t>(a) The local health director shall investigate, as required by the Commission, cases of communicable diseases and communicable conditions reported to the local health director pursuant to this Article.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(f) All persons shall comply with control measures, including submission to examinations and tests, prescribed by the Commission subject to the limitations of G. S. 103A-148.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147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Epidemic Curve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280" y="2104566"/>
            <a:ext cx="7058120" cy="3991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50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Stool samples taken from employees</a:t>
            </a:r>
          </a:p>
          <a:p>
            <a:pPr lvl="1"/>
            <a:r>
              <a:rPr lang="en-US" dirty="0" smtClean="0"/>
              <a:t>Negative for enteric pathogens </a:t>
            </a:r>
            <a:r>
              <a:rPr lang="en-US" sz="2400" dirty="0" smtClean="0"/>
              <a:t>(</a:t>
            </a:r>
            <a:r>
              <a:rPr lang="en-US" sz="2400" dirty="0" err="1" smtClean="0"/>
              <a:t>Shigella</a:t>
            </a:r>
            <a:r>
              <a:rPr lang="en-US" sz="2400" dirty="0" smtClean="0"/>
              <a:t>, </a:t>
            </a:r>
            <a:r>
              <a:rPr lang="en-US" sz="2400" dirty="0" err="1" smtClean="0"/>
              <a:t>shiga</a:t>
            </a:r>
            <a:r>
              <a:rPr lang="en-US" sz="2400" dirty="0" smtClean="0"/>
              <a:t>-toxin producing e. Coli, salmonella spp.)</a:t>
            </a:r>
          </a:p>
          <a:p>
            <a:pPr lvl="1">
              <a:buNone/>
            </a:pPr>
            <a:endParaRPr lang="en-US" sz="2400" dirty="0" smtClean="0"/>
          </a:p>
          <a:p>
            <a:pPr lvl="0"/>
            <a:r>
              <a:rPr lang="en-US" dirty="0" err="1" smtClean="0"/>
              <a:t>Epi</a:t>
            </a:r>
            <a:r>
              <a:rPr lang="en-US" dirty="0" smtClean="0"/>
              <a:t> profile suggested: ETEC (</a:t>
            </a:r>
            <a:r>
              <a:rPr lang="en-US" dirty="0" err="1" smtClean="0"/>
              <a:t>enterotoxin</a:t>
            </a:r>
            <a:r>
              <a:rPr lang="en-US" dirty="0" smtClean="0"/>
              <a:t> producing e. Coli); ETEC needs a human reservoir, not an animal reservoir, which suggests a fecal-oral route of transmission</a:t>
            </a:r>
          </a:p>
          <a:p>
            <a:pPr lvl="0">
              <a:buNone/>
            </a:pPr>
            <a:endParaRPr lang="en-US" sz="2800" dirty="0" smtClean="0"/>
          </a:p>
          <a:p>
            <a:pPr lvl="0"/>
            <a:r>
              <a:rPr lang="en-US" dirty="0" smtClean="0"/>
              <a:t>Samples sent to CDC for further testing</a:t>
            </a:r>
          </a:p>
          <a:p>
            <a:pPr lvl="1"/>
            <a:r>
              <a:rPr lang="en-US" dirty="0" err="1" smtClean="0"/>
              <a:t>Enterotoxigenic</a:t>
            </a:r>
            <a:r>
              <a:rPr lang="en-US" dirty="0" smtClean="0"/>
              <a:t> E. coli (ETEC) indicated in 2 patient specimens by PCR and one of those had ETEC isolated. </a:t>
            </a:r>
          </a:p>
          <a:p>
            <a:pPr lvl="1"/>
            <a:r>
              <a:rPr lang="en-US" dirty="0" smtClean="0"/>
              <a:t>C. </a:t>
            </a:r>
            <a:r>
              <a:rPr lang="en-US" dirty="0" err="1" smtClean="0"/>
              <a:t>perfringens</a:t>
            </a:r>
            <a:r>
              <a:rPr lang="en-US" dirty="0" smtClean="0"/>
              <a:t> testing was negative from all stool specimens </a:t>
            </a:r>
          </a:p>
          <a:p>
            <a:pPr lvl="1"/>
            <a:r>
              <a:rPr lang="en-US" dirty="0" smtClean="0"/>
              <a:t>Campylobacter has been ruled out in all stool specimens </a:t>
            </a:r>
          </a:p>
          <a:p>
            <a:pPr lvl="1"/>
            <a:endParaRPr lang="en-US" sz="24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SCHD and NC DPH decided to conduct case-control study and pursue additional laboratory tests with CDC</a:t>
            </a:r>
          </a:p>
          <a:p>
            <a:r>
              <a:rPr lang="en-US" dirty="0" err="1" smtClean="0"/>
              <a:t>Enterotoxigenic</a:t>
            </a:r>
            <a:r>
              <a:rPr lang="en-US" dirty="0" smtClean="0"/>
              <a:t> </a:t>
            </a:r>
            <a:r>
              <a:rPr lang="en-US" i="1" dirty="0" smtClean="0"/>
              <a:t>E. coli </a:t>
            </a:r>
            <a:r>
              <a:rPr lang="en-US" dirty="0" smtClean="0"/>
              <a:t>(ETEC) </a:t>
            </a:r>
          </a:p>
          <a:p>
            <a:pPr lvl="1"/>
            <a:r>
              <a:rPr lang="en-US" dirty="0" smtClean="0"/>
              <a:t>Rarely recognized pathogen in the US</a:t>
            </a:r>
          </a:p>
          <a:p>
            <a:pPr lvl="1"/>
            <a:r>
              <a:rPr lang="en-US" dirty="0" smtClean="0"/>
              <a:t>Major cause of traveler’s diarrhea worldwide</a:t>
            </a:r>
          </a:p>
          <a:p>
            <a:pPr lvl="1"/>
            <a:r>
              <a:rPr lang="en-US" dirty="0" smtClean="0"/>
              <a:t>Diarrhea, bloody diarrhea with severe cramps and long duration of illness (often 7 days or longer)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74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Case-Control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 patrons and a sample of restaurant patrons identified from credit card receipts were enrolled in case-control study</a:t>
            </a:r>
          </a:p>
          <a:p>
            <a:pPr lvl="1"/>
            <a:r>
              <a:rPr lang="en-US" dirty="0" smtClean="0"/>
              <a:t>Eating any salad in the restaurant was associated with illness (OR 2.83, CI 1.34-5.98, p = 0.00009)</a:t>
            </a:r>
          </a:p>
          <a:p>
            <a:pPr lvl="1"/>
            <a:r>
              <a:rPr lang="en-US" dirty="0" smtClean="0"/>
              <a:t>Lettuce samples were tested negative by NC Department of Agriculture, but no approved method for ETEC testing of lettuce exists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4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Control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 4, 2011 – Hepatitis </a:t>
            </a:r>
            <a:r>
              <a:rPr lang="en-US" dirty="0" err="1" smtClean="0"/>
              <a:t>IgM</a:t>
            </a:r>
            <a:r>
              <a:rPr lang="en-US" dirty="0" smtClean="0"/>
              <a:t> Positive lab result assigned to Cumberland County Health Department</a:t>
            </a:r>
          </a:p>
          <a:p>
            <a:pPr lvl="1"/>
            <a:r>
              <a:rPr lang="en-US" dirty="0" smtClean="0"/>
              <a:t>Patient had signs &amp; symptoms consistent with disease</a:t>
            </a:r>
          </a:p>
          <a:p>
            <a:pPr lvl="1"/>
            <a:r>
              <a:rPr lang="en-US" dirty="0" smtClean="0"/>
              <a:t>Was a food handler (wait staff) at a major restaurant chain located in Fayetteville</a:t>
            </a:r>
          </a:p>
          <a:p>
            <a:pPr lvl="1"/>
            <a:r>
              <a:rPr lang="en-US" dirty="0" smtClean="0"/>
              <a:t>Worked during her infectious period before symptoms began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Environmental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known as Environmental Field Investigation</a:t>
            </a:r>
          </a:p>
          <a:p>
            <a:r>
              <a:rPr lang="en-US" dirty="0" smtClean="0"/>
              <a:t>Used to determine possible causes of an outbreak</a:t>
            </a:r>
          </a:p>
          <a:p>
            <a:r>
              <a:rPr lang="en-US" dirty="0" smtClean="0"/>
              <a:t>Differs significantly from routine inspection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 comprehensive evaluation of the </a:t>
            </a:r>
            <a:r>
              <a:rPr lang="en-US" i="1" dirty="0" err="1" smtClean="0"/>
              <a:t>foodhandling</a:t>
            </a:r>
            <a:r>
              <a:rPr lang="en-US" i="1" dirty="0" smtClean="0"/>
              <a:t> practices that may have occurred at the suspected outbreak source during the hours (or days) leading up to the time of the potential exposure.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purpose of a field investigation is: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i="1" dirty="0" smtClean="0"/>
              <a:t>to determine the improper food handling practices and/or implicated food that may have contributed to the </a:t>
            </a:r>
            <a:r>
              <a:rPr lang="en-US" i="1" dirty="0" err="1" smtClean="0"/>
              <a:t>foodborne</a:t>
            </a:r>
            <a:r>
              <a:rPr lang="en-US" i="1" dirty="0" smtClean="0"/>
              <a:t> illness outbreak.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Why is it important?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A field investigation is important for two reasons:</a:t>
            </a:r>
          </a:p>
          <a:p>
            <a:pPr marL="609600" indent="-609600"/>
            <a:endParaRPr lang="en-US" dirty="0"/>
          </a:p>
          <a:p>
            <a:pPr marL="982663" lvl="1" indent="-533400">
              <a:buFont typeface="Wingdings" pitchFamily="2" charset="2"/>
              <a:buAutoNum type="arabicParenR"/>
            </a:pPr>
            <a:r>
              <a:rPr lang="en-US" i="1" dirty="0"/>
              <a:t>to control the spread of the illness during the current outbreak</a:t>
            </a:r>
          </a:p>
          <a:p>
            <a:pPr marL="982663" lvl="1" indent="-533400">
              <a:buFont typeface="Wingdings" pitchFamily="2" charset="2"/>
              <a:buAutoNum type="arabicParenR"/>
            </a:pPr>
            <a:r>
              <a:rPr lang="en-US" i="1" dirty="0"/>
              <a:t>to serve as an important educational tool to prevent similar outbreaks in the future.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When should it be done?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981200"/>
            <a:ext cx="7661275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The epidemiological investigation suggests a common source exposure </a:t>
            </a:r>
            <a:r>
              <a:rPr lang="en-US" u="sng"/>
              <a:t>and</a:t>
            </a:r>
          </a:p>
          <a:p>
            <a:pPr>
              <a:lnSpc>
                <a:spcPct val="80000"/>
              </a:lnSpc>
            </a:pPr>
            <a:r>
              <a:rPr lang="en-US"/>
              <a:t>The source is a particular food service establishment or gathering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**	NCDA &amp; CS will investigate if the source of contamination occurs </a:t>
            </a:r>
            <a:r>
              <a:rPr lang="en-US" sz="2000" u="sng"/>
              <a:t>prior</a:t>
            </a:r>
            <a:r>
              <a:rPr lang="en-US" sz="2000"/>
              <a:t> to the point of retail food preparation (e.g. manufacturer, supplier, distributor, etc.)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8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Conducting the Investigation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An effective field investigation will look at all aspects of the establishment’s practices, such as:</a:t>
            </a:r>
          </a:p>
          <a:p>
            <a:pPr lvl="1"/>
            <a:r>
              <a:rPr lang="en-US" sz="2400" i="1"/>
              <a:t>Foodhandling</a:t>
            </a:r>
          </a:p>
          <a:p>
            <a:pPr lvl="1"/>
            <a:r>
              <a:rPr lang="en-US" sz="2400" i="1"/>
              <a:t>Food storage</a:t>
            </a:r>
          </a:p>
          <a:p>
            <a:pPr lvl="1"/>
            <a:r>
              <a:rPr lang="en-US" sz="2400" i="1"/>
              <a:t>Food storage temperatures</a:t>
            </a:r>
          </a:p>
          <a:p>
            <a:pPr lvl="1"/>
            <a:r>
              <a:rPr lang="en-US" sz="2400" i="1"/>
              <a:t>Food safety knowledge</a:t>
            </a:r>
          </a:p>
          <a:p>
            <a:pPr lvl="1"/>
            <a:r>
              <a:rPr lang="en-US" sz="2400" i="1"/>
              <a:t>Employee health</a:t>
            </a:r>
          </a:p>
          <a:p>
            <a:pPr lvl="1"/>
            <a:r>
              <a:rPr lang="en-US" sz="2400" i="1"/>
              <a:t>Cleaning and sanitizing</a:t>
            </a:r>
          </a:p>
          <a:p>
            <a:pPr lvl="1"/>
            <a:endParaRPr lang="en-US" sz="2400" i="1"/>
          </a:p>
          <a:p>
            <a:pPr lvl="1"/>
            <a:endParaRPr lang="en-US" sz="2400"/>
          </a:p>
          <a:p>
            <a:endParaRPr 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Where to begin…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Begin the field investigation based upon the Epi data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 i="1"/>
              <a:t>Suspected foods </a:t>
            </a:r>
            <a:r>
              <a:rPr lang="en-US" sz="1800" i="1"/>
              <a:t>(case-control, cohort studies)</a:t>
            </a:r>
          </a:p>
          <a:p>
            <a:pPr lvl="1"/>
            <a:r>
              <a:rPr lang="en-US" i="1"/>
              <a:t>Specific pathogen </a:t>
            </a:r>
            <a:r>
              <a:rPr lang="en-US" sz="1800" i="1"/>
              <a:t>(confirmed or suspected)</a:t>
            </a:r>
          </a:p>
          <a:p>
            <a:endParaRPr lang="en-US" i="1"/>
          </a:p>
        </p:txBody>
      </p:sp>
      <p:pic>
        <p:nvPicPr>
          <p:cNvPr id="76804" name="Picture 4" descr="Norovir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876800"/>
            <a:ext cx="1754188" cy="1741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Interviews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4384675" cy="4419600"/>
          </a:xfrm>
        </p:spPr>
        <p:txBody>
          <a:bodyPr/>
          <a:lstStyle/>
          <a:p>
            <a:r>
              <a:rPr lang="en-US" sz="2800"/>
              <a:t>Communication is a key ingredient to a successful field investigation!</a:t>
            </a:r>
          </a:p>
          <a:p>
            <a:pPr lvl="1"/>
            <a:r>
              <a:rPr lang="en-US" sz="2400" i="1"/>
              <a:t>Manager</a:t>
            </a:r>
          </a:p>
          <a:p>
            <a:pPr lvl="1"/>
            <a:r>
              <a:rPr lang="en-US" sz="2400" i="1"/>
              <a:t>Employees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79877" name="Picture 5" descr="Restaurant Manag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6163" y="2645704"/>
            <a:ext cx="3754437" cy="2785792"/>
          </a:xfrm>
          <a:noFill/>
          <a:ln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Interviews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949325" y="1981200"/>
            <a:ext cx="7661275" cy="4648200"/>
          </a:xfrm>
        </p:spPr>
        <p:txBody>
          <a:bodyPr/>
          <a:lstStyle/>
          <a:p>
            <a:r>
              <a:rPr lang="en-US"/>
              <a:t>Managers</a:t>
            </a:r>
          </a:p>
          <a:p>
            <a:pPr lvl="1"/>
            <a:r>
              <a:rPr lang="en-US" i="1"/>
              <a:t>Menu Items</a:t>
            </a:r>
          </a:p>
          <a:p>
            <a:pPr lvl="1"/>
            <a:r>
              <a:rPr lang="en-US" i="1"/>
              <a:t>Number of people served</a:t>
            </a:r>
          </a:p>
          <a:p>
            <a:pPr lvl="1"/>
            <a:r>
              <a:rPr lang="en-US" i="1"/>
              <a:t>Employees responsible for preparation</a:t>
            </a:r>
          </a:p>
          <a:p>
            <a:pPr lvl="1"/>
            <a:r>
              <a:rPr lang="en-US" i="1"/>
              <a:t>Procedures used to prepare menu items</a:t>
            </a:r>
          </a:p>
          <a:p>
            <a:pPr lvl="1"/>
            <a:r>
              <a:rPr lang="en-US" i="1"/>
              <a:t>Ill Employees</a:t>
            </a:r>
          </a:p>
          <a:p>
            <a:pPr lvl="1"/>
            <a:r>
              <a:rPr lang="en-US" i="1"/>
              <a:t>Unusual circumstances</a:t>
            </a:r>
          </a:p>
          <a:p>
            <a:pPr lvl="2">
              <a:buFont typeface="Wingdings" pitchFamily="2" charset="2"/>
              <a:buNone/>
            </a:pPr>
            <a:r>
              <a:rPr lang="en-US" i="1"/>
              <a:t>(Larger than normal event, malfunctioning equipment, etc.)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Interviews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537075" cy="4572000"/>
          </a:xfrm>
        </p:spPr>
        <p:txBody>
          <a:bodyPr/>
          <a:lstStyle/>
          <a:p>
            <a:r>
              <a:rPr lang="en-US" sz="2800"/>
              <a:t>Employees</a:t>
            </a:r>
          </a:p>
          <a:p>
            <a:pPr lvl="1"/>
            <a:r>
              <a:rPr lang="en-US" sz="2400" i="1"/>
              <a:t>Menu items prepared</a:t>
            </a:r>
          </a:p>
          <a:p>
            <a:pPr lvl="2"/>
            <a:r>
              <a:rPr lang="en-US" sz="2000" i="1"/>
              <a:t>Who?  What?  How?  When?  Where?</a:t>
            </a:r>
          </a:p>
          <a:p>
            <a:pPr lvl="1"/>
            <a:r>
              <a:rPr lang="en-US" sz="2400" i="1"/>
              <a:t>Preparation procedures actually used</a:t>
            </a:r>
          </a:p>
          <a:p>
            <a:pPr lvl="1"/>
            <a:r>
              <a:rPr lang="en-US" sz="2400" i="1"/>
              <a:t>Illnesses (worker and family members)</a:t>
            </a:r>
          </a:p>
          <a:p>
            <a:pPr lvl="1"/>
            <a:r>
              <a:rPr lang="en-US" sz="2400" i="1"/>
              <a:t>Unusual circumstances that break from the typical routine</a:t>
            </a:r>
          </a:p>
          <a:p>
            <a:pPr lvl="1"/>
            <a:endParaRPr lang="en-US" sz="2400" i="1"/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81925" name="Picture 5" descr="DSC0183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2590800"/>
            <a:ext cx="3200400" cy="2400300"/>
          </a:xfrm>
          <a:noFill/>
          <a:ln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Flow Diagrams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help identify shortfalls in recipes that could result in an “out of control” hazard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Uses the recipe and/or other written/unwritten prep procedures to group food flow into major operational steps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with Hepatitis A are infectious for a week or more before onset of symptoms</a:t>
            </a:r>
          </a:p>
          <a:p>
            <a:r>
              <a:rPr lang="en-US" dirty="0" smtClean="0"/>
              <a:t>People exposed to Hepatitis A may be vaccinated within 14 days of being exposed and prevented from progressing to disease</a:t>
            </a:r>
          </a:p>
          <a:p>
            <a:r>
              <a:rPr lang="en-US" dirty="0" smtClean="0"/>
              <a:t>Restaurant Chain served more than 800 people per day during her work period</a:t>
            </a:r>
          </a:p>
          <a:p>
            <a:r>
              <a:rPr lang="en-US" dirty="0" smtClean="0"/>
              <a:t>Patient worked on multiple days during her infectious period – more than 3,500 people were judged to be at 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25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Assessment: Palermo’s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2 people cook and perform all </a:t>
            </a:r>
            <a:r>
              <a:rPr lang="en-US" dirty="0" err="1" smtClean="0"/>
              <a:t>foodhandling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Foodhandlers</a:t>
            </a:r>
            <a:r>
              <a:rPr lang="en-US" dirty="0" smtClean="0"/>
              <a:t> did not appear to be ill or have active symptoms (N, V, D, jaundice); did not say they had been ill in time leading up to outbreak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Handle raw chicken</a:t>
            </a:r>
          </a:p>
          <a:p>
            <a:pPr lvl="2"/>
            <a:r>
              <a:rPr lang="en-US" dirty="0" smtClean="0"/>
              <a:t>pre-portioned chicken breasts are supposed to go straight onto the grill</a:t>
            </a:r>
          </a:p>
          <a:p>
            <a:pPr lvl="2"/>
            <a:r>
              <a:rPr lang="en-US" dirty="0" smtClean="0"/>
              <a:t>no raw chicken prep sink (only vegetable prep sink)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Bare Hand Contact w/ RTE Foods</a:t>
            </a:r>
          </a:p>
          <a:p>
            <a:r>
              <a:rPr lang="en-US" dirty="0" smtClean="0"/>
              <a:t>Ensure proper sanitization of work surfaces</a:t>
            </a:r>
          </a:p>
          <a:p>
            <a:r>
              <a:rPr lang="en-US" dirty="0" smtClean="0"/>
              <a:t>No prepping of raw meat in vegetable prep areas</a:t>
            </a:r>
          </a:p>
          <a:p>
            <a:r>
              <a:rPr lang="en-US" dirty="0" smtClean="0"/>
              <a:t>Ensure final cooking temperature of chicken (&amp; thermometer calibration)</a:t>
            </a:r>
          </a:p>
          <a:p>
            <a:r>
              <a:rPr lang="en-US" dirty="0" smtClean="0"/>
              <a:t>Ensure proper cooling</a:t>
            </a:r>
          </a:p>
          <a:p>
            <a:r>
              <a:rPr lang="en-US" dirty="0" smtClean="0"/>
              <a:t>Ensure proper </a:t>
            </a:r>
            <a:r>
              <a:rPr lang="en-US" dirty="0" err="1" smtClean="0"/>
              <a:t>handwashing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Verified meals served per day (</a:t>
            </a:r>
            <a:r>
              <a:rPr lang="en-US" sz="2400" dirty="0" smtClean="0"/>
              <a:t>40 + seats in facility; lunch and dinner, 7 days a week</a:t>
            </a:r>
            <a:r>
              <a:rPr lang="en-US" dirty="0" smtClean="0"/>
              <a:t>)</a:t>
            </a:r>
          </a:p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Examined possibility of food being contaminated at source (e.g. lettuce)</a:t>
            </a:r>
          </a:p>
          <a:p>
            <a:pPr lvl="1"/>
            <a:r>
              <a:rPr lang="en-US" dirty="0" smtClean="0"/>
              <a:t>Verified storage methods at restaurant</a:t>
            </a:r>
          </a:p>
          <a:p>
            <a:pPr lvl="1"/>
            <a:r>
              <a:rPr lang="en-US" dirty="0" smtClean="0"/>
              <a:t>Verified suppliers of lettuce</a:t>
            </a:r>
          </a:p>
          <a:p>
            <a:pPr lvl="1"/>
            <a:r>
              <a:rPr lang="en-US" dirty="0" smtClean="0"/>
              <a:t>NCDA&amp;CS took samples for analysis (negative) 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 Carolina General Statutes and the North Carolina Administrative Code empowers local health directors to investigate and control foodborne illnesses in North Carolina.</a:t>
            </a:r>
          </a:p>
          <a:p>
            <a:r>
              <a:rPr lang="en-US" dirty="0" smtClean="0"/>
              <a:t>NC Division of Public Health is available to assist with both investigation steps and control measures. </a:t>
            </a:r>
          </a:p>
          <a:p>
            <a:pPr lvl="1"/>
            <a:r>
              <a:rPr lang="en-US" dirty="0" smtClean="0"/>
              <a:t>Communicable Disease Branch – 919-733-3419</a:t>
            </a:r>
          </a:p>
          <a:p>
            <a:pPr lvl="1"/>
            <a:r>
              <a:rPr lang="en-US" dirty="0" smtClean="0"/>
              <a:t>Environmental Health Branch – 919-218-6943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77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Cumberland County Immunization Effort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Coordinated with Division of Public Health &amp; Ft. Bragg</a:t>
            </a:r>
          </a:p>
          <a:p>
            <a:r>
              <a:rPr lang="en-US" dirty="0" smtClean="0"/>
              <a:t>Vaccine and immune globulin purchased by state and supplied to CCHD</a:t>
            </a:r>
          </a:p>
          <a:p>
            <a:r>
              <a:rPr lang="en-US" dirty="0" smtClean="0"/>
              <a:t>Immunization clinics ran for more than 7 days</a:t>
            </a:r>
          </a:p>
          <a:p>
            <a:r>
              <a:rPr lang="en-US" dirty="0" smtClean="0"/>
              <a:t>Key issues involved public information, communication with restaurant manager, applying control measures and immunizing the potentially exposed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2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G.S. 130A-138</a:t>
            </a:r>
          </a:p>
          <a:p>
            <a:pPr lvl="1"/>
            <a:r>
              <a:rPr lang="en-US" dirty="0" smtClean="0"/>
              <a:t>Operators of restaurants and other food or drink establishments are required to report to the local health director:</a:t>
            </a:r>
          </a:p>
          <a:p>
            <a:pPr lvl="2"/>
            <a:r>
              <a:rPr lang="en-US" dirty="0" smtClean="0"/>
              <a:t>When the operator has reason to suspect an outbreak of </a:t>
            </a:r>
            <a:r>
              <a:rPr lang="en-US" dirty="0" err="1" smtClean="0"/>
              <a:t>foodborne</a:t>
            </a:r>
            <a:r>
              <a:rPr lang="en-US" dirty="0" smtClean="0"/>
              <a:t> illness in its customers or employees or</a:t>
            </a:r>
          </a:p>
          <a:p>
            <a:pPr lvl="2"/>
            <a:r>
              <a:rPr lang="en-US" dirty="0" smtClean="0"/>
              <a:t>When it has reason to suspect a </a:t>
            </a:r>
            <a:r>
              <a:rPr lang="en-US" dirty="0" err="1" smtClean="0"/>
              <a:t>foodhandler</a:t>
            </a:r>
            <a:r>
              <a:rPr lang="en-US" dirty="0" smtClean="0"/>
              <a:t> at the establishment has </a:t>
            </a:r>
            <a:r>
              <a:rPr lang="en-US" dirty="0" err="1" smtClean="0"/>
              <a:t>foodborne</a:t>
            </a:r>
            <a:r>
              <a:rPr lang="en-US" dirty="0" smtClean="0"/>
              <a:t> disease or </a:t>
            </a:r>
            <a:r>
              <a:rPr lang="en-US" dirty="0" err="1" smtClean="0"/>
              <a:t>foodborne</a:t>
            </a:r>
            <a:r>
              <a:rPr lang="en-US" dirty="0" smtClean="0"/>
              <a:t> condition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Control Measures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determine the appropriate actions, we first had to determine the extent of exposure</a:t>
            </a:r>
          </a:p>
          <a:p>
            <a:pPr lvl="1"/>
            <a:r>
              <a:rPr lang="en-US" dirty="0" smtClean="0"/>
              <a:t>Examined the ill worker’s job duties:</a:t>
            </a:r>
          </a:p>
          <a:p>
            <a:pPr lvl="2"/>
            <a:r>
              <a:rPr lang="en-US" dirty="0" smtClean="0"/>
              <a:t>Member of wait staff</a:t>
            </a:r>
          </a:p>
          <a:p>
            <a:pPr lvl="2"/>
            <a:r>
              <a:rPr lang="en-US" dirty="0" smtClean="0"/>
              <a:t>Handled clean, sanitized utensils, plates, glasses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Definition of “Food Employee” as defined in  1-201.10 of the FDA Food Code:</a:t>
            </a:r>
          </a:p>
          <a:p>
            <a:pPr lvl="2"/>
            <a:r>
              <a:rPr lang="en-US" b="1" dirty="0" smtClean="0"/>
              <a:t>Food employee"</a:t>
            </a:r>
            <a:r>
              <a:rPr lang="en-US" dirty="0" smtClean="0"/>
              <a:t> means an individual working with </a:t>
            </a:r>
            <a:r>
              <a:rPr lang="en-US" cap="small" dirty="0" smtClean="0"/>
              <a:t>unpackaged</a:t>
            </a:r>
            <a:r>
              <a:rPr lang="en-US" dirty="0" smtClean="0"/>
              <a:t> </a:t>
            </a:r>
            <a:r>
              <a:rPr lang="en-US" cap="small" dirty="0" smtClean="0"/>
              <a:t>food</a:t>
            </a:r>
            <a:r>
              <a:rPr lang="en-US" dirty="0" smtClean="0"/>
              <a:t>, </a:t>
            </a:r>
            <a:r>
              <a:rPr lang="en-US" cap="small" dirty="0" smtClean="0"/>
              <a:t>food</a:t>
            </a:r>
            <a:r>
              <a:rPr lang="en-US" dirty="0" smtClean="0"/>
              <a:t> </a:t>
            </a:r>
            <a:r>
              <a:rPr lang="en-US" cap="small" dirty="0" smtClean="0"/>
              <a:t>equipment</a:t>
            </a:r>
            <a:r>
              <a:rPr lang="en-US" dirty="0" smtClean="0"/>
              <a:t> or </a:t>
            </a:r>
            <a:r>
              <a:rPr lang="en-US" cap="small" dirty="0" smtClean="0"/>
              <a:t>utensils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or </a:t>
            </a:r>
            <a:r>
              <a:rPr lang="en-US" b="1" cap="small" dirty="0" smtClean="0">
                <a:solidFill>
                  <a:srgbClr val="FF0000"/>
                </a:solidFill>
              </a:rPr>
              <a:t>food-contact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cap="small" dirty="0" smtClean="0">
                <a:solidFill>
                  <a:srgbClr val="FF0000"/>
                </a:solidFill>
              </a:rPr>
              <a:t>surfaces</a:t>
            </a:r>
            <a:r>
              <a:rPr lang="en-US" dirty="0" smtClean="0"/>
              <a:t>.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Definition of “</a:t>
            </a:r>
            <a:r>
              <a:rPr lang="en-US" b="1" dirty="0" smtClean="0"/>
              <a:t>employee</a:t>
            </a:r>
            <a:r>
              <a:rPr lang="en-US" dirty="0" smtClean="0"/>
              <a:t>” as defined in 15A NCAC 18A .2601(7): </a:t>
            </a:r>
          </a:p>
          <a:p>
            <a:pPr lvl="2"/>
            <a:r>
              <a:rPr lang="en-US" dirty="0" smtClean="0"/>
              <a:t>"</a:t>
            </a:r>
            <a:r>
              <a:rPr lang="en-US" dirty="0"/>
              <a:t>Employee" means any person who handles food or drink during preparation or serving, or </a:t>
            </a:r>
            <a:r>
              <a:rPr lang="en-US" dirty="0" smtClean="0"/>
              <a:t>who comes </a:t>
            </a:r>
            <a:r>
              <a:rPr lang="en-US" dirty="0"/>
              <a:t>in contact with any eating, cooking, or </a:t>
            </a:r>
            <a:r>
              <a:rPr lang="en-US" b="1" dirty="0">
                <a:solidFill>
                  <a:srgbClr val="FF0000"/>
                </a:solidFill>
              </a:rPr>
              <a:t>processing utensils or equipment</a:t>
            </a:r>
            <a:r>
              <a:rPr lang="en-US" dirty="0"/>
              <a:t>, or who </a:t>
            </a:r>
            <a:r>
              <a:rPr lang="en-US" dirty="0" smtClean="0"/>
              <a:t>is employed </a:t>
            </a:r>
            <a:r>
              <a:rPr lang="en-US" dirty="0"/>
              <a:t>at any time in a room in which food or drink is prepared or served.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Control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North Carolina’s Current Rules:</a:t>
            </a:r>
          </a:p>
          <a:p>
            <a:pPr lvl="1"/>
            <a:r>
              <a:rPr lang="en-US" dirty="0" smtClean="0"/>
              <a:t>15A NCAC 18A .2616(d):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No </a:t>
            </a:r>
            <a:r>
              <a:rPr lang="en-US" b="1" dirty="0">
                <a:solidFill>
                  <a:srgbClr val="FF0000"/>
                </a:solidFill>
              </a:rPr>
              <a:t>person who has a communicable or infectious disease that can be transmitted by foods</a:t>
            </a:r>
            <a:r>
              <a:rPr lang="en-US" dirty="0"/>
              <a:t>, or who is a carrier </a:t>
            </a:r>
            <a:r>
              <a:rPr lang="en-US" dirty="0" smtClean="0"/>
              <a:t>of organisms </a:t>
            </a:r>
            <a:r>
              <a:rPr lang="en-US" dirty="0"/>
              <a:t>that cause such a disease, or who has a boil, infected wound, or a disease with sudden onset and </a:t>
            </a:r>
            <a:r>
              <a:rPr lang="en-US" dirty="0" smtClean="0"/>
              <a:t>severe symptoms </a:t>
            </a:r>
            <a:r>
              <a:rPr lang="en-US" dirty="0"/>
              <a:t>including cough or nasal discharge, </a:t>
            </a:r>
            <a:r>
              <a:rPr lang="en-US" b="1" dirty="0">
                <a:solidFill>
                  <a:srgbClr val="FF0000"/>
                </a:solidFill>
              </a:rPr>
              <a:t>shall work in a food service establishment in any capacity in </a:t>
            </a:r>
            <a:r>
              <a:rPr lang="en-US" b="1" dirty="0" smtClean="0">
                <a:solidFill>
                  <a:srgbClr val="FF0000"/>
                </a:solidFill>
              </a:rPr>
              <a:t>which there </a:t>
            </a:r>
            <a:r>
              <a:rPr lang="en-US" b="1" dirty="0">
                <a:solidFill>
                  <a:srgbClr val="FF0000"/>
                </a:solidFill>
              </a:rPr>
              <a:t>is a likelihood of such person contaminating food or food-contact surfaces</a:t>
            </a:r>
            <a:r>
              <a:rPr lang="en-US" dirty="0"/>
              <a:t>, with disease-causing organisms </a:t>
            </a:r>
            <a:r>
              <a:rPr lang="en-US" dirty="0" smtClean="0"/>
              <a:t>or transmitting </a:t>
            </a:r>
            <a:r>
              <a:rPr lang="en-US" dirty="0"/>
              <a:t>the illness to other persons.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Food Code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Employee is required to report to the person-in-charge:</a:t>
            </a:r>
          </a:p>
          <a:p>
            <a:pPr lvl="1"/>
            <a:r>
              <a:rPr lang="en-US" dirty="0" smtClean="0"/>
              <a:t>Diagnosis of the Big 5</a:t>
            </a:r>
          </a:p>
          <a:p>
            <a:pPr lvl="2"/>
            <a:r>
              <a:rPr lang="en-US" dirty="0" err="1" smtClean="0"/>
              <a:t>Norovirus</a:t>
            </a:r>
            <a:endParaRPr lang="en-US" dirty="0"/>
          </a:p>
          <a:p>
            <a:pPr lvl="2"/>
            <a:r>
              <a:rPr lang="en-US" dirty="0" smtClean="0"/>
              <a:t>Hepatitis A virus (HAV)</a:t>
            </a:r>
          </a:p>
          <a:p>
            <a:pPr lvl="2"/>
            <a:r>
              <a:rPr lang="en-US" i="1" dirty="0" err="1" smtClean="0"/>
              <a:t>Shigella</a:t>
            </a:r>
            <a:r>
              <a:rPr lang="en-US" dirty="0" smtClean="0"/>
              <a:t> spp.</a:t>
            </a:r>
          </a:p>
          <a:p>
            <a:pPr lvl="2"/>
            <a:r>
              <a:rPr lang="en-US" dirty="0" err="1" smtClean="0"/>
              <a:t>Enterohemorrhagic</a:t>
            </a:r>
            <a:r>
              <a:rPr lang="en-US" dirty="0" smtClean="0"/>
              <a:t> or Shiga toxin-producing </a:t>
            </a:r>
            <a:r>
              <a:rPr lang="en-US" i="1" dirty="0" smtClean="0"/>
              <a:t>E</a:t>
            </a:r>
            <a:r>
              <a:rPr lang="en-US" dirty="0" smtClean="0"/>
              <a:t>. </a:t>
            </a:r>
            <a:r>
              <a:rPr lang="en-US" i="1" dirty="0" smtClean="0"/>
              <a:t>coli (</a:t>
            </a:r>
            <a:r>
              <a:rPr lang="en-US" dirty="0" smtClean="0"/>
              <a:t>EHEC/STEC)</a:t>
            </a:r>
            <a:endParaRPr lang="en-US" i="1" dirty="0"/>
          </a:p>
          <a:p>
            <a:pPr lvl="2"/>
            <a:r>
              <a:rPr lang="en-US" i="1" dirty="0" smtClean="0"/>
              <a:t>Salmonella</a:t>
            </a:r>
            <a:r>
              <a:rPr lang="en-US" dirty="0" smtClean="0"/>
              <a:t> </a:t>
            </a:r>
            <a:r>
              <a:rPr lang="en-US" dirty="0" err="1" smtClean="0"/>
              <a:t>Typhi</a:t>
            </a:r>
            <a:r>
              <a:rPr lang="en-US" dirty="0" smtClean="0"/>
              <a:t> (Typhoid fever)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dirty="0" smtClean="0"/>
              <a:t>Active symptoms</a:t>
            </a:r>
          </a:p>
          <a:p>
            <a:pPr lvl="2"/>
            <a:r>
              <a:rPr lang="en-US" dirty="0" smtClean="0"/>
              <a:t>Vomiting</a:t>
            </a:r>
          </a:p>
          <a:p>
            <a:pPr lvl="2"/>
            <a:r>
              <a:rPr lang="en-US" dirty="0" smtClean="0"/>
              <a:t>Diarrhea</a:t>
            </a:r>
          </a:p>
          <a:p>
            <a:pPr lvl="2"/>
            <a:r>
              <a:rPr lang="en-US" dirty="0" smtClean="0"/>
              <a:t>Jaundice</a:t>
            </a:r>
          </a:p>
          <a:p>
            <a:pPr lvl="2"/>
            <a:r>
              <a:rPr lang="en-US" dirty="0" smtClean="0"/>
              <a:t>Sore throat with fever, or</a:t>
            </a:r>
          </a:p>
          <a:p>
            <a:pPr lvl="2"/>
            <a:r>
              <a:rPr lang="en-US" dirty="0" smtClean="0"/>
              <a:t>Lesion with pus or open infected or draining wound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400800" y="6172200"/>
            <a:ext cx="23622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Reportable History of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Consuming or preparing a food that caused an illness in another consumer due to a Big 5 pathogen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Consuming food at an event prepared by a person infected or ill with a Big 5 pathogen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Attending an event or working where there is a known disease outbreak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Close contact with a household member who is ill and diagnosed with a Big 5 pathogen or who works or attends an event where there is a known disease outbreak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3381</TotalTime>
  <Words>1824</Words>
  <Application>Microsoft Office PowerPoint</Application>
  <PresentationFormat>On-screen Show (4:3)</PresentationFormat>
  <Paragraphs>207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Flow</vt:lpstr>
      <vt:lpstr>North Carolina Laws &amp; Foodborne Disease Response</vt:lpstr>
      <vt:lpstr>Applying Control Measures</vt:lpstr>
      <vt:lpstr>Appropriate Response</vt:lpstr>
      <vt:lpstr>Cumberland County Immunization Effort</vt:lpstr>
      <vt:lpstr>Reporting Requirement</vt:lpstr>
      <vt:lpstr>Applying Control Measures</vt:lpstr>
      <vt:lpstr>Applying Control Measures</vt:lpstr>
      <vt:lpstr>The Food Code Approach</vt:lpstr>
      <vt:lpstr>Reportable History of Exposure</vt:lpstr>
      <vt:lpstr>Time frame exposure to the Big 5 must be reported to the PIC </vt:lpstr>
      <vt:lpstr>Food Establishment shall report to the Local Health Department when a food employee is:</vt:lpstr>
      <vt:lpstr>Applying Control Measures</vt:lpstr>
      <vt:lpstr>Lifting Control Measures</vt:lpstr>
      <vt:lpstr>During an Investigation</vt:lpstr>
      <vt:lpstr>Key Legal Issues</vt:lpstr>
      <vt:lpstr>Epidemic Curve</vt:lpstr>
      <vt:lpstr>PowerPoint Presentation</vt:lpstr>
      <vt:lpstr>Investigation </vt:lpstr>
      <vt:lpstr>Case-Control Study</vt:lpstr>
      <vt:lpstr>Environmental Assessments</vt:lpstr>
      <vt:lpstr>Environmental Assessments</vt:lpstr>
      <vt:lpstr>Why is it important?</vt:lpstr>
      <vt:lpstr>When should it be done?</vt:lpstr>
      <vt:lpstr>Conducting the Investigation</vt:lpstr>
      <vt:lpstr>Where to begin…</vt:lpstr>
      <vt:lpstr>Interviews</vt:lpstr>
      <vt:lpstr>Interviews</vt:lpstr>
      <vt:lpstr>Interviews</vt:lpstr>
      <vt:lpstr>Flow Diagrams</vt:lpstr>
      <vt:lpstr>Initial Assessment: Palermo’s</vt:lpstr>
      <vt:lpstr>Control Measures</vt:lpstr>
      <vt:lpstr>Subsequent Assessments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 Harrelson</dc:creator>
  <cp:lastModifiedBy>Communicable Disease Branch</cp:lastModifiedBy>
  <cp:revision>160</cp:revision>
  <dcterms:created xsi:type="dcterms:W3CDTF">2012-04-18T19:28:30Z</dcterms:created>
  <dcterms:modified xsi:type="dcterms:W3CDTF">2012-04-24T16:20:38Z</dcterms:modified>
</cp:coreProperties>
</file>