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87" r:id="rId8"/>
    <p:sldId id="262" r:id="rId9"/>
    <p:sldId id="285" r:id="rId10"/>
    <p:sldId id="286" r:id="rId11"/>
    <p:sldId id="263" r:id="rId12"/>
    <p:sldId id="264" r:id="rId13"/>
    <p:sldId id="267" r:id="rId14"/>
    <p:sldId id="268" r:id="rId15"/>
    <p:sldId id="269" r:id="rId16"/>
    <p:sldId id="270" r:id="rId17"/>
    <p:sldId id="271" r:id="rId18"/>
    <p:sldId id="273" r:id="rId19"/>
    <p:sldId id="276" r:id="rId20"/>
    <p:sldId id="277" r:id="rId21"/>
    <p:sldId id="278" r:id="rId22"/>
    <p:sldId id="279" r:id="rId23"/>
    <p:sldId id="280" r:id="rId24"/>
    <p:sldId id="283" r:id="rId25"/>
  </p:sldIdLst>
  <p:sldSz cx="12192000" cy="6858000"/>
  <p:notesSz cx="6858000" cy="91011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1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1-5AFC-41A6-B2FA-88B9B78CE9E4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5AFC-41A6-B2FA-88B9B78CE9E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5AFC-41A6-B2FA-88B9B78CE9E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7-5AFC-41A6-B2FA-88B9B78CE9E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5AFC-41A6-B2FA-88B9B78CE9E4}"/>
              </c:ext>
            </c:extLst>
          </c:dPt>
          <c:dPt>
            <c:idx val="5"/>
            <c:invertIfNegative val="0"/>
            <c:bubble3D val="0"/>
            <c:spPr>
              <a:solidFill>
                <a:srgbClr val="FF00FF"/>
              </a:solidFill>
            </c:spPr>
            <c:extLst>
              <c:ext xmlns:c16="http://schemas.microsoft.com/office/drawing/2014/chart" uri="{C3380CC4-5D6E-409C-BE32-E72D297353CC}">
                <c16:uniqueId val="{0000000B-5AFC-41A6-B2FA-88B9B78CE9E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Sheet1!$A$1:$A$6</c:f>
              <c:strCache>
                <c:ptCount val="6"/>
                <c:pt idx="0">
                  <c:v>6 Chatham Park impact on infrastructure</c:v>
                </c:pt>
                <c:pt idx="1">
                  <c:v>5 Nothing/can't think of anything</c:v>
                </c:pt>
                <c:pt idx="2">
                  <c:v>4 Improving schools</c:v>
                </c:pt>
                <c:pt idx="3">
                  <c:v>3 Not sure</c:v>
                </c:pt>
                <c:pt idx="4">
                  <c:v>2 Controlling rapid growth</c:v>
                </c:pt>
                <c:pt idx="5">
                  <c:v>1 Needing new jobs &amp; businesses</c:v>
                </c:pt>
              </c:strCache>
            </c:strRef>
          </c:cat>
          <c:val>
            <c:numRef>
              <c:f>Sheet1!$B$1:$B$6</c:f>
              <c:numCache>
                <c:formatCode>General</c:formatCode>
                <c:ptCount val="6"/>
                <c:pt idx="0">
                  <c:v>34</c:v>
                </c:pt>
                <c:pt idx="1">
                  <c:v>40</c:v>
                </c:pt>
                <c:pt idx="2">
                  <c:v>45</c:v>
                </c:pt>
                <c:pt idx="3">
                  <c:v>51</c:v>
                </c:pt>
                <c:pt idx="4">
                  <c:v>87</c:v>
                </c:pt>
                <c:pt idx="5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AFC-41A6-B2FA-88B9B78CE9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2006784"/>
        <c:axId val="79173504"/>
      </c:barChart>
      <c:catAx>
        <c:axId val="420067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9173504"/>
        <c:crosses val="autoZero"/>
        <c:auto val="1"/>
        <c:lblAlgn val="ctr"/>
        <c:lblOffset val="100"/>
        <c:noMultiLvlLbl val="0"/>
      </c:catAx>
      <c:valAx>
        <c:axId val="79173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006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7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759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5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3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7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1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28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8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7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1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2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5D0EB-2A15-4769-B09D-928893C4F75C}" type="datetimeFigureOut">
              <a:rPr lang="en-US" smtClean="0"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492B-1B8A-458A-95D2-A1794412C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6960" y="2797969"/>
            <a:ext cx="9855200" cy="1905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Chatham County 2015 Biennial Citizen Satisfaction Survey Results</a:t>
            </a:r>
            <a:endParaRPr lang="en-US" b="1" dirty="0"/>
          </a:p>
        </p:txBody>
      </p:sp>
      <p:pic>
        <p:nvPicPr>
          <p:cNvPr id="1026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001712"/>
            <a:ext cx="22860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52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Customer Feedback on Departments &amp; Offices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rgbClr val="FF3300"/>
                </a:solidFill>
              </a:rPr>
              <a:t>OVERALL CUSTOMER SERVICE GRADE:  B+ </a:t>
            </a:r>
            <a:r>
              <a:rPr lang="en-US" dirty="0" smtClean="0"/>
              <a:t>for all departments and offices, which is fairly high according to BKL Research.  This includes both ratings of staff (courteous, timely service, knowledgeable) and ratings of specific services. </a:t>
            </a:r>
          </a:p>
          <a:p>
            <a:r>
              <a:rPr lang="en-US" dirty="0" smtClean="0"/>
              <a:t>We only included those offices that have substantial public interaction, either in person, by phone or email</a:t>
            </a:r>
          </a:p>
          <a:p>
            <a:r>
              <a:rPr lang="en-US" dirty="0" smtClean="0"/>
              <a:t>Even then a few still did not have enough people evaluating them to draw valid conclusions:  Planning, Environmental Health, Soil Erosion &amp; Sedimentation, Water Utilities and Human Resources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3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528" y="365125"/>
            <a:ext cx="9035845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Tax Office Services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871" y="1681676"/>
            <a:ext cx="10515600" cy="2428323"/>
          </a:xfrm>
        </p:spPr>
        <p:txBody>
          <a:bodyPr>
            <a:normAutofit/>
          </a:bodyPr>
          <a:lstStyle/>
          <a:p>
            <a:r>
              <a:rPr lang="en-US" dirty="0"/>
              <a:t>28.2% of </a:t>
            </a:r>
            <a:r>
              <a:rPr lang="en-US" dirty="0" smtClean="0"/>
              <a:t>respondents </a:t>
            </a:r>
            <a:r>
              <a:rPr lang="en-US" dirty="0"/>
              <a:t>had contact with the Tax Office.</a:t>
            </a:r>
          </a:p>
          <a:p>
            <a:r>
              <a:rPr lang="en-US" dirty="0" smtClean="0"/>
              <a:t>The office earned high marks for their services with the highest grade of A- for online tax records search.</a:t>
            </a:r>
          </a:p>
          <a:p>
            <a:r>
              <a:rPr lang="en-US" dirty="0" smtClean="0"/>
              <a:t>Help with real estate taxes, help with personal property taxes, and help with motor vehicle taxes all earned a strong grade of B+.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31227"/>
            <a:ext cx="12260826" cy="2826774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126" y="101600"/>
            <a:ext cx="1982673" cy="1501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53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1225" y="447040"/>
            <a:ext cx="4404851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Tax Office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336" y="1834382"/>
            <a:ext cx="10630574" cy="2448201"/>
          </a:xfrm>
        </p:spPr>
        <p:txBody>
          <a:bodyPr>
            <a:normAutofit/>
          </a:bodyPr>
          <a:lstStyle/>
          <a:p>
            <a:r>
              <a:rPr lang="en-US" dirty="0" smtClean="0"/>
              <a:t>The staff at the Tax Office earned a strong grade of B+ for courteous, service in a timely manner, and knowledgeable.</a:t>
            </a:r>
          </a:p>
          <a:p>
            <a:r>
              <a:rPr lang="en-US" dirty="0" smtClean="0"/>
              <a:t>The overall grade was also a B+.</a:t>
            </a:r>
          </a:p>
          <a:p>
            <a:r>
              <a:rPr lang="en-US" dirty="0" smtClean="0"/>
              <a:t>The key reason given for lower grades were issues with respondent making name or address changes.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7819" y="4239657"/>
            <a:ext cx="12319819" cy="2500356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1322" y="101600"/>
            <a:ext cx="2177477" cy="164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0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032" y="237306"/>
            <a:ext cx="9440195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Library System Services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632" y="1386348"/>
            <a:ext cx="11326762" cy="2487562"/>
          </a:xfrm>
        </p:spPr>
        <p:txBody>
          <a:bodyPr>
            <a:normAutofit/>
          </a:bodyPr>
          <a:lstStyle/>
          <a:p>
            <a:r>
              <a:rPr lang="en-US" dirty="0" smtClean="0"/>
              <a:t>40.9% </a:t>
            </a:r>
            <a:r>
              <a:rPr lang="en-US" dirty="0"/>
              <a:t>of the respondents </a:t>
            </a:r>
            <a:r>
              <a:rPr lang="en-US" dirty="0" smtClean="0"/>
              <a:t>used the Library System.</a:t>
            </a:r>
            <a:endParaRPr lang="en-US" dirty="0"/>
          </a:p>
          <a:p>
            <a:r>
              <a:rPr lang="en-US" dirty="0" smtClean="0"/>
              <a:t>Highest overall grades of any department</a:t>
            </a:r>
          </a:p>
          <a:p>
            <a:r>
              <a:rPr lang="en-US" dirty="0" smtClean="0"/>
              <a:t>The Library System earned excellent marks with a grade of A for programs/event for adults, online library resources, genealogy research services, and Pittsboro computer lab.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84" y="3667432"/>
            <a:ext cx="11841315" cy="3091436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152" y="101599"/>
            <a:ext cx="2008647" cy="1520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3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13209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Library System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457" y="1510975"/>
            <a:ext cx="10515600" cy="185165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Library System staff also earned excellent ratings of A- for courteous, service in a timely manner, and knowledgeable.</a:t>
            </a:r>
          </a:p>
          <a:p>
            <a:r>
              <a:rPr lang="en-US" dirty="0" smtClean="0"/>
              <a:t>In addition, the overall grade was an A- as well.</a:t>
            </a:r>
          </a:p>
          <a:p>
            <a:r>
              <a:rPr lang="en-US" dirty="0" smtClean="0"/>
              <a:t>None of these results had significant differences by region or race/ethnicity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39613"/>
            <a:ext cx="12134707" cy="3097162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7226" y="101599"/>
            <a:ext cx="1861573" cy="140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98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8968" y="365125"/>
            <a:ext cx="8593393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Parks &amp; Recreation Services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89" y="1652409"/>
            <a:ext cx="10776155" cy="26051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18.0% </a:t>
            </a:r>
            <a:r>
              <a:rPr lang="en-US" dirty="0"/>
              <a:t>of the respondents </a:t>
            </a:r>
            <a:r>
              <a:rPr lang="en-US" dirty="0" smtClean="0"/>
              <a:t>and/or family members were involved in a Parks &amp; Recreation program or event.</a:t>
            </a:r>
            <a:endParaRPr lang="en-US" dirty="0"/>
          </a:p>
          <a:p>
            <a:r>
              <a:rPr lang="en-US" dirty="0" smtClean="0"/>
              <a:t>The Department garnered very strong ratings with a grade of A- for other youth events (i.e., classes, summer camps), special events at one of the parks, and organized adult sports.  </a:t>
            </a:r>
          </a:p>
          <a:p>
            <a:r>
              <a:rPr lang="en-US" dirty="0" smtClean="0"/>
              <a:t>In addition, online registration (B+) and organized youth sports (B) earned very good marks as well. 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68" y="4301615"/>
            <a:ext cx="11693831" cy="2556386"/>
          </a:xfrm>
          <a:prstGeom prst="rect">
            <a:avLst/>
          </a:prstGeom>
        </p:spPr>
      </p:pic>
      <p:pic>
        <p:nvPicPr>
          <p:cNvPr id="6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070" y="101599"/>
            <a:ext cx="1969729" cy="149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9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Parks Facilities Visited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7291"/>
            <a:ext cx="10515600" cy="4125579"/>
          </a:xfrm>
        </p:spPr>
        <p:txBody>
          <a:bodyPr>
            <a:normAutofit/>
          </a:bodyPr>
          <a:lstStyle/>
          <a:p>
            <a:r>
              <a:rPr lang="en-US" dirty="0" smtClean="0"/>
              <a:t>Those respondents involved in a Parks &amp; Recreation programs or events were asked which facilities they had visited.  The most visited facility was Earl Thompson Park in Bynum (96.8%).</a:t>
            </a:r>
            <a:endParaRPr lang="en-US" dirty="0"/>
          </a:p>
          <a:p>
            <a:r>
              <a:rPr lang="en-US" dirty="0" smtClean="0"/>
              <a:t>There was also high visitation of Southwest District Park near Chatham Central High School (87.1%), Briar Chapel Park (81.0%), and Northwest District Park near Silk Hope (78.1%).</a:t>
            </a:r>
          </a:p>
          <a:p>
            <a:r>
              <a:rPr lang="en-US" dirty="0" smtClean="0"/>
              <a:t>The least visited facility was Northeast District Park on Big Woods Road (59.4%). 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244" y="101600"/>
            <a:ext cx="2099555" cy="1589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24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Parks &amp; Recreation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310" y="1849132"/>
            <a:ext cx="10515600" cy="2150027"/>
          </a:xfrm>
        </p:spPr>
        <p:txBody>
          <a:bodyPr>
            <a:normAutofit/>
          </a:bodyPr>
          <a:lstStyle/>
          <a:p>
            <a:r>
              <a:rPr lang="en-US" dirty="0" smtClean="0"/>
              <a:t>The staff at Parks &amp; Recreation earned very good marks with a B+ for courteous, service in a timely manner, and knowledgeable.</a:t>
            </a:r>
          </a:p>
          <a:p>
            <a:r>
              <a:rPr lang="en-US" dirty="0" smtClean="0"/>
              <a:t>The overall grade was also B+ for the Department.</a:t>
            </a:r>
          </a:p>
          <a:p>
            <a:r>
              <a:rPr lang="en-US" dirty="0" smtClean="0"/>
              <a:t>However, some work needs to be done with Hispanic population.</a:t>
            </a:r>
          </a:p>
        </p:txBody>
      </p:sp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9114" y="101600"/>
            <a:ext cx="1969686" cy="1491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1854" y="3999886"/>
            <a:ext cx="12628485" cy="285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787" y="267296"/>
            <a:ext cx="10515600" cy="1128886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Permitting &amp; Inspections Office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277" y="1307691"/>
            <a:ext cx="11415252" cy="30676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9.3% </a:t>
            </a:r>
            <a:r>
              <a:rPr lang="en-US" sz="2400" dirty="0"/>
              <a:t>of the respondents had contact with </a:t>
            </a:r>
            <a:r>
              <a:rPr lang="en-US" sz="2400" dirty="0" smtClean="0"/>
              <a:t>Permitting &amp; Inspections.</a:t>
            </a:r>
            <a:endParaRPr lang="en-US" sz="2400" dirty="0"/>
          </a:p>
          <a:p>
            <a:r>
              <a:rPr lang="en-US" sz="2400" dirty="0" smtClean="0"/>
              <a:t>The Department earned solid grades.  Two services examined were rated with a B for inspection process and B- for the application process/procedure. Staff was graded with a B for courteous and B- for service in a timely manner. The overall grade was a B-.</a:t>
            </a:r>
          </a:p>
          <a:p>
            <a:r>
              <a:rPr lang="en-US" sz="2400" dirty="0" smtClean="0"/>
              <a:t>The reasons given for lower grades were high permit cost, unnecessary permits, slow approval process, and confusing runaround.</a:t>
            </a:r>
          </a:p>
          <a:p>
            <a:r>
              <a:rPr lang="en-US" sz="2400" dirty="0" smtClean="0"/>
              <a:t>Slightly lower reviews from faster growing regions (northeast and southeast).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77" y="4469882"/>
            <a:ext cx="11100620" cy="238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716" y="37495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Solid Waste &amp; Recycling Services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095" y="1424039"/>
            <a:ext cx="10515600" cy="205016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services earned strong ratings including a B+ for electronics recycling, recycling &amp; collection centers, and business recycling.  </a:t>
            </a:r>
          </a:p>
          <a:p>
            <a:r>
              <a:rPr lang="en-US" dirty="0" smtClean="0"/>
              <a:t>Construction/demolition debris and hazardous waste collection were graded with a B.  While a slightly lower mark (B-) was given to composting/ mulch/yard debris.  </a:t>
            </a:r>
          </a:p>
          <a:p>
            <a:r>
              <a:rPr lang="en-US" dirty="0" smtClean="0"/>
              <a:t>No major differences by region or race/ethnicity.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74" y="3647768"/>
            <a:ext cx="11752825" cy="3118304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0022" y="101600"/>
            <a:ext cx="1878777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67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497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Methodology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6" y="1661651"/>
            <a:ext cx="11438193" cy="49751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Telephone survey was conducted by BKL Research in November 2015 of </a:t>
            </a:r>
            <a:br>
              <a:rPr lang="en-US" dirty="0" smtClean="0"/>
            </a:br>
            <a:r>
              <a:rPr lang="en-US" dirty="0" smtClean="0">
                <a:solidFill>
                  <a:srgbClr val="FF3300"/>
                </a:solidFill>
              </a:rPr>
              <a:t>400 residents </a:t>
            </a:r>
            <a:r>
              <a:rPr lang="en-US" dirty="0" smtClean="0"/>
              <a:t>of Chatham County over the age of 18.</a:t>
            </a:r>
          </a:p>
          <a:p>
            <a:r>
              <a:rPr lang="en-US" dirty="0" smtClean="0"/>
              <a:t>The margin of error was </a:t>
            </a:r>
            <a:r>
              <a:rPr lang="en-US" dirty="0" smtClean="0">
                <a:solidFill>
                  <a:srgbClr val="FF3300"/>
                </a:solidFill>
                <a:cs typeface="Times New Roman" panose="02020603050405020304" pitchFamily="18" charset="0"/>
              </a:rPr>
              <a:t>± 4.89%</a:t>
            </a:r>
            <a:endParaRPr lang="en-US" dirty="0" smtClean="0">
              <a:solidFill>
                <a:srgbClr val="FF3300"/>
              </a:solidFill>
            </a:endParaRPr>
          </a:p>
          <a:p>
            <a:r>
              <a:rPr lang="en-US" dirty="0"/>
              <a:t>Survey length was 7-9 minutes </a:t>
            </a:r>
            <a:r>
              <a:rPr lang="en-US" dirty="0" smtClean="0"/>
              <a:t>by phone</a:t>
            </a:r>
            <a:endParaRPr lang="en-US" dirty="0"/>
          </a:p>
          <a:p>
            <a:r>
              <a:rPr lang="en-US" dirty="0" smtClean="0"/>
              <a:t>Both landline (listed/unlisted) and wireless numbers were contacted using a random selection process.  </a:t>
            </a:r>
          </a:p>
          <a:p>
            <a:r>
              <a:rPr lang="en-US" dirty="0" smtClean="0"/>
              <a:t>71.5% were wireless respondents in the final sample</a:t>
            </a:r>
          </a:p>
          <a:p>
            <a:r>
              <a:rPr lang="en-US" dirty="0" smtClean="0"/>
              <a:t>The refusal rate was 24%, which is very good given high percentage of cell phones</a:t>
            </a:r>
          </a:p>
          <a:p>
            <a:r>
              <a:rPr lang="en-US" dirty="0" smtClean="0"/>
              <a:t>Most refusals seemed to be Hispanic people, even though we offered Spanish-speaking interviewer. This is not uncommon.</a:t>
            </a:r>
          </a:p>
          <a:p>
            <a:r>
              <a:rPr lang="en-US" dirty="0" smtClean="0"/>
              <a:t>The survey consisted of 45 core questions with related subparts.</a:t>
            </a:r>
          </a:p>
          <a:p>
            <a:r>
              <a:rPr lang="en-US" dirty="0" smtClean="0"/>
              <a:t>A four-point A through F grading scale was used to rate the results.</a:t>
            </a:r>
            <a:endParaRPr lang="en-US" dirty="0"/>
          </a:p>
        </p:txBody>
      </p:sp>
      <p:pic>
        <p:nvPicPr>
          <p:cNvPr id="4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4710" y="101600"/>
            <a:ext cx="1714089" cy="129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150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461" y="36241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Solid Waste &amp; </a:t>
            </a:r>
            <a:r>
              <a:rPr lang="en-US" b="1" dirty="0" smtClean="0">
                <a:solidFill>
                  <a:srgbClr val="00B0F0"/>
                </a:solidFill>
              </a:rPr>
              <a:t>Recycling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90" y="1563329"/>
            <a:ext cx="10655710" cy="2869522"/>
          </a:xfrm>
        </p:spPr>
        <p:txBody>
          <a:bodyPr>
            <a:normAutofit/>
          </a:bodyPr>
          <a:lstStyle/>
          <a:p>
            <a:r>
              <a:rPr lang="en-US" dirty="0" smtClean="0"/>
              <a:t>6.0% </a:t>
            </a:r>
            <a:r>
              <a:rPr lang="en-US" dirty="0"/>
              <a:t>of the respondents had contact with </a:t>
            </a:r>
            <a:r>
              <a:rPr lang="en-US" dirty="0" smtClean="0"/>
              <a:t>the Solid Waste Office.</a:t>
            </a:r>
            <a:endParaRPr lang="en-US" dirty="0"/>
          </a:p>
          <a:p>
            <a:r>
              <a:rPr lang="en-US" dirty="0" smtClean="0"/>
              <a:t>Rated very strong with a B+ for courteous, service in a timely manner, and knowledgeable.  In addition, the overall grade was a B+.</a:t>
            </a:r>
          </a:p>
          <a:p>
            <a:r>
              <a:rPr lang="en-US" dirty="0" smtClean="0"/>
              <a:t>No theme in negative comments other than not understanding the fees versus taxes or fees too high.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11" y="4237704"/>
            <a:ext cx="11611896" cy="2467896"/>
          </a:xfrm>
          <a:prstGeom prst="rect">
            <a:avLst/>
          </a:prstGeom>
        </p:spPr>
      </p:pic>
      <p:pic>
        <p:nvPicPr>
          <p:cNvPr id="6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218" y="101600"/>
            <a:ext cx="2073582" cy="1569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542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460" y="42140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Register of Deeds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814" y="1602658"/>
            <a:ext cx="10515600" cy="2448201"/>
          </a:xfrm>
        </p:spPr>
        <p:txBody>
          <a:bodyPr>
            <a:normAutofit/>
          </a:bodyPr>
          <a:lstStyle/>
          <a:p>
            <a:r>
              <a:rPr lang="en-US" dirty="0" smtClean="0"/>
              <a:t>8.3% </a:t>
            </a:r>
            <a:r>
              <a:rPr lang="en-US" dirty="0"/>
              <a:t>of the respondents had contact with </a:t>
            </a:r>
            <a:r>
              <a:rPr lang="en-US" dirty="0" smtClean="0"/>
              <a:t>Register of Deeds.</a:t>
            </a:r>
            <a:endParaRPr lang="en-US" dirty="0"/>
          </a:p>
          <a:p>
            <a:r>
              <a:rPr lang="en-US" dirty="0" smtClean="0"/>
              <a:t>The Office earned excellent grades including A- for courteous, service in a timely manner, and knowledgeable.</a:t>
            </a:r>
          </a:p>
          <a:p>
            <a:r>
              <a:rPr lang="en-US" dirty="0" smtClean="0"/>
              <a:t>The overall grade was a B+.</a:t>
            </a:r>
          </a:p>
          <a:p>
            <a:r>
              <a:rPr lang="en-US" dirty="0" smtClean="0"/>
              <a:t>No theme in the few complaints received.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43" y="4080387"/>
            <a:ext cx="11762656" cy="2507141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5216" y="101599"/>
            <a:ext cx="2073583" cy="1569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67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219" y="476755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Animal Services Components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271" y="1662156"/>
            <a:ext cx="10913806" cy="2260915"/>
          </a:xfrm>
        </p:spPr>
        <p:txBody>
          <a:bodyPr>
            <a:normAutofit/>
          </a:bodyPr>
          <a:lstStyle/>
          <a:p>
            <a:r>
              <a:rPr lang="en-US" dirty="0" smtClean="0"/>
              <a:t>The services offered by this Office earned high marks especially for rabies clinic (A), spay/neutering programs (A-), and animal shelter services (B+).  No major differences among regions or race/ethnicity.</a:t>
            </a:r>
          </a:p>
          <a:p>
            <a:r>
              <a:rPr lang="en-US" dirty="0" smtClean="0"/>
              <a:t>A slightly lower grade of B- was given to animal control services, which is not unexpected.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26" y="3923071"/>
            <a:ext cx="12054347" cy="2635045"/>
          </a:xfrm>
          <a:prstGeom prst="rect">
            <a:avLst/>
          </a:prstGeom>
        </p:spPr>
      </p:pic>
      <p:pic>
        <p:nvPicPr>
          <p:cNvPr id="6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166" y="101599"/>
            <a:ext cx="2021634" cy="1530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77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3"/>
            <a:ext cx="10515600" cy="103377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Animal Services Staff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90" y="1650565"/>
            <a:ext cx="10874478" cy="2448201"/>
          </a:xfrm>
        </p:spPr>
        <p:txBody>
          <a:bodyPr>
            <a:normAutofit/>
          </a:bodyPr>
          <a:lstStyle/>
          <a:p>
            <a:r>
              <a:rPr lang="en-US" dirty="0" smtClean="0"/>
              <a:t>12.8% </a:t>
            </a:r>
            <a:r>
              <a:rPr lang="en-US" dirty="0"/>
              <a:t>of the respondents had contact with </a:t>
            </a:r>
            <a:r>
              <a:rPr lang="en-US" dirty="0" smtClean="0"/>
              <a:t>Animal Services.</a:t>
            </a:r>
            <a:endParaRPr lang="en-US" dirty="0"/>
          </a:p>
          <a:p>
            <a:r>
              <a:rPr lang="en-US" dirty="0" smtClean="0"/>
              <a:t>The staff earned very strong marks (B+) for courteous, service in a timely manner, and knowledgeable.</a:t>
            </a:r>
          </a:p>
          <a:p>
            <a:r>
              <a:rPr lang="en-US" dirty="0" smtClean="0"/>
              <a:t>In addition, the overall grade was a B+.</a:t>
            </a:r>
          </a:p>
          <a:p>
            <a:r>
              <a:rPr lang="en-US" dirty="0" smtClean="0"/>
              <a:t>The key reasons given for lower grades were slow or no response.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0" y="4168878"/>
            <a:ext cx="12103510" cy="2546470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6388" y="101599"/>
            <a:ext cx="2242411" cy="169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8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Summary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781" y="1818967"/>
            <a:ext cx="11316929" cy="4557609"/>
          </a:xfrm>
        </p:spPr>
        <p:txBody>
          <a:bodyPr>
            <a:normAutofit/>
          </a:bodyPr>
          <a:lstStyle/>
          <a:p>
            <a:r>
              <a:rPr lang="en-US" dirty="0" smtClean="0"/>
              <a:t>The results were very positive overall grade of B+</a:t>
            </a:r>
          </a:p>
          <a:p>
            <a:r>
              <a:rPr lang="en-US" dirty="0" smtClean="0"/>
              <a:t>The lowest grades given were two C- grades for billing/payment issues with Water Utilities and Chatham County as a place to work.</a:t>
            </a:r>
          </a:p>
          <a:p>
            <a:r>
              <a:rPr lang="en-US" dirty="0" smtClean="0"/>
              <a:t>The services offered by the County examined in the survey earned an impressive mean of 3.29 and grade of B+.</a:t>
            </a:r>
          </a:p>
          <a:p>
            <a:r>
              <a:rPr lang="en-US" dirty="0" smtClean="0"/>
              <a:t>The county staff earned a 3.21 overall mean (B+) for courteous, service in a timely manner, and </a:t>
            </a:r>
            <a:r>
              <a:rPr lang="en-US" smtClean="0"/>
              <a:t>knowledgeable.</a:t>
            </a:r>
            <a:endParaRPr lang="en-US" dirty="0" smtClean="0"/>
          </a:p>
        </p:txBody>
      </p:sp>
      <p:pic>
        <p:nvPicPr>
          <p:cNvPr id="4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6250" y="101600"/>
            <a:ext cx="912549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875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Demographics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2729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AGE - 69.3% </a:t>
            </a:r>
            <a:r>
              <a:rPr lang="en-US" dirty="0" smtClean="0"/>
              <a:t>of the respondents were between 26-65 years old with 19.9% in the 56-65 age group and 18.6% in the 46-55 age group.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YEARS IN COUNTY </a:t>
            </a:r>
            <a:r>
              <a:rPr lang="en-US" dirty="0" smtClean="0"/>
              <a:t>- 48.1% resided in Chatham County for more than 20 years, which is </a:t>
            </a:r>
            <a:r>
              <a:rPr lang="en-US" dirty="0" smtClean="0">
                <a:solidFill>
                  <a:srgbClr val="FF3300"/>
                </a:solidFill>
              </a:rPr>
              <a:t>unusually high</a:t>
            </a:r>
            <a:r>
              <a:rPr lang="en-US" dirty="0" smtClean="0"/>
              <a:t>. In addition, 18.6% lived in the area 11-20 years and 18.1% lived in the area 6-10 years.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RACE &amp; ETHNICITY </a:t>
            </a:r>
            <a:r>
              <a:rPr lang="en-US" dirty="0" smtClean="0"/>
              <a:t>- Caucasians made up 80.8% of the respondents followed by 15.4% African-Americans (</a:t>
            </a:r>
            <a:r>
              <a:rPr lang="en-US" dirty="0" smtClean="0">
                <a:solidFill>
                  <a:srgbClr val="FF3300"/>
                </a:solidFill>
              </a:rPr>
              <a:t>higher than average! Yay!</a:t>
            </a:r>
            <a:r>
              <a:rPr lang="en-US" dirty="0" smtClean="0"/>
              <a:t>), and 2.5% Hispanics </a:t>
            </a:r>
            <a:r>
              <a:rPr lang="en-US" dirty="0" smtClean="0">
                <a:solidFill>
                  <a:srgbClr val="FF3300"/>
                </a:solidFill>
              </a:rPr>
              <a:t>(too low…high refusal rate).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REGION </a:t>
            </a:r>
            <a:r>
              <a:rPr lang="en-US" dirty="0" smtClean="0"/>
              <a:t>- 42.9% of the sample resided in the Central region, 24.5% from the Northwest region, 19.8% from the Northeast region, 7.6% from the Southeast region, and 5.2% from the Southwest region.</a:t>
            </a:r>
            <a:endParaRPr lang="en-US" dirty="0"/>
          </a:p>
        </p:txBody>
      </p:sp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904" y="101600"/>
            <a:ext cx="1761896" cy="133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40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141" y="365125"/>
            <a:ext cx="8357419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Chatham County Government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8200" y="1599784"/>
            <a:ext cx="10515600" cy="277557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The government received a grade of C+ on the following: </a:t>
            </a:r>
            <a:br>
              <a:rPr lang="en-US" dirty="0" smtClean="0"/>
            </a:br>
            <a:r>
              <a:rPr lang="en-US" dirty="0" smtClean="0"/>
              <a:t>welcomes citizen feedback, provides a good value for taxes paid, and generally trusted to do the right thing.</a:t>
            </a:r>
          </a:p>
          <a:p>
            <a:pPr lvl="0"/>
            <a:r>
              <a:rPr lang="en-US" dirty="0" smtClean="0"/>
              <a:t>Surprisingly, </a:t>
            </a:r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much variation here by region of the </a:t>
            </a:r>
            <a:r>
              <a:rPr lang="en-US" dirty="0" smtClean="0"/>
              <a:t>county.</a:t>
            </a:r>
          </a:p>
          <a:p>
            <a:pPr lvl="0"/>
            <a:r>
              <a:rPr lang="en-US" dirty="0" smtClean="0"/>
              <a:t>But Caucasians respondents </a:t>
            </a:r>
            <a:r>
              <a:rPr lang="en-US" dirty="0"/>
              <a:t>were a bit more negative on all </a:t>
            </a:r>
            <a:r>
              <a:rPr lang="en-US" dirty="0" smtClean="0"/>
              <a:t>three.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5" name="Content Placeholder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5136" y="4326194"/>
            <a:ext cx="12931077" cy="2531806"/>
          </a:xfrm>
          <a:prstGeom prst="rect">
            <a:avLst/>
          </a:prstGeom>
        </p:spPr>
      </p:pic>
      <p:pic>
        <p:nvPicPr>
          <p:cNvPr id="17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101600"/>
            <a:ext cx="1930399" cy="1461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4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A Place to Live, Work, Raise Family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5273"/>
            <a:ext cx="10515600" cy="245545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region rated very high (B+) for a good place to live and a good place to raise a family.</a:t>
            </a:r>
          </a:p>
          <a:p>
            <a:r>
              <a:rPr lang="en-US" dirty="0" smtClean="0"/>
              <a:t>The region rated slightly below average (C-) for a good place to work.  This was one of only two C- grades given by the respondents to the County throughout the entire survey.</a:t>
            </a:r>
          </a:p>
          <a:p>
            <a:r>
              <a:rPr lang="en-US" dirty="0" smtClean="0"/>
              <a:t>Almost no variation by where they live or by race and ethnicity.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2423" y="4226788"/>
            <a:ext cx="12372913" cy="2287423"/>
          </a:xfrm>
          <a:prstGeom prst="rect">
            <a:avLst/>
          </a:prstGeom>
        </p:spPr>
      </p:pic>
      <p:pic>
        <p:nvPicPr>
          <p:cNvPr id="6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8982" y="101599"/>
            <a:ext cx="1839818" cy="1392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071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9319"/>
            <a:ext cx="11690555" cy="17488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Most Pressing Issues or Challenges Facing County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sz="3200" b="1" dirty="0" smtClean="0">
                <a:solidFill>
                  <a:srgbClr val="00B0F0"/>
                </a:solidFill>
              </a:rPr>
              <a:t>each person asked to identify top two</a:t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en-US" sz="3200" b="1" dirty="0" smtClean="0">
                <a:solidFill>
                  <a:srgbClr val="FF3300"/>
                </a:solidFill>
              </a:rPr>
              <a:t>NOTE: </a:t>
            </a:r>
            <a:r>
              <a:rPr lang="en-US" sz="3200" b="1" dirty="0" smtClean="0"/>
              <a:t>Very high percentage of folks not sure or who could not</a:t>
            </a:r>
            <a:br>
              <a:rPr lang="en-US" sz="3200" b="1" dirty="0" smtClean="0"/>
            </a:br>
            <a:r>
              <a:rPr lang="en-US" sz="3200" b="1" dirty="0" smtClean="0"/>
              <a:t> think of a pressing issue. </a:t>
            </a:r>
            <a:endParaRPr lang="en-US" sz="3200" b="1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933113"/>
              </p:ext>
            </p:extLst>
          </p:nvPr>
        </p:nvGraphicFramePr>
        <p:xfrm>
          <a:off x="316782" y="1779640"/>
          <a:ext cx="11727734" cy="4483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04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Some Differences for Pressing Issues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4643131"/>
          </a:xfrm>
        </p:spPr>
        <p:txBody>
          <a:bodyPr/>
          <a:lstStyle/>
          <a:p>
            <a:r>
              <a:rPr lang="en-US" dirty="0" smtClean="0"/>
              <a:t>Bringing new jobs to Chatham was </a:t>
            </a:r>
            <a:r>
              <a:rPr lang="en-US" dirty="0"/>
              <a:t>most important in Northwest and Southwest </a:t>
            </a:r>
            <a:r>
              <a:rPr lang="en-US" dirty="0" smtClean="0"/>
              <a:t>Districts, </a:t>
            </a:r>
            <a:r>
              <a:rPr lang="en-US" dirty="0"/>
              <a:t>whereas it was controlling growth in the other districts.  </a:t>
            </a:r>
            <a:endParaRPr lang="en-US" dirty="0" smtClean="0"/>
          </a:p>
          <a:p>
            <a:r>
              <a:rPr lang="en-US" dirty="0" smtClean="0"/>
              <a:t>Chatham </a:t>
            </a:r>
            <a:r>
              <a:rPr lang="en-US" dirty="0"/>
              <a:t>Park's fast growth and infrastructure concerns were more important in the Central District and among Caucasians.  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African-Americans, they saw somewhat more concern for improving law enforcement and adding youth activities but that was not the top priorities overall for them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823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05335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Communication Methods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5593"/>
            <a:ext cx="10515600" cy="2147631"/>
          </a:xfrm>
        </p:spPr>
        <p:txBody>
          <a:bodyPr>
            <a:normAutofit/>
          </a:bodyPr>
          <a:lstStyle/>
          <a:p>
            <a:r>
              <a:rPr lang="en-US" dirty="0" smtClean="0"/>
              <a:t>Respondents tend to rely on news articles for information on Chatham County (72.5%) followed by the county’s website (42.3%).</a:t>
            </a:r>
          </a:p>
          <a:p>
            <a:r>
              <a:rPr lang="en-US" dirty="0" smtClean="0"/>
              <a:t>There was less usage of the Chatham County television channel (11.5%) and website email notices (10.3%).  The least usage was for commissioner meeting videos (6.3%).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387" r="19709"/>
          <a:stretch/>
        </p:blipFill>
        <p:spPr>
          <a:xfrm>
            <a:off x="2390522" y="3824748"/>
            <a:ext cx="6734797" cy="2890684"/>
          </a:xfrm>
          <a:prstGeom prst="rect">
            <a:avLst/>
          </a:prstGeom>
        </p:spPr>
      </p:pic>
      <p:pic>
        <p:nvPicPr>
          <p:cNvPr id="5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742" y="101599"/>
            <a:ext cx="2009057" cy="152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523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13" y="374957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B0F0"/>
                </a:solidFill>
              </a:rPr>
              <a:t>Findings about Communications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general, Southeast Chatham is </a:t>
            </a:r>
            <a:r>
              <a:rPr lang="en-US" dirty="0">
                <a:solidFill>
                  <a:srgbClr val="FF3300"/>
                </a:solidFill>
              </a:rPr>
              <a:t>least connected to </a:t>
            </a:r>
            <a:r>
              <a:rPr lang="en-US" dirty="0" smtClean="0">
                <a:solidFill>
                  <a:srgbClr val="FF3300"/>
                </a:solidFill>
              </a:rPr>
              <a:t>ANY </a:t>
            </a:r>
            <a:r>
              <a:rPr lang="en-US" dirty="0">
                <a:solidFill>
                  <a:srgbClr val="FF3300"/>
                </a:solidFill>
              </a:rPr>
              <a:t>of the communication options </a:t>
            </a:r>
            <a:r>
              <a:rPr lang="en-US" dirty="0"/>
              <a:t>for the county, with Southwest Chatham close behind.  </a:t>
            </a:r>
            <a:r>
              <a:rPr lang="en-US" dirty="0" smtClean="0"/>
              <a:t>This needs </a:t>
            </a:r>
            <a:r>
              <a:rPr lang="en-US" dirty="0"/>
              <a:t>further investigation. </a:t>
            </a:r>
            <a:endParaRPr lang="en-US" dirty="0" smtClean="0"/>
          </a:p>
          <a:p>
            <a:r>
              <a:rPr lang="en-US" dirty="0"/>
              <a:t>We need to </a:t>
            </a:r>
            <a:r>
              <a:rPr lang="en-US" dirty="0" smtClean="0"/>
              <a:t>more actively promote the </a:t>
            </a:r>
            <a:r>
              <a:rPr lang="en-US" dirty="0"/>
              <a:t>e-notices function on the website, </a:t>
            </a:r>
            <a:r>
              <a:rPr lang="en-US" dirty="0" smtClean="0"/>
              <a:t>especially among African-Americans.</a:t>
            </a:r>
          </a:p>
          <a:p>
            <a:r>
              <a:rPr lang="en-US" dirty="0" smtClean="0"/>
              <a:t>The TV channel and the BOC videos can both be promoted more, but we need more time to improve and expand content for the TV channel</a:t>
            </a:r>
          </a:p>
          <a:p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4" name="Picture 2" descr="http://www.chathamnc.org/Modules/ShowImage.aspx?imageid=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742" y="101599"/>
            <a:ext cx="2009057" cy="152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257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1426</Words>
  <Application>Microsoft Office PowerPoint</Application>
  <PresentationFormat>Widescreen</PresentationFormat>
  <Paragraphs>101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Office Theme</vt:lpstr>
      <vt:lpstr>Chatham County 2015 Biennial Citizen Satisfaction Survey Results</vt:lpstr>
      <vt:lpstr>Methodology</vt:lpstr>
      <vt:lpstr>Demographics</vt:lpstr>
      <vt:lpstr>Chatham County Government</vt:lpstr>
      <vt:lpstr>A Place to Live, Work, Raise Family</vt:lpstr>
      <vt:lpstr>Most Pressing Issues or Challenges Facing County each person asked to identify top two NOTE: Very high percentage of folks not sure or who could not  think of a pressing issue. </vt:lpstr>
      <vt:lpstr>Some Differences for Pressing Issues</vt:lpstr>
      <vt:lpstr>Communication Methods</vt:lpstr>
      <vt:lpstr>Findings about Communications</vt:lpstr>
      <vt:lpstr>Customer Feedback on Departments &amp; Offices</vt:lpstr>
      <vt:lpstr>Tax Office Services</vt:lpstr>
      <vt:lpstr>Tax Office Staff</vt:lpstr>
      <vt:lpstr>Library System Services</vt:lpstr>
      <vt:lpstr>Library System Staff</vt:lpstr>
      <vt:lpstr>Parks &amp; Recreation Services</vt:lpstr>
      <vt:lpstr>Parks Facilities Visited</vt:lpstr>
      <vt:lpstr>Parks &amp; Recreation Staff</vt:lpstr>
      <vt:lpstr>Permitting &amp; Inspections Office</vt:lpstr>
      <vt:lpstr>Solid Waste &amp; Recycling Services</vt:lpstr>
      <vt:lpstr>Solid Waste &amp; Recycling Staff</vt:lpstr>
      <vt:lpstr>Register of Deeds Staff</vt:lpstr>
      <vt:lpstr>Animal Services Components</vt:lpstr>
      <vt:lpstr>Animal Services Staff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Chatham County 2015 Biennial Citizen Satisfaction Survey</dc:title>
  <dc:creator>Baker</dc:creator>
  <cp:lastModifiedBy>Kadel, Max</cp:lastModifiedBy>
  <cp:revision>96</cp:revision>
  <cp:lastPrinted>2015-12-16T06:02:13Z</cp:lastPrinted>
  <dcterms:created xsi:type="dcterms:W3CDTF">2015-12-07T03:42:36Z</dcterms:created>
  <dcterms:modified xsi:type="dcterms:W3CDTF">2017-01-23T13:47:01Z</dcterms:modified>
</cp:coreProperties>
</file>